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3.xml" ContentType="application/vnd.openxmlformats-officedocument.presentationml.comment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18"/>
  </p:notesMasterIdLst>
  <p:sldIdLst>
    <p:sldId id="256" r:id="rId2"/>
    <p:sldId id="257" r:id="rId3"/>
    <p:sldId id="271" r:id="rId4"/>
    <p:sldId id="263" r:id="rId5"/>
    <p:sldId id="370" r:id="rId6"/>
    <p:sldId id="454" r:id="rId7"/>
    <p:sldId id="300" r:id="rId8"/>
    <p:sldId id="264" r:id="rId9"/>
    <p:sldId id="389" r:id="rId10"/>
    <p:sldId id="455" r:id="rId11"/>
    <p:sldId id="456" r:id="rId12"/>
    <p:sldId id="272" r:id="rId13"/>
    <p:sldId id="440" r:id="rId14"/>
    <p:sldId id="433" r:id="rId15"/>
    <p:sldId id="270" r:id="rId16"/>
    <p:sldId id="457"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5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8387" autoAdjust="0"/>
  </p:normalViewPr>
  <p:slideViewPr>
    <p:cSldViewPr snapToGrid="0">
      <p:cViewPr>
        <p:scale>
          <a:sx n="102" d="100"/>
          <a:sy n="102" d="100"/>
        </p:scale>
        <p:origin x="-444" y="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15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56">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15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58">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10/23/2020</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APPLICATION INCOMPUTERS </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NUMBER:12</a:t>
            </a:r>
            <a:endParaRPr b="1"/>
          </a:p>
          <a:p>
            <a:pPr marL="0" lvl="0" indent="0" algn="l" rtl="0">
              <a:spcBef>
                <a:spcPts val="0"/>
              </a:spcBef>
              <a:spcAft>
                <a:spcPts val="0"/>
              </a:spcAft>
              <a:buNone/>
            </a:pPr>
            <a:r>
              <a:rPr lang="en" b="1" dirty="0"/>
              <a:t>CHAPTER NAME </a:t>
            </a:r>
            <a:r>
              <a:rPr lang="en" b="1" dirty="0" smtClean="0"/>
              <a:t>: </a:t>
            </a:r>
            <a:r>
              <a:rPr lang="en" b="1" dirty="0" smtClean="0"/>
              <a:t>APPLICATION IN</a:t>
            </a:r>
            <a:r>
              <a:rPr lang="en" b="1" dirty="0" smtClean="0"/>
              <a:t>COMPUTER </a:t>
            </a:r>
            <a:endParaRPr lang="en" b="1" dirty="0" smtClean="0"/>
          </a:p>
          <a:p>
            <a:pPr marL="0" lvl="0" indent="0" algn="l" rtl="0">
              <a:spcBef>
                <a:spcPts val="0"/>
              </a:spcBef>
              <a:spcAft>
                <a:spcPts val="0"/>
              </a:spcAft>
              <a:buNone/>
            </a:pPr>
            <a:r>
              <a:rPr lang="en" b="1" dirty="0" smtClean="0"/>
              <a:t>CLASS-98</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APPLICATION INCOMPUTERS </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NUMBER:12</a:t>
            </a:r>
            <a:endParaRPr b="1"/>
          </a:p>
          <a:p>
            <a:pPr marL="0" lvl="0" indent="0" algn="l" rtl="0">
              <a:spcBef>
                <a:spcPts val="0"/>
              </a:spcBef>
              <a:spcAft>
                <a:spcPts val="0"/>
              </a:spcAft>
              <a:buNone/>
            </a:pPr>
            <a:r>
              <a:rPr lang="en" b="1" dirty="0"/>
              <a:t>CHAPTER NAME </a:t>
            </a:r>
            <a:r>
              <a:rPr lang="en" b="1" dirty="0" smtClean="0"/>
              <a:t>: </a:t>
            </a:r>
            <a:r>
              <a:rPr lang="en" b="1" dirty="0" smtClean="0"/>
              <a:t>APPLICATION IN</a:t>
            </a:r>
            <a:r>
              <a:rPr lang="en" b="1" dirty="0" smtClean="0"/>
              <a:t>COMPUTER </a:t>
            </a:r>
            <a:endParaRPr lang="en" b="1" dirty="0" smtClean="0"/>
          </a:p>
          <a:p>
            <a:pPr marL="0" lvl="0" indent="0" algn="l" rtl="0">
              <a:spcBef>
                <a:spcPts val="0"/>
              </a:spcBef>
              <a:spcAft>
                <a:spcPts val="0"/>
              </a:spcAft>
              <a:buNone/>
            </a:pPr>
            <a:r>
              <a:rPr lang="en" b="1" dirty="0" smtClean="0"/>
              <a:t>CLASS-100</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993502"/>
            <a:ext cx="1170475" cy="998376"/>
          </a:xfrm>
          <a:prstGeom prst="rect">
            <a:avLst/>
          </a:prstGeom>
          <a:noFill/>
          <a:ln>
            <a:noFill/>
          </a:ln>
        </p:spPr>
      </p:pic>
      <p:sp>
        <p:nvSpPr>
          <p:cNvPr id="60417" name="Rectangle 1"/>
          <p:cNvSpPr>
            <a:spLocks noChangeArrowheads="1"/>
          </p:cNvSpPr>
          <p:nvPr/>
        </p:nvSpPr>
        <p:spPr bwMode="auto">
          <a:xfrm>
            <a:off x="1222310" y="737118"/>
            <a:ext cx="7921690" cy="3353114"/>
          </a:xfrm>
          <a:prstGeom prst="rect">
            <a:avLst/>
          </a:prstGeom>
          <a:noFill/>
          <a:ln w="9525">
            <a:noFill/>
            <a:miter lim="800000"/>
            <a:headEnd/>
            <a:tailEnd/>
          </a:ln>
          <a:effectLst/>
        </p:spPr>
        <p:txBody>
          <a:bodyPr vert="horz" wrap="square" lIns="88872" tIns="150765"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Some more</a:t>
            </a:r>
            <a:r>
              <a:rPr kumimoji="0" lang="en-US" sz="16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limitations related to </a:t>
            </a:r>
            <a:r>
              <a:rPr kumimoji="0" lang="en-US" sz="1600" b="1" i="0" u="none" strike="noStrike" cap="none" normalizeH="0" baseline="0" dirty="0" err="1" smtClean="0">
                <a:ln>
                  <a:noFill/>
                </a:ln>
                <a:solidFill>
                  <a:srgbClr val="FF0000"/>
                </a:solidFill>
                <a:effectLst/>
                <a:latin typeface="Arial" pitchFamily="34" charset="0"/>
                <a:ea typeface="Gill Sans MT" pitchFamily="34" charset="0"/>
                <a:cs typeface="Calibri" pitchFamily="34" charset="0"/>
              </a:rPr>
              <a:t>computerised</a:t>
            </a: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 System in Accounting</a:t>
            </a:r>
            <a:endParaRPr kumimoji="0" lang="en-US" sz="16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High Cost of Training: </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Besides the high cost of computer system, huge money is required to get the trained </a:t>
            </a:r>
            <a:r>
              <a:rPr kumimoji="0" lang="en-US" sz="16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specialised</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staff to ensure efficient and effective use of </a:t>
            </a:r>
            <a:r>
              <a:rPr kumimoji="0" lang="en-US" sz="16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computerised</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systems.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Danger of System Failure</a:t>
            </a:r>
            <a:r>
              <a:rPr kumimoji="0" lang="en-US" sz="16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The danger of system crashing due to hardware failure and the subsequent loss of word is a serious limitation of this system.</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Staff Opposition</a:t>
            </a:r>
            <a:r>
              <a:rPr kumimoji="0" lang="en-US" sz="16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Whenever the Accounting System is </a:t>
            </a:r>
            <a:r>
              <a:rPr kumimoji="0" lang="en-US" sz="16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computerised</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there is a significant degree of resistance from the existing staff because of the fear that they shall be less important to the </a:t>
            </a:r>
            <a:r>
              <a:rPr kumimoji="0" lang="en-US" sz="16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organisation</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Disruption:</a:t>
            </a:r>
            <a:r>
              <a:rPr kumimoji="0" lang="en-US" sz="16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The accounting process suffer a significant loss of work and time when an </a:t>
            </a:r>
            <a:r>
              <a:rPr kumimoji="0" lang="en-US" sz="16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organisation</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switches over to this system. This is due to the changes in the working environment that requires accounting staff to adapt to new system and procedures.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9393" name="Rectangle 1"/>
          <p:cNvSpPr>
            <a:spLocks noChangeArrowheads="1"/>
          </p:cNvSpPr>
          <p:nvPr/>
        </p:nvSpPr>
        <p:spPr bwMode="auto">
          <a:xfrm>
            <a:off x="1436914" y="559836"/>
            <a:ext cx="7707086" cy="2550680"/>
          </a:xfrm>
          <a:prstGeom prst="rect">
            <a:avLst/>
          </a:prstGeom>
          <a:noFill/>
          <a:ln w="9525">
            <a:noFill/>
            <a:miter lim="800000"/>
            <a:headEnd/>
            <a:tailEnd/>
          </a:ln>
          <a:effectLst/>
        </p:spPr>
        <p:txBody>
          <a:bodyPr vert="horz" wrap="square" lIns="88872" tIns="5713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Components of Computers</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The functional components consist of Input Unit, Central Processing Unit (CPU) and the output Unit explained as follows:</a:t>
            </a: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Input Unit:</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This unit is for entering the data into the computer system. Keyboard and Mouse are the most commonly used input devices. Other such devices are magnetic tapes, disc, light pen, optical scanner, smart card reader etc. Besides there are some devices which respond to voice and physical touch.</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9395"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9394" name="image2.jpeg"/>
          <p:cNvPicPr>
            <a:picLocks noChangeAspect="1" noChangeArrowheads="1"/>
          </p:cNvPicPr>
          <p:nvPr/>
        </p:nvPicPr>
        <p:blipFill>
          <a:blip r:embed="rId4"/>
          <a:srcRect/>
          <a:stretch>
            <a:fillRect/>
          </a:stretch>
        </p:blipFill>
        <p:spPr bwMode="auto">
          <a:xfrm>
            <a:off x="4012163" y="3601615"/>
            <a:ext cx="3135086" cy="1212981"/>
          </a:xfrm>
          <a:prstGeom prst="rect">
            <a:avLst/>
          </a:prstGeom>
          <a:noFill/>
        </p:spPr>
      </p:pic>
      <p:sp>
        <p:nvSpPr>
          <p:cNvPr id="59396" name="Rectangle 4"/>
          <p:cNvSpPr>
            <a:spLocks noChangeArrowheads="1"/>
          </p:cNvSpPr>
          <p:nvPr/>
        </p:nvSpPr>
        <p:spPr bwMode="auto">
          <a:xfrm>
            <a:off x="1026366" y="3107094"/>
            <a:ext cx="8460533"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rPr>
              <a:t/>
            </a:r>
            <a:br>
              <a:rPr kumimoji="0" lang="en-US" sz="1200" b="0"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rPr>
            </a:br>
            <a:r>
              <a:rPr kumimoji="0" lang="en-US" sz="12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Monitor Printer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5297" name="Rectangle 1"/>
          <p:cNvSpPr>
            <a:spLocks noChangeArrowheads="1"/>
          </p:cNvSpPr>
          <p:nvPr/>
        </p:nvSpPr>
        <p:spPr bwMode="auto">
          <a:xfrm>
            <a:off x="1418252" y="699796"/>
            <a:ext cx="7725747"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Arithmetic and Logic Unit (ALU</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Responsible for performing all the arithmetic calculations such as addition, subtraction etc. and logical operations involving comparison among variables.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1" i="0" u="none" strike="noStrike" cap="none" normalizeH="0" baseline="0" dirty="0" err="1" smtClean="0">
                <a:ln>
                  <a:noFill/>
                </a:ln>
                <a:solidFill>
                  <a:srgbClr val="FF0000"/>
                </a:solidFill>
                <a:effectLst/>
                <a:latin typeface="Calibri" pitchFamily="34" charset="0"/>
                <a:ea typeface="Times New Roman" pitchFamily="18" charset="0"/>
                <a:cs typeface="Calibri" pitchFamily="34" charset="0"/>
              </a:rPr>
              <a:t>B.Memory</a:t>
            </a: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 Unit:</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For storing the data.</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600" b="1" i="0" u="none" strike="noStrike" cap="none" normalizeH="0" baseline="0" dirty="0" err="1" smtClean="0">
                <a:ln>
                  <a:noFill/>
                </a:ln>
                <a:solidFill>
                  <a:srgbClr val="FF0000"/>
                </a:solidFill>
                <a:effectLst/>
                <a:latin typeface="Calibri" pitchFamily="34" charset="0"/>
                <a:ea typeface="Times New Roman" pitchFamily="18" charset="0"/>
                <a:cs typeface="Calibri" pitchFamily="34" charset="0"/>
              </a:rPr>
              <a:t>C.Control</a:t>
            </a:r>
            <a:r>
              <a:rPr kumimoji="0" lang="en-US" sz="1600"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 Unit:</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en-US" sz="16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Responsible for controlling and coordinating the activities of all other units of the computer system.</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6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Output Unit</a:t>
            </a:r>
            <a:r>
              <a:rPr kumimoji="0" lang="en-US" sz="16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After processing the data, the information produced is required in human readable and understandable form. Output devices perform this function. The commonly used devices are monitor, printer, graphic plotter (external) and magnetic stage devices (internal). A new device which is capable of producing verbal output that is sound in human speech is also developed.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sp>
        <p:nvSpPr>
          <p:cNvPr id="53249" name="Rectangle 1"/>
          <p:cNvSpPr>
            <a:spLocks noChangeArrowheads="1"/>
          </p:cNvSpPr>
          <p:nvPr/>
        </p:nvSpPr>
        <p:spPr bwMode="auto">
          <a:xfrm>
            <a:off x="1315616" y="681135"/>
            <a:ext cx="7828384" cy="3754826"/>
          </a:xfrm>
          <a:prstGeom prst="rect">
            <a:avLst/>
          </a:prstGeom>
          <a:noFill/>
          <a:ln w="9525">
            <a:noFill/>
            <a:miter lim="800000"/>
            <a:headEnd/>
            <a:tailEnd/>
          </a:ln>
          <a:effectLst/>
        </p:spPr>
        <p:txBody>
          <a:bodyPr vert="horz" wrap="square" lIns="88872"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Operating Software</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Operating Software is a set of </a:t>
            </a:r>
            <a:r>
              <a:rPr kumimoji="0" lang="en-US" sz="18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programmes</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that is used by computers for various purposes. Operating Software is essential part of computer system in absence of operating software computer cannot operate. There are many operating soft- wares like Windows, Excel etc.</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Utility Software</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Utility Software is a set of computer </a:t>
            </a:r>
            <a:r>
              <a:rPr kumimoji="0" lang="en-US" sz="18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programmes</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used to perform supporting operations in a computer. Utility Software are highly </a:t>
            </a:r>
            <a:r>
              <a:rPr kumimoji="0" lang="en-US" sz="18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specialised</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and designed to perform only a single task or a small range of tasks.</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Application Software</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Application Software is the set of </a:t>
            </a:r>
            <a:r>
              <a:rPr kumimoji="0" lang="en-US" sz="18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programmes</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which is designed and developed for performing certain task like accounting, word processing etc. for example Tally is the application software.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1681" name="Rectangle 1"/>
          <p:cNvSpPr>
            <a:spLocks noChangeArrowheads="1"/>
          </p:cNvSpPr>
          <p:nvPr/>
        </p:nvSpPr>
        <p:spPr bwMode="auto">
          <a:xfrm>
            <a:off x="1371600" y="587829"/>
            <a:ext cx="7772400" cy="2954607"/>
          </a:xfrm>
          <a:prstGeom prst="rect">
            <a:avLst/>
          </a:prstGeom>
          <a:noFill/>
          <a:ln w="9525">
            <a:noFill/>
            <a:miter lim="800000"/>
            <a:headEnd/>
            <a:tailEnd/>
          </a:ln>
          <a:effectLst/>
        </p:spPr>
        <p:txBody>
          <a:bodyPr vert="horz" wrap="square" lIns="88872"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Meaning of Computers</a:t>
            </a:r>
            <a:r>
              <a:rPr kumimoji="0" lang="en-US"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A computer is an electronic device, which is capable of performing a variety of operations as directed by a set of instructions. This set of instructions is called a computer </a:t>
            </a:r>
            <a:r>
              <a:rPr kumimoji="0" lang="en-US"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programme</a:t>
            </a: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a:t>
            </a:r>
            <a:endParaRPr kumimoji="0" lang="en-US"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Elements of a Computer System:</a:t>
            </a:r>
            <a:endParaRPr kumimoji="0" lang="en-US"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A computer system is a combination of six elements: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Hardware:</a:t>
            </a:r>
            <a:r>
              <a:rPr kumimoji="0" lang="en-US"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Hardware of computers consists of physical components such as keyboard, mouse, monitor, processor etc. These are electronic and electronic mechanical components.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Software:</a:t>
            </a:r>
            <a:r>
              <a:rPr kumimoji="0" lang="en-US"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In order to solve a particular problem with the help of computers, a sequence of instructions written in proper language will have to be feed into the computers. A set of such instructions is called a ‘Program’ and the set of programs is called ‘Software’. For example, a computer by feeding a particular software can be used to prepare pay-</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roll, whereas by feeding a second software it can be used to prepare accounts, by feeding a third software it can be used for inventory control and so on.</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282752"/>
            <a:ext cx="1170475" cy="860748"/>
          </a:xfrm>
          <a:prstGeom prst="rect">
            <a:avLst/>
          </a:prstGeom>
          <a:noFill/>
          <a:ln>
            <a:noFill/>
          </a:ln>
        </p:spPr>
      </p:pic>
      <p:sp>
        <p:nvSpPr>
          <p:cNvPr id="64550" name="Rectangle 3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4552" name="Rectangle 40"/>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9633" name="Rectangle 1"/>
          <p:cNvSpPr>
            <a:spLocks noChangeArrowheads="1"/>
          </p:cNvSpPr>
          <p:nvPr/>
        </p:nvSpPr>
        <p:spPr bwMode="auto">
          <a:xfrm>
            <a:off x="1436914" y="485192"/>
            <a:ext cx="7707086"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596900" algn="l"/>
              </a:tabLst>
            </a:pPr>
            <a:r>
              <a:rPr kumimoji="0" lang="en-US"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People:</a:t>
            </a:r>
            <a:r>
              <a:rPr kumimoji="0" lang="en-US"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People are basically those individuals who use hardware and software to develop, maintain and use the information system residing in the computer memory. They constitute the most important part of the computer System. The main categories of people involved with the computer system are: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596900" algn="l"/>
              </a:tabLst>
            </a:pP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System Analysis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596900" algn="l"/>
              </a:tabLst>
            </a:pP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Operators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596900" algn="l"/>
              </a:tabLst>
            </a:pP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Programmers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96900" algn="l"/>
              </a:tabLst>
            </a:pPr>
            <a:r>
              <a:rPr kumimoji="0" lang="en-US"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Procedures:</a:t>
            </a:r>
            <a:r>
              <a:rPr kumimoji="0" lang="en-US"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The Procedure means a series of operations in a certain order or manner to achieve desired results. These are of three types: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596900" algn="l"/>
              </a:tabLst>
            </a:pPr>
            <a:r>
              <a:rPr kumimoji="0" lang="en-US"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Software-Oriented:</a:t>
            </a:r>
            <a:r>
              <a:rPr kumimoji="0" lang="en-US"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Provides a set of instructions required for using the software of a computer system.</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596900" algn="l"/>
              </a:tabLst>
            </a:pPr>
            <a:r>
              <a:rPr kumimoji="0" lang="en-US"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Hardware-Oriented:</a:t>
            </a:r>
            <a:r>
              <a:rPr kumimoji="0" lang="en-US"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Provides details about the components and their methods of operations.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596900" algn="l"/>
              </a:tabLst>
            </a:pPr>
            <a:r>
              <a:rPr kumimoji="0" lang="en-US"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Internal Procedure:</a:t>
            </a:r>
            <a:r>
              <a:rPr kumimoji="0" lang="en-US"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Helps to ensure smooth flow of data to computers sequencing the operations of each sub-system of overall computer system.</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68609" name="Rectangle 1"/>
          <p:cNvSpPr>
            <a:spLocks noChangeArrowheads="1"/>
          </p:cNvSpPr>
          <p:nvPr/>
        </p:nvSpPr>
        <p:spPr bwMode="auto">
          <a:xfrm>
            <a:off x="1212980" y="737118"/>
            <a:ext cx="7931020" cy="3477827"/>
          </a:xfrm>
          <a:prstGeom prst="rect">
            <a:avLst/>
          </a:prstGeom>
          <a:noFill/>
          <a:ln w="9525">
            <a:noFill/>
            <a:miter lim="800000"/>
            <a:headEnd/>
            <a:tailEnd/>
          </a:ln>
          <a:effectLst/>
        </p:spPr>
        <p:txBody>
          <a:bodyPr vert="horz" wrap="square" lIns="342792"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Data:</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These are facts (may consist of numbers, text etc.) gathered and entered into a computer system. The computer system in turn stores, retrieves, classifies, </a:t>
            </a:r>
            <a:r>
              <a:rPr kumimoji="0" lang="en-US" sz="18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organises</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and synthesis the data to produce information when desired.</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Examples:</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Bio-data of various applicants when the computer is used for recruitment of staff.</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Marks obtained by various students in various subjects when the computer is used to prepare results.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Connectivity:</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the manner in which a particular computer system is connected to others (say through telephone lines, microwave transmission satellite link etc.) is called element of connectivity.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APPLICATION INCOMPUTERS </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NUMBER:12</a:t>
            </a:r>
            <a:endParaRPr b="1"/>
          </a:p>
          <a:p>
            <a:pPr marL="0" lvl="0" indent="0" algn="l" rtl="0">
              <a:spcBef>
                <a:spcPts val="0"/>
              </a:spcBef>
              <a:spcAft>
                <a:spcPts val="0"/>
              </a:spcAft>
              <a:buNone/>
            </a:pPr>
            <a:r>
              <a:rPr lang="en" b="1" dirty="0"/>
              <a:t>CHAPTER NAME </a:t>
            </a:r>
            <a:r>
              <a:rPr lang="en" b="1" dirty="0" smtClean="0"/>
              <a:t>: </a:t>
            </a:r>
            <a:r>
              <a:rPr lang="en" b="1" dirty="0" smtClean="0"/>
              <a:t>APPLICATION IN</a:t>
            </a:r>
            <a:r>
              <a:rPr lang="en" b="1" dirty="0" smtClean="0"/>
              <a:t>COMPUTER </a:t>
            </a:r>
            <a:endParaRPr lang="en" b="1" dirty="0" smtClean="0"/>
          </a:p>
          <a:p>
            <a:pPr marL="0" lvl="0" indent="0" algn="l" rtl="0">
              <a:spcBef>
                <a:spcPts val="0"/>
              </a:spcBef>
              <a:spcAft>
                <a:spcPts val="0"/>
              </a:spcAft>
              <a:buNone/>
            </a:pPr>
            <a:r>
              <a:rPr lang="en" b="1" dirty="0" smtClean="0"/>
              <a:t>CLASS-99</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5537" name="Rectangle 1"/>
          <p:cNvSpPr>
            <a:spLocks noChangeArrowheads="1"/>
          </p:cNvSpPr>
          <p:nvPr/>
        </p:nvSpPr>
        <p:spPr bwMode="auto">
          <a:xfrm>
            <a:off x="1530220" y="849086"/>
            <a:ext cx="7613780" cy="3477827"/>
          </a:xfrm>
          <a:prstGeom prst="rect">
            <a:avLst/>
          </a:prstGeom>
          <a:noFill/>
          <a:ln w="9525">
            <a:noFill/>
            <a:miter lim="800000"/>
            <a:headEnd/>
            <a:tailEnd/>
          </a:ln>
          <a:effectLst/>
        </p:spPr>
        <p:txBody>
          <a:bodyPr vert="horz" wrap="square" lIns="88872"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Capabilities or Advantage of Computer System</a:t>
            </a:r>
            <a:endParaRPr kumimoji="0" lang="en-US" sz="1800" b="1" i="0" u="none" strike="noStrike" cap="none" normalizeH="0" baseline="0" dirty="0" smtClean="0">
              <a:ln>
                <a:noFill/>
              </a:ln>
              <a:solidFill>
                <a:schemeClr val="tx1"/>
              </a:solidFill>
              <a:effectLst/>
              <a:latin typeface="Arial" pitchFamily="34" charset="0"/>
              <a:ea typeface="Gill Sans MT" pitchFamily="34" charset="0"/>
              <a:cs typeface="Gill Sans MT"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42900" algn="l"/>
              </a:tabLst>
            </a:pP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A Computer system posses the following advantages in comparison of human beings: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High Speed:</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Computers are known for their lightening speed of operations and requires less time in comparison to human beings in performing a task. Most of modern computers perform millions of operations in one second.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Accuracy</a:t>
            </a:r>
            <a:r>
              <a:rPr kumimoji="0" lang="en-US" sz="1800" b="0"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Computers are extremely accurate. Their operations are error free and as such the information obtained from it is highly reliable. But sometimes errors occur due to bad programming or in accurate data feeding. In computer terminology, it refers is called Garbage in, garbage out (GIGO).</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7781730" y="4665306"/>
            <a:ext cx="1354469" cy="460319"/>
          </a:xfrm>
          <a:prstGeom prst="rect">
            <a:avLst/>
          </a:prstGeom>
          <a:noFill/>
          <a:ln>
            <a:noFill/>
          </a:ln>
        </p:spPr>
      </p:pic>
      <p:sp>
        <p:nvSpPr>
          <p:cNvPr id="63489" name="Rectangle 1"/>
          <p:cNvSpPr>
            <a:spLocks noChangeArrowheads="1"/>
          </p:cNvSpPr>
          <p:nvPr/>
        </p:nvSpPr>
        <p:spPr bwMode="auto">
          <a:xfrm>
            <a:off x="1455576" y="867746"/>
            <a:ext cx="7688424"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Reliability:</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Its reliability refers to the ability with which computer remains functional to serve the user. Unlike human beings these are immune to tiredness, boredom or fatigue, and can perform jobs of repetitive nature any number of times.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Versatility:</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It refers to the ability of computers to perform a variety of tasks. It can switch over from one </a:t>
            </a:r>
            <a:r>
              <a:rPr kumimoji="0" lang="en-US" sz="18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programme</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to another. The same computer can be used for accounting work, stock control, sales analysis and even for playing games by the use of different </a:t>
            </a:r>
            <a:r>
              <a:rPr kumimoji="0" lang="en-US" sz="18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softwares</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Storage:</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Memory or Storage capacity of a computer is so large that it can store any volume of information or data. Such data can be stored in it on magnetic discs, floppy discs, punched cards or microfilms etc. The information stored can be recalled at any time and also correction can be done within no time.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2465" name="Rectangle 1"/>
          <p:cNvSpPr>
            <a:spLocks noChangeArrowheads="1"/>
          </p:cNvSpPr>
          <p:nvPr/>
        </p:nvSpPr>
        <p:spPr bwMode="auto">
          <a:xfrm>
            <a:off x="1371600" y="606490"/>
            <a:ext cx="77724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Limitations</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Inspite</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of so many qualities, computers suffer from the following limitations.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Lack of Common sense:</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Since computer works according to the stored </a:t>
            </a:r>
            <a:r>
              <a:rPr kumimoji="0" lang="en-US" sz="1800" b="0" i="0" u="none" strike="noStrike" cap="none" normalizeH="0" baseline="0" dirty="0" err="1" smtClean="0">
                <a:ln>
                  <a:noFill/>
                </a:ln>
                <a:solidFill>
                  <a:schemeClr val="tx1"/>
                </a:solidFill>
                <a:effectLst/>
                <a:latin typeface="Arial" pitchFamily="34" charset="0"/>
                <a:ea typeface="Gill Sans MT" pitchFamily="34" charset="0"/>
                <a:cs typeface="Calibri" pitchFamily="34" charset="0"/>
              </a:rPr>
              <a:t>programms</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it is simply lack of common sense.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Zero I.Q.:</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Computers are dumb devices with zero Intelligence Quotient (IQ). They can’t visualize and think what exactly to do under a particular situation unless they are programmed to tackle that situation.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Lack of Feeling</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Computers lack feelings like human beings because they are machines. No computer passes the equivalent of a human heart and soul.</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42900" algn="l"/>
              </a:tabLst>
            </a:pPr>
            <a:r>
              <a:rPr kumimoji="0" lang="en-US" sz="1800" b="1" i="0" u="none" strike="noStrike" cap="none" normalizeH="0" baseline="0" dirty="0" smtClean="0">
                <a:ln>
                  <a:noFill/>
                </a:ln>
                <a:solidFill>
                  <a:srgbClr val="FF0000"/>
                </a:solidFill>
                <a:effectLst/>
                <a:latin typeface="Arial" pitchFamily="34" charset="0"/>
                <a:ea typeface="Gill Sans MT" pitchFamily="34" charset="0"/>
                <a:cs typeface="Calibri" pitchFamily="34" charset="0"/>
              </a:rPr>
              <a:t>Lack of Decision-making:</a:t>
            </a:r>
            <a:r>
              <a:rPr kumimoji="0" lang="en-US" sz="1800" b="1"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 </a:t>
            </a:r>
            <a:r>
              <a:rPr kumimoji="0" lang="en-US" sz="1800" b="0" i="0" u="none" strike="noStrike" cap="none" normalizeH="0" baseline="0" dirty="0" smtClean="0">
                <a:ln>
                  <a:noFill/>
                </a:ln>
                <a:solidFill>
                  <a:schemeClr val="tx1"/>
                </a:solidFill>
                <a:effectLst/>
                <a:latin typeface="Arial" pitchFamily="34" charset="0"/>
                <a:ea typeface="Gill Sans MT" pitchFamily="34" charset="0"/>
                <a:cs typeface="Calibri" pitchFamily="34" charset="0"/>
              </a:rPr>
              <a:t>Decision making is a complex process involving information, knowledge, intelligence, wisdom &amp; ability to judge, Computers cannot make decisions of their own.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907</TotalTime>
  <Words>1354</Words>
  <Application>Microsoft Office PowerPoint</Application>
  <PresentationFormat>On-screen Show (16:9)</PresentationFormat>
  <Paragraphs>73</Paragraphs>
  <Slides>16</Slides>
  <Notes>11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37</cp:revision>
  <dcterms:modified xsi:type="dcterms:W3CDTF">2020-10-23T05:57:57Z</dcterms:modified>
</cp:coreProperties>
</file>