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66"/>
  </p:notesMasterIdLst>
  <p:sldIdLst>
    <p:sldId id="256" r:id="rId2"/>
    <p:sldId id="257" r:id="rId3"/>
    <p:sldId id="258" r:id="rId4"/>
    <p:sldId id="260" r:id="rId5"/>
    <p:sldId id="262" r:id="rId6"/>
    <p:sldId id="263" r:id="rId7"/>
    <p:sldId id="264" r:id="rId8"/>
    <p:sldId id="329" r:id="rId9"/>
    <p:sldId id="330" r:id="rId10"/>
    <p:sldId id="265" r:id="rId11"/>
    <p:sldId id="295" r:id="rId12"/>
    <p:sldId id="345" r:id="rId13"/>
    <p:sldId id="266" r:id="rId14"/>
    <p:sldId id="267" r:id="rId15"/>
    <p:sldId id="268" r:id="rId16"/>
    <p:sldId id="269" r:id="rId17"/>
    <p:sldId id="344" r:id="rId18"/>
    <p:sldId id="296" r:id="rId19"/>
    <p:sldId id="273" r:id="rId20"/>
    <p:sldId id="274" r:id="rId21"/>
    <p:sldId id="275" r:id="rId22"/>
    <p:sldId id="276" r:id="rId23"/>
    <p:sldId id="346" r:id="rId24"/>
    <p:sldId id="277" r:id="rId25"/>
    <p:sldId id="278" r:id="rId26"/>
    <p:sldId id="340" r:id="rId27"/>
    <p:sldId id="297" r:id="rId28"/>
    <p:sldId id="279" r:id="rId29"/>
    <p:sldId id="281" r:id="rId30"/>
    <p:sldId id="282" r:id="rId31"/>
    <p:sldId id="347" r:id="rId32"/>
    <p:sldId id="283" r:id="rId33"/>
    <p:sldId id="284" r:id="rId34"/>
    <p:sldId id="341" r:id="rId35"/>
    <p:sldId id="285" r:id="rId36"/>
    <p:sldId id="286" r:id="rId37"/>
    <p:sldId id="331" r:id="rId38"/>
    <p:sldId id="287" r:id="rId39"/>
    <p:sldId id="288" r:id="rId40"/>
    <p:sldId id="332" r:id="rId41"/>
    <p:sldId id="342" r:id="rId42"/>
    <p:sldId id="333" r:id="rId43"/>
    <p:sldId id="298" r:id="rId44"/>
    <p:sldId id="338" r:id="rId45"/>
    <p:sldId id="289" r:id="rId46"/>
    <p:sldId id="290" r:id="rId47"/>
    <p:sldId id="292" r:id="rId48"/>
    <p:sldId id="334" r:id="rId49"/>
    <p:sldId id="335" r:id="rId50"/>
    <p:sldId id="301" r:id="rId51"/>
    <p:sldId id="337" r:id="rId52"/>
    <p:sldId id="302" r:id="rId53"/>
    <p:sldId id="310" r:id="rId54"/>
    <p:sldId id="311" r:id="rId55"/>
    <p:sldId id="320" r:id="rId56"/>
    <p:sldId id="321" r:id="rId57"/>
    <p:sldId id="312" r:id="rId58"/>
    <p:sldId id="313" r:id="rId59"/>
    <p:sldId id="339" r:id="rId60"/>
    <p:sldId id="317" r:id="rId61"/>
    <p:sldId id="322" r:id="rId62"/>
    <p:sldId id="343" r:id="rId63"/>
    <p:sldId id="259" r:id="rId64"/>
    <p:sldId id="348" r:id="rId65"/>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2" d="100"/>
          <a:sy n="102" d="100"/>
        </p:scale>
        <p:origin x="-898" y="-230"/>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commentAuthors" Target="commentAuthor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6:04.724" idx="1">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2">
    <p:pos x="6000" y="100"/>
    <p:text>+amanrouniyar@odmegroup.org How come the website here is ODM Egroup and not ODM PS?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b="1"/>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endParaRPr lang="en-IN"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endParaRPr lang="en-IN" b="1"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endParaRPr lang="en-IN"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endParaRPr lang="en-IN"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endParaRPr lang="en-IN"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2.jpeg"/><Relationship Id="rId1" Type="http://schemas.openxmlformats.org/officeDocument/2006/relationships/slideLayout" Target="../slideLayouts/slideLayout11.xml"/><Relationship Id="rId4" Type="http://schemas.openxmlformats.org/officeDocument/2006/relationships/image" Target="../media/image18.png"/></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1.xml"/><Relationship Id="rId4" Type="http://schemas.openxmlformats.org/officeDocument/2006/relationships/image" Target="../media/image19.png"/></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20.png"/><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jpeg"/><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jpeg"/><Relationship Id="rId1" Type="http://schemas.openxmlformats.org/officeDocument/2006/relationships/slideLayout" Target="../slideLayouts/slideLayout11.xml"/><Relationship Id="rId4" Type="http://schemas.openxmlformats.org/officeDocument/2006/relationships/image" Target="../media/image23.png"/></Relationships>
</file>

<file path=ppt/slides/_rels/slide16.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jpeg"/><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1.xml"/><Relationship Id="rId4" Type="http://schemas.openxmlformats.org/officeDocument/2006/relationships/image" Target="../media/image25.png"/></Relationships>
</file>

<file path=ppt/slides/_rels/slide19.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2.jpeg"/><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jpeg"/><Relationship Id="rId1" Type="http://schemas.openxmlformats.org/officeDocument/2006/relationships/slideLayout" Target="../slideLayouts/slideLayout11.xml"/></Relationships>
</file>

<file path=ppt/slides/_rels/slide21.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image" Target="../media/image2.jpeg"/><Relationship Id="rId1" Type="http://schemas.openxmlformats.org/officeDocument/2006/relationships/slideLayout" Target="../slideLayouts/slideLayout11.xml"/><Relationship Id="rId4" Type="http://schemas.openxmlformats.org/officeDocument/2006/relationships/image" Target="../media/image29.png"/></Relationships>
</file>

<file path=ppt/slides/_rels/slide22.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image" Target="../media/image2.jpeg"/><Relationship Id="rId1" Type="http://schemas.openxmlformats.org/officeDocument/2006/relationships/slideLayout" Target="../slideLayouts/slideLayout11.xml"/><Relationship Id="rId4" Type="http://schemas.openxmlformats.org/officeDocument/2006/relationships/image" Target="../media/image31.png"/></Relationships>
</file>

<file path=ppt/slides/_rels/slide2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2.png"/><Relationship Id="rId1" Type="http://schemas.openxmlformats.org/officeDocument/2006/relationships/slideLayout" Target="../slideLayouts/slideLayout11.xml"/></Relationships>
</file>

<file path=ppt/slides/_rels/slide24.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image" Target="../media/image2.jpeg"/><Relationship Id="rId1" Type="http://schemas.openxmlformats.org/officeDocument/2006/relationships/slideLayout" Target="../slideLayouts/slideLayout11.xml"/></Relationships>
</file>

<file path=ppt/slides/_rels/slide25.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image" Target="../media/image2.jpeg"/><Relationship Id="rId1" Type="http://schemas.openxmlformats.org/officeDocument/2006/relationships/slideLayout" Target="../slideLayouts/slideLayout11.xml"/><Relationship Id="rId4" Type="http://schemas.openxmlformats.org/officeDocument/2006/relationships/image" Target="../media/image35.png"/></Relationships>
</file>

<file path=ppt/slides/_rels/slide26.xml.rels><?xml version="1.0" encoding="UTF-8" standalone="yes"?>
<Relationships xmlns="http://schemas.openxmlformats.org/package/2006/relationships"><Relationship Id="rId3" Type="http://schemas.openxmlformats.org/officeDocument/2006/relationships/image" Target="../media/image36.png"/><Relationship Id="rId2" Type="http://schemas.openxmlformats.org/officeDocument/2006/relationships/image" Target="../media/image2.jpeg"/><Relationship Id="rId1" Type="http://schemas.openxmlformats.org/officeDocument/2006/relationships/slideLayout" Target="../slideLayouts/slideLayout11.xml"/><Relationship Id="rId4" Type="http://schemas.openxmlformats.org/officeDocument/2006/relationships/image" Target="../media/image37.png"/></Relationships>
</file>

<file path=ppt/slides/_rels/slide27.xml.rels><?xml version="1.0" encoding="UTF-8" standalone="yes"?>
<Relationships xmlns="http://schemas.openxmlformats.org/package/2006/relationships"><Relationship Id="rId3" Type="http://schemas.openxmlformats.org/officeDocument/2006/relationships/image" Target="../media/image38.png"/><Relationship Id="rId2" Type="http://schemas.openxmlformats.org/officeDocument/2006/relationships/image" Target="../media/image2.jpeg"/><Relationship Id="rId1" Type="http://schemas.openxmlformats.org/officeDocument/2006/relationships/slideLayout" Target="../slideLayouts/slideLayout11.xml"/></Relationships>
</file>

<file path=ppt/slides/_rels/slide28.xml.rels><?xml version="1.0" encoding="UTF-8" standalone="yes"?>
<Relationships xmlns="http://schemas.openxmlformats.org/package/2006/relationships"><Relationship Id="rId3" Type="http://schemas.openxmlformats.org/officeDocument/2006/relationships/image" Target="../media/image39.png"/><Relationship Id="rId2" Type="http://schemas.openxmlformats.org/officeDocument/2006/relationships/image" Target="../media/image2.jpeg"/><Relationship Id="rId1" Type="http://schemas.openxmlformats.org/officeDocument/2006/relationships/slideLayout" Target="../slideLayouts/slideLayout11.xml"/><Relationship Id="rId5" Type="http://schemas.openxmlformats.org/officeDocument/2006/relationships/image" Target="../media/image41.png"/><Relationship Id="rId4" Type="http://schemas.openxmlformats.org/officeDocument/2006/relationships/image" Target="../media/image40.png"/></Relationships>
</file>

<file path=ppt/slides/_rels/slide29.xml.rels><?xml version="1.0" encoding="UTF-8" standalone="yes"?>
<Relationships xmlns="http://schemas.openxmlformats.org/package/2006/relationships"><Relationship Id="rId3" Type="http://schemas.openxmlformats.org/officeDocument/2006/relationships/image" Target="../media/image42.png"/><Relationship Id="rId2" Type="http://schemas.openxmlformats.org/officeDocument/2006/relationships/image" Target="../media/image2.jpeg"/><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3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1.xml"/><Relationship Id="rId6" Type="http://schemas.openxmlformats.org/officeDocument/2006/relationships/image" Target="../media/image45.png"/><Relationship Id="rId5" Type="http://schemas.openxmlformats.org/officeDocument/2006/relationships/image" Target="../media/image44.png"/><Relationship Id="rId4" Type="http://schemas.openxmlformats.org/officeDocument/2006/relationships/image" Target="../media/image43.png"/></Relationships>
</file>

<file path=ppt/slides/_rels/slide3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1.xml"/></Relationships>
</file>

<file path=ppt/slides/_rels/slide32.xml.rels><?xml version="1.0" encoding="UTF-8" standalone="yes"?>
<Relationships xmlns="http://schemas.openxmlformats.org/package/2006/relationships"><Relationship Id="rId3" Type="http://schemas.openxmlformats.org/officeDocument/2006/relationships/image" Target="../media/image46.png"/><Relationship Id="rId2" Type="http://schemas.openxmlformats.org/officeDocument/2006/relationships/image" Target="../media/image2.jpeg"/><Relationship Id="rId1" Type="http://schemas.openxmlformats.org/officeDocument/2006/relationships/slideLayout" Target="../slideLayouts/slideLayout11.xml"/><Relationship Id="rId4" Type="http://schemas.openxmlformats.org/officeDocument/2006/relationships/image" Target="../media/image47.png"/></Relationships>
</file>

<file path=ppt/slides/_rels/slide33.xml.rels><?xml version="1.0" encoding="UTF-8" standalone="yes"?>
<Relationships xmlns="http://schemas.openxmlformats.org/package/2006/relationships"><Relationship Id="rId3" Type="http://schemas.openxmlformats.org/officeDocument/2006/relationships/image" Target="../media/image48.png"/><Relationship Id="rId2" Type="http://schemas.openxmlformats.org/officeDocument/2006/relationships/image" Target="../media/image2.jpeg"/><Relationship Id="rId1" Type="http://schemas.openxmlformats.org/officeDocument/2006/relationships/slideLayout" Target="../slideLayouts/slideLayout11.xml"/><Relationship Id="rId4" Type="http://schemas.openxmlformats.org/officeDocument/2006/relationships/image" Target="../media/image49.png"/></Relationships>
</file>

<file path=ppt/slides/_rels/slide3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1.xml"/></Relationships>
</file>

<file path=ppt/slides/_rels/slide35.xml.rels><?xml version="1.0" encoding="UTF-8" standalone="yes"?>
<Relationships xmlns="http://schemas.openxmlformats.org/package/2006/relationships"><Relationship Id="rId3" Type="http://schemas.openxmlformats.org/officeDocument/2006/relationships/image" Target="../media/image50.png"/><Relationship Id="rId2" Type="http://schemas.openxmlformats.org/officeDocument/2006/relationships/image" Target="../media/image2.jpeg"/><Relationship Id="rId1" Type="http://schemas.openxmlformats.org/officeDocument/2006/relationships/slideLayout" Target="../slideLayouts/slideLayout11.xml"/></Relationships>
</file>

<file path=ppt/slides/_rels/slide36.xml.rels><?xml version="1.0" encoding="UTF-8" standalone="yes"?>
<Relationships xmlns="http://schemas.openxmlformats.org/package/2006/relationships"><Relationship Id="rId3" Type="http://schemas.openxmlformats.org/officeDocument/2006/relationships/image" Target="../media/image51.png"/><Relationship Id="rId2" Type="http://schemas.openxmlformats.org/officeDocument/2006/relationships/image" Target="../media/image2.jpeg"/><Relationship Id="rId1" Type="http://schemas.openxmlformats.org/officeDocument/2006/relationships/slideLayout" Target="../slideLayouts/slideLayout11.xml"/><Relationship Id="rId4" Type="http://schemas.openxmlformats.org/officeDocument/2006/relationships/image" Target="../media/image52.png"/></Relationships>
</file>

<file path=ppt/slides/_rels/slide37.xml.rels><?xml version="1.0" encoding="UTF-8" standalone="yes"?>
<Relationships xmlns="http://schemas.openxmlformats.org/package/2006/relationships"><Relationship Id="rId3" Type="http://schemas.openxmlformats.org/officeDocument/2006/relationships/image" Target="../media/image53.png"/><Relationship Id="rId2" Type="http://schemas.openxmlformats.org/officeDocument/2006/relationships/image" Target="../media/image2.jpeg"/><Relationship Id="rId1" Type="http://schemas.openxmlformats.org/officeDocument/2006/relationships/slideLayout" Target="../slideLayouts/slideLayout11.xml"/><Relationship Id="rId5" Type="http://schemas.openxmlformats.org/officeDocument/2006/relationships/image" Target="../media/image55.png"/><Relationship Id="rId4" Type="http://schemas.openxmlformats.org/officeDocument/2006/relationships/image" Target="../media/image54.png"/></Relationships>
</file>

<file path=ppt/slides/_rels/slide38.xml.rels><?xml version="1.0" encoding="UTF-8" standalone="yes"?>
<Relationships xmlns="http://schemas.openxmlformats.org/package/2006/relationships"><Relationship Id="rId3" Type="http://schemas.openxmlformats.org/officeDocument/2006/relationships/image" Target="../media/image56.png"/><Relationship Id="rId2" Type="http://schemas.openxmlformats.org/officeDocument/2006/relationships/image" Target="../media/image2.jpeg"/><Relationship Id="rId1" Type="http://schemas.openxmlformats.org/officeDocument/2006/relationships/slideLayout" Target="../slideLayouts/slideLayout11.xml"/><Relationship Id="rId4" Type="http://schemas.openxmlformats.org/officeDocument/2006/relationships/image" Target="../media/image57.png"/></Relationships>
</file>

<file path=ppt/slides/_rels/slide39.xml.rels><?xml version="1.0" encoding="UTF-8" standalone="yes"?>
<Relationships xmlns="http://schemas.openxmlformats.org/package/2006/relationships"><Relationship Id="rId3" Type="http://schemas.openxmlformats.org/officeDocument/2006/relationships/image" Target="../media/image58.png"/><Relationship Id="rId2" Type="http://schemas.openxmlformats.org/officeDocument/2006/relationships/image" Target="../media/image2.jpeg"/><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jpeg"/><Relationship Id="rId1" Type="http://schemas.openxmlformats.org/officeDocument/2006/relationships/slideLayout" Target="../slideLayouts/slideLayout11.xml"/><Relationship Id="rId4" Type="http://schemas.openxmlformats.org/officeDocument/2006/relationships/image" Target="../media/image6.png"/></Relationships>
</file>

<file path=ppt/slides/_rels/slide4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1.xml"/></Relationships>
</file>

<file path=ppt/slides/_rels/slide4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1.xml"/></Relationships>
</file>

<file path=ppt/slides/_rels/slide4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1.xml"/></Relationships>
</file>

<file path=ppt/slides/_rels/slide43.xml.rels><?xml version="1.0" encoding="UTF-8" standalone="yes"?>
<Relationships xmlns="http://schemas.openxmlformats.org/package/2006/relationships"><Relationship Id="rId3" Type="http://schemas.openxmlformats.org/officeDocument/2006/relationships/image" Target="../media/image59.png"/><Relationship Id="rId2" Type="http://schemas.openxmlformats.org/officeDocument/2006/relationships/image" Target="../media/image2.jpeg"/><Relationship Id="rId1" Type="http://schemas.openxmlformats.org/officeDocument/2006/relationships/slideLayout" Target="../slideLayouts/slideLayout11.xml"/></Relationships>
</file>

<file path=ppt/slides/_rels/slide44.xml.rels><?xml version="1.0" encoding="UTF-8" standalone="yes"?>
<Relationships xmlns="http://schemas.openxmlformats.org/package/2006/relationships"><Relationship Id="rId3" Type="http://schemas.openxmlformats.org/officeDocument/2006/relationships/image" Target="../media/image60.png"/><Relationship Id="rId2" Type="http://schemas.openxmlformats.org/officeDocument/2006/relationships/image" Target="../media/image2.jpeg"/><Relationship Id="rId1" Type="http://schemas.openxmlformats.org/officeDocument/2006/relationships/slideLayout" Target="../slideLayouts/slideLayout11.xml"/></Relationships>
</file>

<file path=ppt/slides/_rels/slide45.xml.rels><?xml version="1.0" encoding="UTF-8" standalone="yes"?>
<Relationships xmlns="http://schemas.openxmlformats.org/package/2006/relationships"><Relationship Id="rId3" Type="http://schemas.openxmlformats.org/officeDocument/2006/relationships/image" Target="../media/image61.png"/><Relationship Id="rId2" Type="http://schemas.openxmlformats.org/officeDocument/2006/relationships/image" Target="../media/image2.jpeg"/><Relationship Id="rId1" Type="http://schemas.openxmlformats.org/officeDocument/2006/relationships/slideLayout" Target="../slideLayouts/slideLayout11.xml"/></Relationships>
</file>

<file path=ppt/slides/_rels/slide46.xml.rels><?xml version="1.0" encoding="UTF-8" standalone="yes"?>
<Relationships xmlns="http://schemas.openxmlformats.org/package/2006/relationships"><Relationship Id="rId3" Type="http://schemas.openxmlformats.org/officeDocument/2006/relationships/image" Target="../media/image62.png"/><Relationship Id="rId2" Type="http://schemas.openxmlformats.org/officeDocument/2006/relationships/image" Target="../media/image2.jpeg"/><Relationship Id="rId1" Type="http://schemas.openxmlformats.org/officeDocument/2006/relationships/slideLayout" Target="../slideLayouts/slideLayout11.xml"/></Relationships>
</file>

<file path=ppt/slides/_rels/slide47.xml.rels><?xml version="1.0" encoding="UTF-8" standalone="yes"?>
<Relationships xmlns="http://schemas.openxmlformats.org/package/2006/relationships"><Relationship Id="rId3" Type="http://schemas.openxmlformats.org/officeDocument/2006/relationships/image" Target="../media/image63.png"/><Relationship Id="rId2" Type="http://schemas.openxmlformats.org/officeDocument/2006/relationships/image" Target="../media/image2.jpeg"/><Relationship Id="rId1" Type="http://schemas.openxmlformats.org/officeDocument/2006/relationships/slideLayout" Target="../slideLayouts/slideLayout11.xml"/><Relationship Id="rId4" Type="http://schemas.openxmlformats.org/officeDocument/2006/relationships/image" Target="../media/image64.png"/></Relationships>
</file>

<file path=ppt/slides/_rels/slide48.xml.rels><?xml version="1.0" encoding="UTF-8" standalone="yes"?>
<Relationships xmlns="http://schemas.openxmlformats.org/package/2006/relationships"><Relationship Id="rId3" Type="http://schemas.openxmlformats.org/officeDocument/2006/relationships/image" Target="../media/image65.png"/><Relationship Id="rId2" Type="http://schemas.openxmlformats.org/officeDocument/2006/relationships/image" Target="../media/image2.jpeg"/><Relationship Id="rId1" Type="http://schemas.openxmlformats.org/officeDocument/2006/relationships/slideLayout" Target="../slideLayouts/slideLayout11.xml"/><Relationship Id="rId5" Type="http://schemas.openxmlformats.org/officeDocument/2006/relationships/image" Target="../media/image67.png"/><Relationship Id="rId4" Type="http://schemas.openxmlformats.org/officeDocument/2006/relationships/image" Target="../media/image66.png"/></Relationships>
</file>

<file path=ppt/slides/_rels/slide49.xml.rels><?xml version="1.0" encoding="UTF-8" standalone="yes"?>
<Relationships xmlns="http://schemas.openxmlformats.org/package/2006/relationships"><Relationship Id="rId3" Type="http://schemas.openxmlformats.org/officeDocument/2006/relationships/image" Target="../media/image68.png"/><Relationship Id="rId2" Type="http://schemas.openxmlformats.org/officeDocument/2006/relationships/image" Target="../media/image2.jpeg"/><Relationship Id="rId1" Type="http://schemas.openxmlformats.org/officeDocument/2006/relationships/slideLayout" Target="../slideLayouts/slideLayout11.xml"/><Relationship Id="rId4" Type="http://schemas.openxmlformats.org/officeDocument/2006/relationships/image" Target="../media/image69.png"/></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2.jpeg"/><Relationship Id="rId1" Type="http://schemas.openxmlformats.org/officeDocument/2006/relationships/slideLayout" Target="../slideLayouts/slideLayout11.xml"/><Relationship Id="rId5" Type="http://schemas.openxmlformats.org/officeDocument/2006/relationships/image" Target="../media/image9.png"/><Relationship Id="rId4" Type="http://schemas.openxmlformats.org/officeDocument/2006/relationships/image" Target="../media/image8.png"/></Relationships>
</file>

<file path=ppt/slides/_rels/slide50.xml.rels><?xml version="1.0" encoding="UTF-8" standalone="yes"?>
<Relationships xmlns="http://schemas.openxmlformats.org/package/2006/relationships"><Relationship Id="rId3" Type="http://schemas.openxmlformats.org/officeDocument/2006/relationships/image" Target="../media/image70.png"/><Relationship Id="rId2" Type="http://schemas.openxmlformats.org/officeDocument/2006/relationships/image" Target="../media/image2.jpeg"/><Relationship Id="rId1" Type="http://schemas.openxmlformats.org/officeDocument/2006/relationships/slideLayout" Target="../slideLayouts/slideLayout11.xml"/></Relationships>
</file>

<file path=ppt/slides/_rels/slide5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_rels/slide52.xml.rels><?xml version="1.0" encoding="UTF-8" standalone="yes"?>
<Relationships xmlns="http://schemas.openxmlformats.org/package/2006/relationships"><Relationship Id="rId3" Type="http://schemas.openxmlformats.org/officeDocument/2006/relationships/image" Target="../media/image71.png"/><Relationship Id="rId2" Type="http://schemas.openxmlformats.org/officeDocument/2006/relationships/image" Target="../media/image2.jpeg"/><Relationship Id="rId1" Type="http://schemas.openxmlformats.org/officeDocument/2006/relationships/slideLayout" Target="../slideLayouts/slideLayout11.xml"/><Relationship Id="rId4" Type="http://schemas.openxmlformats.org/officeDocument/2006/relationships/image" Target="../media/image72.png"/></Relationships>
</file>

<file path=ppt/slides/_rels/slide53.xml.rels><?xml version="1.0" encoding="UTF-8" standalone="yes"?>
<Relationships xmlns="http://schemas.openxmlformats.org/package/2006/relationships"><Relationship Id="rId3" Type="http://schemas.openxmlformats.org/officeDocument/2006/relationships/image" Target="../media/image73.png"/><Relationship Id="rId2" Type="http://schemas.openxmlformats.org/officeDocument/2006/relationships/image" Target="../media/image2.jpeg"/><Relationship Id="rId1" Type="http://schemas.openxmlformats.org/officeDocument/2006/relationships/slideLayout" Target="../slideLayouts/slideLayout11.xml"/></Relationships>
</file>

<file path=ppt/slides/_rels/slide54.xml.rels><?xml version="1.0" encoding="UTF-8" standalone="yes"?>
<Relationships xmlns="http://schemas.openxmlformats.org/package/2006/relationships"><Relationship Id="rId3" Type="http://schemas.openxmlformats.org/officeDocument/2006/relationships/image" Target="../media/image74.png"/><Relationship Id="rId2" Type="http://schemas.openxmlformats.org/officeDocument/2006/relationships/image" Target="../media/image2.jpeg"/><Relationship Id="rId1" Type="http://schemas.openxmlformats.org/officeDocument/2006/relationships/slideLayout" Target="../slideLayouts/slideLayout11.xml"/></Relationships>
</file>

<file path=ppt/slides/_rels/slide55.xml.rels><?xml version="1.0" encoding="UTF-8" standalone="yes"?>
<Relationships xmlns="http://schemas.openxmlformats.org/package/2006/relationships"><Relationship Id="rId3" Type="http://schemas.openxmlformats.org/officeDocument/2006/relationships/image" Target="../media/image75.png"/><Relationship Id="rId2" Type="http://schemas.openxmlformats.org/officeDocument/2006/relationships/image" Target="../media/image2.jpeg"/><Relationship Id="rId1" Type="http://schemas.openxmlformats.org/officeDocument/2006/relationships/slideLayout" Target="../slideLayouts/slideLayout11.xml"/></Relationships>
</file>

<file path=ppt/slides/_rels/slide56.xml.rels><?xml version="1.0" encoding="UTF-8" standalone="yes"?>
<Relationships xmlns="http://schemas.openxmlformats.org/package/2006/relationships"><Relationship Id="rId3" Type="http://schemas.openxmlformats.org/officeDocument/2006/relationships/image" Target="../media/image76.png"/><Relationship Id="rId2" Type="http://schemas.openxmlformats.org/officeDocument/2006/relationships/image" Target="../media/image2.jpeg"/><Relationship Id="rId1" Type="http://schemas.openxmlformats.org/officeDocument/2006/relationships/slideLayout" Target="../slideLayouts/slideLayout11.xml"/></Relationships>
</file>

<file path=ppt/slides/_rels/slide57.xml.rels><?xml version="1.0" encoding="UTF-8" standalone="yes"?>
<Relationships xmlns="http://schemas.openxmlformats.org/package/2006/relationships"><Relationship Id="rId3" Type="http://schemas.openxmlformats.org/officeDocument/2006/relationships/image" Target="../media/image77.png"/><Relationship Id="rId2" Type="http://schemas.openxmlformats.org/officeDocument/2006/relationships/image" Target="../media/image2.jpeg"/><Relationship Id="rId1" Type="http://schemas.openxmlformats.org/officeDocument/2006/relationships/slideLayout" Target="../slideLayouts/slideLayout11.xml"/></Relationships>
</file>

<file path=ppt/slides/_rels/slide5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11.xml"/><Relationship Id="rId4" Type="http://schemas.openxmlformats.org/officeDocument/2006/relationships/image" Target="../media/image78.png"/></Relationships>
</file>

<file path=ppt/slides/_rels/slide5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2.jpeg"/><Relationship Id="rId1" Type="http://schemas.openxmlformats.org/officeDocument/2006/relationships/slideLayout" Target="../slideLayouts/slideLayout11.xml"/><Relationship Id="rId4" Type="http://schemas.openxmlformats.org/officeDocument/2006/relationships/image" Target="../media/image11.png"/></Relationships>
</file>

<file path=ppt/slides/_rels/slide60.xml.rels><?xml version="1.0" encoding="UTF-8" standalone="yes"?>
<Relationships xmlns="http://schemas.openxmlformats.org/package/2006/relationships"><Relationship Id="rId3" Type="http://schemas.openxmlformats.org/officeDocument/2006/relationships/image" Target="../media/image79.png"/><Relationship Id="rId2" Type="http://schemas.openxmlformats.org/officeDocument/2006/relationships/image" Target="../media/image2.jpeg"/><Relationship Id="rId1" Type="http://schemas.openxmlformats.org/officeDocument/2006/relationships/slideLayout" Target="../slideLayouts/slideLayout11.xml"/></Relationships>
</file>

<file path=ppt/slides/_rels/slide6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1.xml"/></Relationships>
</file>

<file path=ppt/slides/_rels/slide6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80.png"/><Relationship Id="rId1" Type="http://schemas.openxmlformats.org/officeDocument/2006/relationships/slideLayout" Target="../slideLayouts/slideLayout11.xml"/></Relationships>
</file>

<file path=ppt/slides/_rels/slide6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2.jpeg"/><Relationship Id="rId1" Type="http://schemas.openxmlformats.org/officeDocument/2006/relationships/slideLayout" Target="../slideLayouts/slideLayout11.xml"/><Relationship Id="rId4" Type="http://schemas.openxmlformats.org/officeDocument/2006/relationships/image" Target="../media/image13.png"/></Relationships>
</file>

<file path=ppt/slides/_rels/slide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2.jpeg"/><Relationship Id="rId1" Type="http://schemas.openxmlformats.org/officeDocument/2006/relationships/slideLayout" Target="../slideLayouts/slideLayout11.xml"/><Relationship Id="rId4" Type="http://schemas.openxmlformats.org/officeDocument/2006/relationships/image" Target="../media/image15.png"/></Relationships>
</file>

<file path=ppt/slides/_rels/slide9.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2.jpeg"/><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1"/>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0" y="105700"/>
            <a:ext cx="1170475" cy="1170475"/>
          </a:xfrm>
          <a:prstGeom prst="rect">
            <a:avLst/>
          </a:prstGeom>
          <a:noFill/>
          <a:ln>
            <a:noFill/>
          </a:ln>
        </p:spPr>
      </p:pic>
      <p:sp>
        <p:nvSpPr>
          <p:cNvPr id="56" name="Google Shape;56;p13"/>
          <p:cNvSpPr txBox="1"/>
          <p:nvPr/>
        </p:nvSpPr>
        <p:spPr>
          <a:xfrm>
            <a:off x="1701384" y="1381497"/>
            <a:ext cx="5791097"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endParaRPr sz="2500" b="1" i="0" u="none" strike="noStrike" cap="none" dirty="0">
              <a:solidFill>
                <a:srgbClr val="FF0000"/>
              </a:solidFill>
              <a:latin typeface="Calibri"/>
              <a:ea typeface="Calibri"/>
              <a:cs typeface="Calibri"/>
              <a:sym typeface="Calibri"/>
            </a:endParaRPr>
          </a:p>
        </p:txBody>
      </p:sp>
      <p:sp>
        <p:nvSpPr>
          <p:cNvPr id="57" name="Google Shape;57;p13"/>
          <p:cNvSpPr txBox="1"/>
          <p:nvPr/>
        </p:nvSpPr>
        <p:spPr>
          <a:xfrm>
            <a:off x="2222174" y="1649853"/>
            <a:ext cx="5270307" cy="9669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600" b="1" dirty="0" smtClean="0">
                <a:solidFill>
                  <a:srgbClr val="FF0000"/>
                </a:solidFill>
                <a:latin typeface="Calibri" pitchFamily="34" charset="0"/>
                <a:cs typeface="Calibri" pitchFamily="34" charset="0"/>
              </a:rPr>
              <a:t>CHAPTER : 10</a:t>
            </a:r>
            <a:endParaRPr sz="1600" b="1" dirty="0">
              <a:solidFill>
                <a:srgbClr val="FF0000"/>
              </a:solidFill>
              <a:latin typeface="Calibri" pitchFamily="34" charset="0"/>
              <a:cs typeface="Calibri" pitchFamily="34" charset="0"/>
            </a:endParaRPr>
          </a:p>
          <a:p>
            <a:pPr marL="0" lvl="0" indent="0" algn="ctr" rtl="0">
              <a:spcBef>
                <a:spcPts val="0"/>
              </a:spcBef>
              <a:spcAft>
                <a:spcPts val="0"/>
              </a:spcAft>
              <a:buNone/>
            </a:pPr>
            <a:r>
              <a:rPr lang="en" sz="2000" b="1" dirty="0" smtClean="0">
                <a:solidFill>
                  <a:srgbClr val="FF0000"/>
                </a:solidFill>
                <a:latin typeface="Calibri" pitchFamily="34" charset="0"/>
                <a:cs typeface="Calibri" pitchFamily="34" charset="0"/>
              </a:rPr>
              <a:t>CHAPTER : HALOALKANES AND HALOARENES</a:t>
            </a:r>
            <a:endParaRPr sz="2000" b="1" dirty="0">
              <a:solidFill>
                <a:srgbClr val="FF0000"/>
              </a:solidFill>
              <a:latin typeface="Calibri" pitchFamily="34" charset="0"/>
              <a:cs typeface="Calibri"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oogle Shape;69;p15"/>
          <p:cNvPicPr preferRelativeResize="0"/>
          <p:nvPr/>
        </p:nvPicPr>
        <p:blipFill rotWithShape="1">
          <a:blip r:embed="rId2">
            <a:alphaModFix/>
          </a:blip>
          <a:srcRect/>
          <a:stretch/>
        </p:blipFill>
        <p:spPr>
          <a:xfrm>
            <a:off x="8210550" y="4199975"/>
            <a:ext cx="925650" cy="925650"/>
          </a:xfrm>
          <a:prstGeom prst="rect">
            <a:avLst/>
          </a:prstGeom>
          <a:noFill/>
          <a:ln>
            <a:noFill/>
          </a:ln>
        </p:spPr>
      </p:pic>
      <p:sp>
        <p:nvSpPr>
          <p:cNvPr id="8" name="Rectangle 7"/>
          <p:cNvSpPr/>
          <p:nvPr/>
        </p:nvSpPr>
        <p:spPr>
          <a:xfrm>
            <a:off x="7755568" y="383704"/>
            <a:ext cx="684803" cy="307777"/>
          </a:xfrm>
          <a:prstGeom prst="rect">
            <a:avLst/>
          </a:prstGeom>
        </p:spPr>
        <p:txBody>
          <a:bodyPr wrap="none">
            <a:spAutoFit/>
          </a:bodyPr>
          <a:lstStyle/>
          <a:p>
            <a:pPr lvl="0">
              <a:buSzPts val="1100"/>
            </a:pPr>
            <a:r>
              <a:rPr lang="en-IN" dirty="0" smtClean="0">
                <a:latin typeface="Calibri" pitchFamily="34" charset="0"/>
              </a:rPr>
              <a:t>Page-9</a:t>
            </a:r>
            <a:endParaRPr lang="en-IN" dirty="0">
              <a:latin typeface="Calibri" pitchFamily="34" charset="0"/>
            </a:endParaRPr>
          </a:p>
        </p:txBody>
      </p:sp>
      <p:pic>
        <p:nvPicPr>
          <p:cNvPr id="69633" name="Picture 1"/>
          <p:cNvPicPr>
            <a:picLocks noChangeAspect="1" noChangeArrowheads="1"/>
          </p:cNvPicPr>
          <p:nvPr/>
        </p:nvPicPr>
        <p:blipFill>
          <a:blip r:embed="rId3"/>
          <a:srcRect/>
          <a:stretch>
            <a:fillRect/>
          </a:stretch>
        </p:blipFill>
        <p:spPr bwMode="auto">
          <a:xfrm>
            <a:off x="1362270" y="139959"/>
            <a:ext cx="4991100" cy="1438275"/>
          </a:xfrm>
          <a:prstGeom prst="rect">
            <a:avLst/>
          </a:prstGeom>
          <a:noFill/>
          <a:ln w="9525">
            <a:noFill/>
            <a:miter lim="800000"/>
            <a:headEnd/>
            <a:tailEnd/>
          </a:ln>
        </p:spPr>
      </p:pic>
      <p:pic>
        <p:nvPicPr>
          <p:cNvPr id="69634" name="Picture 2"/>
          <p:cNvPicPr>
            <a:picLocks noChangeAspect="1" noChangeArrowheads="1"/>
          </p:cNvPicPr>
          <p:nvPr/>
        </p:nvPicPr>
        <p:blipFill>
          <a:blip r:embed="rId4"/>
          <a:srcRect/>
          <a:stretch>
            <a:fillRect/>
          </a:stretch>
        </p:blipFill>
        <p:spPr bwMode="auto">
          <a:xfrm>
            <a:off x="475860" y="1660848"/>
            <a:ext cx="5410200" cy="2800350"/>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7755568" y="383704"/>
            <a:ext cx="776175" cy="307777"/>
          </a:xfrm>
          <a:prstGeom prst="rect">
            <a:avLst/>
          </a:prstGeom>
        </p:spPr>
        <p:txBody>
          <a:bodyPr wrap="none">
            <a:spAutoFit/>
          </a:bodyPr>
          <a:lstStyle/>
          <a:p>
            <a:pPr lvl="0">
              <a:buSzPts val="1100"/>
            </a:pPr>
            <a:r>
              <a:rPr lang="en-IN" dirty="0" smtClean="0">
                <a:latin typeface="Calibri" pitchFamily="34" charset="0"/>
              </a:rPr>
              <a:t>Page-10</a:t>
            </a:r>
            <a:endParaRPr lang="en-IN" dirty="0">
              <a:latin typeface="Calibri" pitchFamily="34" charset="0"/>
            </a:endParaRPr>
          </a:p>
        </p:txBody>
      </p:sp>
      <p:pic>
        <p:nvPicPr>
          <p:cNvPr id="4" name="Google Shape;69;p15"/>
          <p:cNvPicPr preferRelativeResize="0"/>
          <p:nvPr/>
        </p:nvPicPr>
        <p:blipFill rotWithShape="1">
          <a:blip r:embed="rId3">
            <a:alphaModFix/>
          </a:blip>
          <a:srcRect/>
          <a:stretch/>
        </p:blipFill>
        <p:spPr>
          <a:xfrm>
            <a:off x="8210550" y="4199975"/>
            <a:ext cx="925650" cy="925650"/>
          </a:xfrm>
          <a:prstGeom prst="rect">
            <a:avLst/>
          </a:prstGeom>
          <a:noFill/>
          <a:ln>
            <a:noFill/>
          </a:ln>
        </p:spPr>
      </p:pic>
      <p:pic>
        <p:nvPicPr>
          <p:cNvPr id="68609" name="Picture 1"/>
          <p:cNvPicPr>
            <a:picLocks noChangeAspect="1" noChangeArrowheads="1"/>
          </p:cNvPicPr>
          <p:nvPr/>
        </p:nvPicPr>
        <p:blipFill>
          <a:blip r:embed="rId4"/>
          <a:srcRect/>
          <a:stretch>
            <a:fillRect/>
          </a:stretch>
        </p:blipFill>
        <p:spPr bwMode="auto">
          <a:xfrm>
            <a:off x="1017036" y="401216"/>
            <a:ext cx="5657850" cy="1495425"/>
          </a:xfrm>
          <a:prstGeom prst="rect">
            <a:avLst/>
          </a:prstGeom>
          <a:noFill/>
          <a:ln w="9525">
            <a:noFill/>
            <a:miter lim="800000"/>
            <a:headEnd/>
            <a:tailEnd/>
          </a:ln>
        </p:spPr>
      </p:pic>
      <p:sp>
        <p:nvSpPr>
          <p:cNvPr id="2" name="Rectangle 1"/>
          <p:cNvSpPr>
            <a:spLocks noChangeArrowheads="1"/>
          </p:cNvSpPr>
          <p:nvPr/>
        </p:nvSpPr>
        <p:spPr bwMode="auto">
          <a:xfrm>
            <a:off x="410546" y="2510039"/>
            <a:ext cx="8089641"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57175" algn="l"/>
                <a:tab pos="457200" algn="l"/>
                <a:tab pos="2260600" algn="l"/>
                <a:tab pos="4114800" algn="l"/>
              </a:tabLst>
            </a:pPr>
            <a:r>
              <a:rPr kumimoji="0" lang="en-US" b="1" i="0" u="sng" strike="noStrike" cap="none" normalizeH="0" baseline="0" dirty="0" smtClean="0">
                <a:ln>
                  <a:noFill/>
                </a:ln>
                <a:solidFill>
                  <a:srgbClr val="000000"/>
                </a:solidFill>
                <a:effectLst/>
                <a:latin typeface="Calibri" pitchFamily="34" charset="0"/>
                <a:ea typeface="Times New Roman" pitchFamily="18" charset="0"/>
                <a:cs typeface="Calibri" pitchFamily="34" charset="0"/>
              </a:rPr>
              <a:t>Answer the following questions:</a:t>
            </a:r>
            <a:endParaRPr kumimoji="0" lang="en-US" b="0" i="0" u="none" strike="noStrike" cap="none" normalizeH="0" baseline="0" dirty="0" smtClean="0">
              <a:ln>
                <a:noFill/>
              </a:ln>
              <a:solidFill>
                <a:schemeClr val="tx1"/>
              </a:solidFill>
              <a:effectLst/>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57175" algn="l"/>
                <a:tab pos="457200" algn="l"/>
                <a:tab pos="2260600" algn="l"/>
                <a:tab pos="4114800" algn="l"/>
              </a:tabLst>
            </a:pP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1.	Draw the structures of all the eight structural isomers that have the molecular formula C5H11Br. Name each isomer according to IUPAC system and classify as primary, secondary or tertiary bromide.</a:t>
            </a:r>
            <a:endParaRPr kumimoji="0" lang="en-US" b="0" i="0" u="none" strike="noStrike" cap="none" normalizeH="0" baseline="0" dirty="0" smtClean="0">
              <a:ln>
                <a:noFill/>
              </a:ln>
              <a:solidFill>
                <a:schemeClr val="tx1"/>
              </a:solidFill>
              <a:effectLst/>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57175" algn="l"/>
                <a:tab pos="457200" algn="l"/>
                <a:tab pos="2260600" algn="l"/>
                <a:tab pos="4114800" algn="l"/>
              </a:tabLst>
            </a:pP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2.	Write the structures of the following compounds</a:t>
            </a:r>
            <a:endParaRPr kumimoji="0" lang="en-US" b="0" i="0" u="none" strike="noStrike" cap="none" normalizeH="0" baseline="0" dirty="0" smtClean="0">
              <a:ln>
                <a:noFill/>
              </a:ln>
              <a:solidFill>
                <a:schemeClr val="tx1"/>
              </a:solidFill>
              <a:effectLst/>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57175" algn="l"/>
                <a:tab pos="457200" algn="l"/>
                <a:tab pos="2260600" algn="l"/>
                <a:tab pos="4114800" algn="l"/>
              </a:tabLst>
            </a:pPr>
            <a:r>
              <a:rPr kumimoji="0" lang="en-US" b="0" i="0" u="none" strike="noStrike" cap="none" normalizeH="0" baseline="0" dirty="0" err="1" smtClean="0">
                <a:ln>
                  <a:noFill/>
                </a:ln>
                <a:solidFill>
                  <a:srgbClr val="000000"/>
                </a:solidFill>
                <a:effectLst/>
                <a:latin typeface="Calibri" pitchFamily="34" charset="0"/>
                <a:ea typeface="Times New Roman" pitchFamily="18" charset="0"/>
                <a:cs typeface="Calibri" pitchFamily="34" charset="0"/>
              </a:rPr>
              <a:t>i</a:t>
            </a: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	2-Chloro-3-methylpentane ii) 1-Chloro-4-ethylcyclohexane  iii) 4-tert.Butyl-3-idoheptane</a:t>
            </a:r>
            <a:endParaRPr kumimoji="0" lang="en-US" b="0" i="0" u="none" strike="noStrike" cap="none" normalizeH="0" baseline="0" dirty="0" smtClean="0">
              <a:ln>
                <a:noFill/>
              </a:ln>
              <a:solidFill>
                <a:schemeClr val="tx1"/>
              </a:solidFill>
              <a:effectLst/>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57175" algn="l"/>
                <a:tab pos="457200" algn="l"/>
                <a:tab pos="2260600" algn="l"/>
                <a:tab pos="4114800" algn="l"/>
              </a:tabLst>
            </a:pP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iv) 1,4-Dibromobut-2-ene  v) 1-Bromo-4-sec.butyl-2-methylbenzene</a:t>
            </a:r>
            <a:endParaRPr kumimoji="0" lang="en-US" b="0" i="0" u="none" strike="noStrike" cap="none" normalizeH="0" baseline="0" dirty="0" smtClean="0">
              <a:ln>
                <a:noFill/>
              </a:ln>
              <a:solidFill>
                <a:schemeClr val="tx1"/>
              </a:solidFill>
              <a:effectLst/>
              <a:latin typeface="Calibri" pitchFamily="34" charset="0"/>
              <a:cs typeface="Calibri"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1" name="Rectangle 1"/>
          <p:cNvSpPr>
            <a:spLocks noChangeArrowheads="1"/>
          </p:cNvSpPr>
          <p:nvPr/>
        </p:nvSpPr>
        <p:spPr bwMode="auto">
          <a:xfrm>
            <a:off x="541176" y="485212"/>
            <a:ext cx="4189444" cy="30777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57175" algn="l"/>
                <a:tab pos="457200" algn="l"/>
                <a:tab pos="2260600" algn="l"/>
                <a:tab pos="4114800" algn="l"/>
              </a:tabLst>
            </a:pP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3.	Write IUPAC names of the following:</a:t>
            </a:r>
            <a:endParaRPr kumimoji="0" lang="en-US" b="0" i="0" u="none" strike="noStrike" cap="none" normalizeH="0" baseline="0" dirty="0" smtClean="0">
              <a:ln>
                <a:noFill/>
              </a:ln>
              <a:solidFill>
                <a:schemeClr val="tx1"/>
              </a:solidFill>
              <a:effectLst/>
              <a:latin typeface="Arial" pitchFamily="34" charset="0"/>
              <a:cs typeface="Arial" pitchFamily="34" charset="0"/>
            </a:endParaRPr>
          </a:p>
        </p:txBody>
      </p:sp>
      <p:pic>
        <p:nvPicPr>
          <p:cNvPr id="97282" name="Picture 2"/>
          <p:cNvPicPr>
            <a:picLocks noChangeAspect="1" noChangeArrowheads="1"/>
          </p:cNvPicPr>
          <p:nvPr/>
        </p:nvPicPr>
        <p:blipFill>
          <a:blip r:embed="rId2"/>
          <a:srcRect/>
          <a:stretch>
            <a:fillRect/>
          </a:stretch>
        </p:blipFill>
        <p:spPr bwMode="auto">
          <a:xfrm>
            <a:off x="1352938" y="933060"/>
            <a:ext cx="3914775" cy="2543175"/>
          </a:xfrm>
          <a:prstGeom prst="rect">
            <a:avLst/>
          </a:prstGeom>
          <a:noFill/>
          <a:ln w="9525">
            <a:noFill/>
            <a:miter lim="800000"/>
            <a:headEnd/>
            <a:tailEnd/>
          </a:ln>
        </p:spPr>
      </p:pic>
      <p:pic>
        <p:nvPicPr>
          <p:cNvPr id="4"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oogle Shape;69;p15"/>
          <p:cNvPicPr preferRelativeResize="0"/>
          <p:nvPr/>
        </p:nvPicPr>
        <p:blipFill rotWithShape="1">
          <a:blip r:embed="rId2">
            <a:alphaModFix/>
          </a:blip>
          <a:srcRect/>
          <a:stretch/>
        </p:blipFill>
        <p:spPr>
          <a:xfrm>
            <a:off x="8210550" y="4199975"/>
            <a:ext cx="925650" cy="925650"/>
          </a:xfrm>
          <a:prstGeom prst="rect">
            <a:avLst/>
          </a:prstGeom>
          <a:noFill/>
          <a:ln>
            <a:noFill/>
          </a:ln>
        </p:spPr>
      </p:pic>
      <p:sp>
        <p:nvSpPr>
          <p:cNvPr id="7" name="Rectangle 6"/>
          <p:cNvSpPr/>
          <p:nvPr/>
        </p:nvSpPr>
        <p:spPr>
          <a:xfrm>
            <a:off x="7755568" y="383704"/>
            <a:ext cx="776175" cy="307777"/>
          </a:xfrm>
          <a:prstGeom prst="rect">
            <a:avLst/>
          </a:prstGeom>
        </p:spPr>
        <p:txBody>
          <a:bodyPr wrap="none">
            <a:spAutoFit/>
          </a:bodyPr>
          <a:lstStyle/>
          <a:p>
            <a:pPr lvl="0">
              <a:buSzPts val="1100"/>
            </a:pPr>
            <a:r>
              <a:rPr lang="en-IN" dirty="0" smtClean="0">
                <a:latin typeface="Calibri" pitchFamily="34" charset="0"/>
              </a:rPr>
              <a:t>Page-11</a:t>
            </a:r>
            <a:endParaRPr lang="en-IN" dirty="0">
              <a:latin typeface="Calibri" pitchFamily="34" charset="0"/>
            </a:endParaRPr>
          </a:p>
        </p:txBody>
      </p:sp>
      <p:sp>
        <p:nvSpPr>
          <p:cNvPr id="66561" name="Rectangle 1"/>
          <p:cNvSpPr>
            <a:spLocks noChangeArrowheads="1"/>
          </p:cNvSpPr>
          <p:nvPr/>
        </p:nvSpPr>
        <p:spPr bwMode="auto">
          <a:xfrm>
            <a:off x="419878" y="643839"/>
            <a:ext cx="8154955" cy="20313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41300" algn="l"/>
                <a:tab pos="2260600" algn="l"/>
                <a:tab pos="4114800" algn="l"/>
              </a:tabLst>
            </a:pPr>
            <a:r>
              <a:rPr kumimoji="0" lang="en-US" b="1" i="0" u="sng" strike="noStrike" cap="none" normalizeH="0" baseline="0" dirty="0" smtClean="0">
                <a:ln>
                  <a:noFill/>
                </a:ln>
                <a:solidFill>
                  <a:srgbClr val="FF0000"/>
                </a:solidFill>
                <a:effectLst/>
                <a:latin typeface="Calibri" pitchFamily="34" charset="0"/>
                <a:ea typeface="Times New Roman" pitchFamily="18" charset="0"/>
                <a:cs typeface="Calibri" pitchFamily="34" charset="0"/>
              </a:rPr>
              <a:t>LECT-2</a:t>
            </a:r>
            <a:endParaRPr kumimoji="0" lang="en-US" b="0" i="0" u="none" strike="noStrike" cap="none" normalizeH="0" baseline="0" dirty="0" smtClean="0">
              <a:ln>
                <a:noFill/>
              </a:ln>
              <a:solidFill>
                <a:srgbClr val="FF0000"/>
              </a:solidFill>
              <a:effectLst/>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41300" algn="l"/>
                <a:tab pos="2260600" algn="l"/>
                <a:tab pos="4114800" algn="l"/>
              </a:tabLst>
            </a:pPr>
            <a:r>
              <a:rPr kumimoji="0" lang="en-US" b="1" i="0" u="sng" strike="noStrike" cap="none" normalizeH="0" baseline="0" dirty="0" smtClean="0">
                <a:ln>
                  <a:noFill/>
                </a:ln>
                <a:solidFill>
                  <a:srgbClr val="000000"/>
                </a:solidFill>
                <a:effectLst/>
                <a:latin typeface="Calibri" pitchFamily="34" charset="0"/>
                <a:ea typeface="Times New Roman" pitchFamily="18" charset="0"/>
                <a:cs typeface="Calibri" pitchFamily="34" charset="0"/>
              </a:rPr>
              <a:t>Chain Isomerism, Position Isomerism:</a:t>
            </a:r>
            <a:endParaRPr kumimoji="0" lang="en-US" b="0" i="0" u="none" strike="noStrike" cap="none" normalizeH="0" baseline="0" dirty="0" smtClean="0">
              <a:ln>
                <a:noFill/>
              </a:ln>
              <a:solidFill>
                <a:schemeClr val="tx1"/>
              </a:solidFill>
              <a:effectLst/>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41300" algn="l"/>
                <a:tab pos="2260600" algn="l"/>
                <a:tab pos="4114800" algn="l"/>
              </a:tabLst>
            </a:pPr>
            <a:r>
              <a:rPr kumimoji="0" lang="en-US" b="1"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	</a:t>
            </a: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Halo </a:t>
            </a:r>
            <a:r>
              <a:rPr kumimoji="0" lang="en-US" b="0" i="0" u="none" strike="noStrike" cap="none" normalizeH="0" baseline="0" dirty="0" err="1" smtClean="0">
                <a:ln>
                  <a:noFill/>
                </a:ln>
                <a:solidFill>
                  <a:srgbClr val="000000"/>
                </a:solidFill>
                <a:effectLst/>
                <a:latin typeface="Calibri" pitchFamily="34" charset="0"/>
                <a:ea typeface="Times New Roman" pitchFamily="18" charset="0"/>
                <a:cs typeface="Calibri" pitchFamily="34" charset="0"/>
              </a:rPr>
              <a:t>alkanes</a:t>
            </a: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 can show chain and position </a:t>
            </a:r>
            <a:r>
              <a:rPr kumimoji="0" lang="en-US" b="0" i="0" u="none" strike="noStrike" cap="none" normalizeH="0" baseline="0" dirty="0" err="1" smtClean="0">
                <a:ln>
                  <a:noFill/>
                </a:ln>
                <a:solidFill>
                  <a:srgbClr val="000000"/>
                </a:solidFill>
                <a:effectLst/>
                <a:latin typeface="Calibri" pitchFamily="34" charset="0"/>
                <a:ea typeface="Times New Roman" pitchFamily="18" charset="0"/>
                <a:cs typeface="Calibri" pitchFamily="34" charset="0"/>
              </a:rPr>
              <a:t>isomerisms</a:t>
            </a: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 Let haloalkanes of M.F C4H9X . It can show chain and position isomerism as follows:</a:t>
            </a:r>
            <a:endParaRPr kumimoji="0" lang="en-US" b="0" i="0" u="none" strike="noStrike" cap="none" normalizeH="0" baseline="0" dirty="0" smtClean="0">
              <a:ln>
                <a:noFill/>
              </a:ln>
              <a:solidFill>
                <a:schemeClr val="tx1"/>
              </a:solidFill>
              <a:effectLst/>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41300" algn="l"/>
                <a:tab pos="2260600" algn="l"/>
                <a:tab pos="4114800" algn="l"/>
              </a:tabLst>
            </a:pP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	1-Chloro-2-methylpropane, </a:t>
            </a:r>
            <a:r>
              <a:rPr kumimoji="0" lang="en-US" b="0" i="0" u="none" strike="noStrike" cap="none" normalizeH="0" baseline="0" dirty="0" err="1" smtClean="0">
                <a:ln>
                  <a:noFill/>
                </a:ln>
                <a:solidFill>
                  <a:srgbClr val="000000"/>
                </a:solidFill>
                <a:effectLst/>
                <a:latin typeface="Calibri" pitchFamily="34" charset="0"/>
                <a:ea typeface="Times New Roman" pitchFamily="18" charset="0"/>
                <a:cs typeface="Calibri" pitchFamily="34" charset="0"/>
              </a:rPr>
              <a:t>Tertiarybutyl</a:t>
            </a: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 chloride, 1-Halobutane, 2-halobutane.</a:t>
            </a:r>
            <a:endParaRPr kumimoji="0" lang="en-US" b="0" i="0" u="none" strike="noStrike" cap="none" normalizeH="0" baseline="0" dirty="0" smtClean="0">
              <a:ln>
                <a:noFill/>
              </a:ln>
              <a:solidFill>
                <a:schemeClr val="tx1"/>
              </a:solidFill>
              <a:effectLst/>
              <a:latin typeface="Calibri" pitchFamily="34"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41300" algn="l"/>
                <a:tab pos="2260600" algn="l"/>
                <a:tab pos="4114800" algn="l"/>
              </a:tabLst>
            </a:pPr>
            <a:r>
              <a:rPr kumimoji="0" lang="en-US" b="1" i="0" u="sng" strike="noStrike" cap="none" normalizeH="0" baseline="0" dirty="0" smtClean="0">
                <a:ln>
                  <a:noFill/>
                </a:ln>
                <a:solidFill>
                  <a:srgbClr val="000000"/>
                </a:solidFill>
                <a:effectLst/>
                <a:latin typeface="Calibri" pitchFamily="34" charset="0"/>
                <a:ea typeface="Times New Roman" pitchFamily="18" charset="0"/>
                <a:cs typeface="Calibri" pitchFamily="34" charset="0"/>
              </a:rPr>
              <a:t>Nature of C-X bond:</a:t>
            </a:r>
            <a:r>
              <a:rPr kumimoji="0" lang="en-US" b="1"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 </a:t>
            </a: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Due to more electronegativity character of halogen atom, the C-X bond in haloalkane is polar. As the electronegativity of halogen atom is greater than that of </a:t>
            </a:r>
            <a:r>
              <a:rPr kumimoji="0" lang="en-US" b="0" i="0" u="none" strike="noStrike" cap="none" normalizeH="0" baseline="0" dirty="0" err="1" smtClean="0">
                <a:ln>
                  <a:noFill/>
                </a:ln>
                <a:solidFill>
                  <a:srgbClr val="000000"/>
                </a:solidFill>
                <a:effectLst/>
                <a:latin typeface="Calibri" pitchFamily="34" charset="0"/>
                <a:ea typeface="Times New Roman" pitchFamily="18" charset="0"/>
                <a:cs typeface="Calibri" pitchFamily="34" charset="0"/>
              </a:rPr>
              <a:t>cabon</a:t>
            </a: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 atom, therefore the shared pair of electron in C-X bond remains closer to the halogen atom. As a result, the halogen atom acquired partial negative charge and the carbon atom acquired partial positive charge.</a:t>
            </a:r>
            <a:endParaRPr kumimoji="0" lang="en-US" b="0" i="0" u="none" strike="noStrike" cap="none" normalizeH="0" baseline="0" dirty="0" smtClean="0">
              <a:ln>
                <a:noFill/>
              </a:ln>
              <a:solidFill>
                <a:schemeClr val="tx1"/>
              </a:solidFill>
              <a:effectLst/>
              <a:latin typeface="Calibri" pitchFamily="34" charset="0"/>
              <a:cs typeface="Calibri" pitchFamily="34" charset="0"/>
            </a:endParaRPr>
          </a:p>
        </p:txBody>
      </p:sp>
      <p:pic>
        <p:nvPicPr>
          <p:cNvPr id="66562" name="Picture 1"/>
          <p:cNvPicPr>
            <a:picLocks noChangeAspect="1" noChangeArrowheads="1"/>
          </p:cNvPicPr>
          <p:nvPr/>
        </p:nvPicPr>
        <p:blipFill>
          <a:blip r:embed="rId3"/>
          <a:srcRect/>
          <a:stretch>
            <a:fillRect/>
          </a:stretch>
        </p:blipFill>
        <p:spPr bwMode="auto">
          <a:xfrm>
            <a:off x="2425960" y="2864499"/>
            <a:ext cx="1278294" cy="606490"/>
          </a:xfrm>
          <a:prstGeom prst="rect">
            <a:avLst/>
          </a:prstGeom>
          <a:noFill/>
          <a:ln w="9525">
            <a:noFill/>
            <a:miter lim="800000"/>
            <a:headEnd/>
            <a:tailEnd/>
          </a:ln>
        </p:spPr>
      </p:pic>
      <p:sp>
        <p:nvSpPr>
          <p:cNvPr id="66563" name="Rectangle 3"/>
          <p:cNvSpPr>
            <a:spLocks noChangeArrowheads="1"/>
          </p:cNvSpPr>
          <p:nvPr/>
        </p:nvSpPr>
        <p:spPr bwMode="auto">
          <a:xfrm>
            <a:off x="429208" y="3517787"/>
            <a:ext cx="8014996" cy="7386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57175" algn="l"/>
                <a:tab pos="457200" algn="l"/>
                <a:tab pos="2260600" algn="l"/>
                <a:tab pos="4114800" algn="l"/>
              </a:tabLst>
            </a:pP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The polar character of C-X bond decreases as the size of halogen atom increases. Thus the order of polar character is:    C-F &gt; C-</a:t>
            </a:r>
            <a:r>
              <a:rPr kumimoji="0" lang="en-US" b="0" i="0" u="none" strike="noStrike" cap="none" normalizeH="0" baseline="0" dirty="0" err="1" smtClean="0">
                <a:ln>
                  <a:noFill/>
                </a:ln>
                <a:solidFill>
                  <a:srgbClr val="000000"/>
                </a:solidFill>
                <a:effectLst/>
                <a:latin typeface="Calibri" pitchFamily="34" charset="0"/>
                <a:ea typeface="Times New Roman" pitchFamily="18" charset="0"/>
                <a:cs typeface="Calibri" pitchFamily="34" charset="0"/>
              </a:rPr>
              <a:t>Cl</a:t>
            </a: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 &gt; C-Br &gt; C-I. Due to increase in size of halogen atom from fluorine to iodine, the C-X bond length increases, bond enthalpies decreases and dipole moment decreases.</a:t>
            </a:r>
            <a:endParaRPr kumimoji="0" lang="en-US"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oogle Shape;69;p15"/>
          <p:cNvPicPr preferRelativeResize="0"/>
          <p:nvPr/>
        </p:nvPicPr>
        <p:blipFill rotWithShape="1">
          <a:blip r:embed="rId2">
            <a:alphaModFix/>
          </a:blip>
          <a:srcRect/>
          <a:stretch/>
        </p:blipFill>
        <p:spPr>
          <a:xfrm>
            <a:off x="8210550" y="4199975"/>
            <a:ext cx="925650" cy="925650"/>
          </a:xfrm>
          <a:prstGeom prst="rect">
            <a:avLst/>
          </a:prstGeom>
          <a:noFill/>
          <a:ln>
            <a:noFill/>
          </a:ln>
        </p:spPr>
      </p:pic>
      <p:sp>
        <p:nvSpPr>
          <p:cNvPr id="6" name="Rectangle 5"/>
          <p:cNvSpPr/>
          <p:nvPr/>
        </p:nvSpPr>
        <p:spPr>
          <a:xfrm>
            <a:off x="7755568" y="383704"/>
            <a:ext cx="776175" cy="307777"/>
          </a:xfrm>
          <a:prstGeom prst="rect">
            <a:avLst/>
          </a:prstGeom>
        </p:spPr>
        <p:txBody>
          <a:bodyPr wrap="none">
            <a:spAutoFit/>
          </a:bodyPr>
          <a:lstStyle/>
          <a:p>
            <a:pPr lvl="0">
              <a:buSzPts val="1100"/>
            </a:pPr>
            <a:r>
              <a:rPr lang="en-IN" dirty="0" smtClean="0">
                <a:latin typeface="Calibri" pitchFamily="34" charset="0"/>
              </a:rPr>
              <a:t>Page-12</a:t>
            </a:r>
            <a:endParaRPr lang="en-IN" dirty="0">
              <a:latin typeface="Calibri" pitchFamily="34" charset="0"/>
            </a:endParaRPr>
          </a:p>
        </p:txBody>
      </p:sp>
      <p:sp>
        <p:nvSpPr>
          <p:cNvPr id="65537" name="Rectangle 1"/>
          <p:cNvSpPr>
            <a:spLocks noChangeArrowheads="1"/>
          </p:cNvSpPr>
          <p:nvPr/>
        </p:nvSpPr>
        <p:spPr bwMode="auto">
          <a:xfrm>
            <a:off x="522514" y="447058"/>
            <a:ext cx="8136294" cy="375487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US" b="1" u="sng" dirty="0">
                <a:solidFill>
                  <a:srgbClr val="FF0000"/>
                </a:solidFill>
                <a:latin typeface="Calibri" pitchFamily="34" charset="0"/>
                <a:cs typeface="Calibri" pitchFamily="34" charset="0"/>
              </a:rPr>
              <a:t>Preparation of </a:t>
            </a:r>
            <a:r>
              <a:rPr lang="en-US" b="1" u="sng" dirty="0" err="1">
                <a:solidFill>
                  <a:srgbClr val="FF0000"/>
                </a:solidFill>
                <a:latin typeface="Calibri" pitchFamily="34" charset="0"/>
                <a:cs typeface="Calibri" pitchFamily="34" charset="0"/>
              </a:rPr>
              <a:t>Haloalkanes</a:t>
            </a:r>
            <a:r>
              <a:rPr lang="en-US" b="1" u="sng" dirty="0">
                <a:solidFill>
                  <a:srgbClr val="FF0000"/>
                </a:solidFill>
                <a:latin typeface="Calibri" pitchFamily="34" charset="0"/>
                <a:cs typeface="Calibri" pitchFamily="34" charset="0"/>
              </a:rPr>
              <a:t>: </a:t>
            </a:r>
            <a:r>
              <a:rPr lang="en-US" b="1" dirty="0">
                <a:solidFill>
                  <a:srgbClr val="FF0000"/>
                </a:solidFill>
                <a:latin typeface="Calibri" pitchFamily="34" charset="0"/>
                <a:cs typeface="Calibri" pitchFamily="34" charset="0"/>
              </a:rPr>
              <a:t> </a:t>
            </a:r>
            <a:endParaRPr lang="en-IN" dirty="0">
              <a:solidFill>
                <a:srgbClr val="FF0000"/>
              </a:solidFill>
              <a:latin typeface="Calibri" pitchFamily="34" charset="0"/>
              <a:cs typeface="Calibri" pitchFamily="34" charset="0"/>
            </a:endParaRPr>
          </a:p>
          <a:p>
            <a:r>
              <a:rPr lang="en-US" b="1" u="sng" dirty="0">
                <a:latin typeface="Calibri" pitchFamily="34" charset="0"/>
                <a:cs typeface="Calibri" pitchFamily="34" charset="0"/>
              </a:rPr>
              <a:t>1)  From alcohols:</a:t>
            </a:r>
            <a:r>
              <a:rPr lang="en-US" b="1" dirty="0">
                <a:latin typeface="Calibri" pitchFamily="34" charset="0"/>
                <a:cs typeface="Calibri" pitchFamily="34" charset="0"/>
              </a:rPr>
              <a:t> </a:t>
            </a:r>
            <a:endParaRPr lang="en-IN" dirty="0">
              <a:latin typeface="Calibri" pitchFamily="34" charset="0"/>
              <a:cs typeface="Calibri" pitchFamily="34" charset="0"/>
            </a:endParaRPr>
          </a:p>
          <a:p>
            <a:pPr marL="400050" indent="-400050">
              <a:buAutoNum type="romanLcParenR"/>
            </a:pPr>
            <a:r>
              <a:rPr lang="en-US" dirty="0" smtClean="0">
                <a:latin typeface="Calibri" pitchFamily="34" charset="0"/>
                <a:cs typeface="Calibri" pitchFamily="34" charset="0"/>
              </a:rPr>
              <a:t>Alcohols </a:t>
            </a:r>
            <a:r>
              <a:rPr lang="en-US" dirty="0">
                <a:latin typeface="Calibri" pitchFamily="34" charset="0"/>
                <a:cs typeface="Calibri" pitchFamily="34" charset="0"/>
              </a:rPr>
              <a:t>can be converted into alkyl halide by using conc. halogen acids, phosphorus halides, or </a:t>
            </a:r>
            <a:r>
              <a:rPr lang="en-US" dirty="0" err="1">
                <a:latin typeface="Calibri" pitchFamily="34" charset="0"/>
                <a:cs typeface="Calibri" pitchFamily="34" charset="0"/>
              </a:rPr>
              <a:t>thionyl</a:t>
            </a:r>
            <a:r>
              <a:rPr lang="en-US" dirty="0">
                <a:latin typeface="Calibri" pitchFamily="34" charset="0"/>
                <a:cs typeface="Calibri" pitchFamily="34" charset="0"/>
              </a:rPr>
              <a:t> chloride. </a:t>
            </a:r>
            <a:endParaRPr lang="en-IN" dirty="0">
              <a:latin typeface="Calibri" pitchFamily="34" charset="0"/>
              <a:cs typeface="Calibri" pitchFamily="34" charset="0"/>
            </a:endParaRPr>
          </a:p>
          <a:p>
            <a:pPr marL="400050" indent="-400050">
              <a:buAutoNum type="romanLcParenR"/>
            </a:pPr>
            <a:r>
              <a:rPr lang="en-US" dirty="0" err="1" smtClean="0">
                <a:latin typeface="Calibri" pitchFamily="34" charset="0"/>
                <a:cs typeface="Calibri" pitchFamily="34" charset="0"/>
              </a:rPr>
              <a:t>Thionyl</a:t>
            </a:r>
            <a:r>
              <a:rPr lang="en-US" dirty="0" smtClean="0">
                <a:latin typeface="Calibri" pitchFamily="34" charset="0"/>
                <a:cs typeface="Calibri" pitchFamily="34" charset="0"/>
              </a:rPr>
              <a:t> </a:t>
            </a:r>
            <a:r>
              <a:rPr lang="en-US" dirty="0">
                <a:latin typeface="Calibri" pitchFamily="34" charset="0"/>
                <a:cs typeface="Calibri" pitchFamily="34" charset="0"/>
              </a:rPr>
              <a:t>chloride is preferred because the other two products are escapable gases. </a:t>
            </a:r>
            <a:endParaRPr lang="en-IN" dirty="0">
              <a:latin typeface="Calibri" pitchFamily="34" charset="0"/>
              <a:cs typeface="Calibri" pitchFamily="34" charset="0"/>
            </a:endParaRPr>
          </a:p>
          <a:p>
            <a:pPr marL="400050" indent="-400050">
              <a:buAutoNum type="romanLcParenR" startAt="2"/>
            </a:pPr>
            <a:r>
              <a:rPr lang="en-US" dirty="0" smtClean="0">
                <a:latin typeface="Calibri" pitchFamily="34" charset="0"/>
                <a:cs typeface="Calibri" pitchFamily="34" charset="0"/>
              </a:rPr>
              <a:t>PBr3</a:t>
            </a:r>
            <a:r>
              <a:rPr lang="en-US" dirty="0">
                <a:latin typeface="Calibri" pitchFamily="34" charset="0"/>
                <a:cs typeface="Calibri" pitchFamily="34" charset="0"/>
              </a:rPr>
              <a:t>, PI3  are generated in situ (produced in the reaction mixture) by the reaction of red phosphorus with bromine and iodine respectively.  </a:t>
            </a:r>
            <a:endParaRPr lang="en-IN" dirty="0">
              <a:latin typeface="Calibri" pitchFamily="34" charset="0"/>
              <a:cs typeface="Calibri" pitchFamily="34" charset="0"/>
            </a:endParaRPr>
          </a:p>
          <a:p>
            <a:pPr marL="400050" indent="-400050">
              <a:buAutoNum type="romanLcParenR" startAt="3"/>
            </a:pPr>
            <a:r>
              <a:rPr lang="en-US" dirty="0" smtClean="0">
                <a:latin typeface="Calibri" pitchFamily="34" charset="0"/>
                <a:cs typeface="Calibri" pitchFamily="34" charset="0"/>
              </a:rPr>
              <a:t>The </a:t>
            </a:r>
            <a:r>
              <a:rPr lang="en-US" dirty="0">
                <a:latin typeface="Calibri" pitchFamily="34" charset="0"/>
                <a:cs typeface="Calibri" pitchFamily="34" charset="0"/>
              </a:rPr>
              <a:t>order of reactivity of alcohols with a given halogen acid is 30 &gt; 20 &gt; 10. </a:t>
            </a:r>
            <a:endParaRPr lang="en-IN" dirty="0">
              <a:latin typeface="Calibri" pitchFamily="34" charset="0"/>
              <a:cs typeface="Calibri" pitchFamily="34" charset="0"/>
            </a:endParaRPr>
          </a:p>
          <a:p>
            <a:pPr marL="400050" indent="-400050">
              <a:buAutoNum type="romanLcParenR" startAt="4"/>
            </a:pPr>
            <a:r>
              <a:rPr lang="en-US" dirty="0" smtClean="0">
                <a:latin typeface="Calibri" pitchFamily="34" charset="0"/>
                <a:cs typeface="Calibri" pitchFamily="34" charset="0"/>
              </a:rPr>
              <a:t>Primary </a:t>
            </a:r>
            <a:r>
              <a:rPr lang="en-US" dirty="0">
                <a:latin typeface="Calibri" pitchFamily="34" charset="0"/>
                <a:cs typeface="Calibri" pitchFamily="34" charset="0"/>
              </a:rPr>
              <a:t>and secondary alcohols are treated with </a:t>
            </a:r>
            <a:r>
              <a:rPr lang="en-US" dirty="0" err="1">
                <a:latin typeface="Calibri" pitchFamily="34" charset="0"/>
                <a:cs typeface="Calibri" pitchFamily="34" charset="0"/>
              </a:rPr>
              <a:t>HCl</a:t>
            </a:r>
            <a:r>
              <a:rPr lang="en-US" dirty="0">
                <a:latin typeface="Calibri" pitchFamily="34" charset="0"/>
                <a:cs typeface="Calibri" pitchFamily="34" charset="0"/>
              </a:rPr>
              <a:t> in presence of a catalyst </a:t>
            </a:r>
            <a:r>
              <a:rPr lang="en-IN" dirty="0">
                <a:latin typeface="Calibri" pitchFamily="34" charset="0"/>
                <a:cs typeface="Calibri" pitchFamily="34" charset="0"/>
              </a:rPr>
              <a:t> </a:t>
            </a:r>
            <a:r>
              <a:rPr lang="en-US" dirty="0" smtClean="0">
                <a:latin typeface="Calibri" pitchFamily="34" charset="0"/>
                <a:cs typeface="Calibri" pitchFamily="34" charset="0"/>
              </a:rPr>
              <a:t>ZnCl2 </a:t>
            </a:r>
            <a:r>
              <a:rPr lang="en-US" dirty="0">
                <a:latin typeface="Calibri" pitchFamily="34" charset="0"/>
                <a:cs typeface="Calibri" pitchFamily="34" charset="0"/>
              </a:rPr>
              <a:t>to produce alkyl </a:t>
            </a:r>
            <a:r>
              <a:rPr lang="en-US" dirty="0" smtClean="0">
                <a:latin typeface="Calibri" pitchFamily="34" charset="0"/>
                <a:cs typeface="Calibri" pitchFamily="34" charset="0"/>
              </a:rPr>
              <a:t>chlorides.</a:t>
            </a:r>
            <a:endParaRPr lang="en-IN" dirty="0">
              <a:latin typeface="Calibri" pitchFamily="34" charset="0"/>
              <a:cs typeface="Calibri" pitchFamily="34" charset="0"/>
            </a:endParaRPr>
          </a:p>
          <a:p>
            <a:pPr marL="400050" indent="-400050">
              <a:buAutoNum type="romanLcParenR" startAt="5"/>
            </a:pPr>
            <a:r>
              <a:rPr lang="en-US" dirty="0" smtClean="0">
                <a:latin typeface="Calibri" pitchFamily="34" charset="0"/>
                <a:cs typeface="Calibri" pitchFamily="34" charset="0"/>
              </a:rPr>
              <a:t>But </a:t>
            </a:r>
            <a:r>
              <a:rPr lang="en-US" dirty="0">
                <a:latin typeface="Calibri" pitchFamily="34" charset="0"/>
                <a:cs typeface="Calibri" pitchFamily="34" charset="0"/>
              </a:rPr>
              <a:t>in the case of tertiary alcohol, the reaction is carried out by shaking with Conc. </a:t>
            </a:r>
            <a:r>
              <a:rPr lang="en-US" dirty="0" err="1">
                <a:latin typeface="Calibri" pitchFamily="34" charset="0"/>
                <a:cs typeface="Calibri" pitchFamily="34" charset="0"/>
              </a:rPr>
              <a:t>HCl</a:t>
            </a:r>
            <a:r>
              <a:rPr lang="en-US" dirty="0">
                <a:latin typeface="Calibri" pitchFamily="34" charset="0"/>
                <a:cs typeface="Calibri" pitchFamily="34" charset="0"/>
              </a:rPr>
              <a:t> at room </a:t>
            </a:r>
            <a:r>
              <a:rPr lang="en-US" dirty="0" smtClean="0">
                <a:latin typeface="Calibri" pitchFamily="34" charset="0"/>
                <a:cs typeface="Calibri" pitchFamily="34" charset="0"/>
              </a:rPr>
              <a:t>temperature.</a:t>
            </a:r>
            <a:endParaRPr lang="en-IN" dirty="0">
              <a:latin typeface="Calibri" pitchFamily="34" charset="0"/>
              <a:cs typeface="Calibri" pitchFamily="34" charset="0"/>
            </a:endParaRPr>
          </a:p>
          <a:p>
            <a:pPr marL="400050" indent="-400050">
              <a:buAutoNum type="romanLcParenR" startAt="6"/>
            </a:pPr>
            <a:r>
              <a:rPr lang="en-US" dirty="0" smtClean="0">
                <a:latin typeface="Calibri" pitchFamily="34" charset="0"/>
                <a:cs typeface="Calibri" pitchFamily="34" charset="0"/>
              </a:rPr>
              <a:t>Constant </a:t>
            </a:r>
            <a:r>
              <a:rPr lang="en-US" dirty="0">
                <a:latin typeface="Calibri" pitchFamily="34" charset="0"/>
                <a:cs typeface="Calibri" pitchFamily="34" charset="0"/>
              </a:rPr>
              <a:t>boiling with </a:t>
            </a:r>
            <a:r>
              <a:rPr lang="en-US" dirty="0" err="1">
                <a:latin typeface="Calibri" pitchFamily="34" charset="0"/>
                <a:cs typeface="Calibri" pitchFamily="34" charset="0"/>
              </a:rPr>
              <a:t>HBr</a:t>
            </a:r>
            <a:r>
              <a:rPr lang="en-US" dirty="0">
                <a:latin typeface="Calibri" pitchFamily="34" charset="0"/>
                <a:cs typeface="Calibri" pitchFamily="34" charset="0"/>
              </a:rPr>
              <a:t> (48%) is used to prepare alkyl </a:t>
            </a:r>
            <a:r>
              <a:rPr lang="en-US" dirty="0" smtClean="0">
                <a:latin typeface="Calibri" pitchFamily="34" charset="0"/>
                <a:cs typeface="Calibri" pitchFamily="34" charset="0"/>
              </a:rPr>
              <a:t>bromide.</a:t>
            </a:r>
            <a:endParaRPr lang="en-IN" dirty="0">
              <a:latin typeface="Calibri" pitchFamily="34" charset="0"/>
              <a:cs typeface="Calibri" pitchFamily="34" charset="0"/>
            </a:endParaRPr>
          </a:p>
          <a:p>
            <a:pPr marL="400050" indent="-400050">
              <a:buAutoNum type="romanLcParenR" startAt="7"/>
            </a:pPr>
            <a:r>
              <a:rPr lang="en-US" dirty="0" smtClean="0">
                <a:latin typeface="Calibri" pitchFamily="34" charset="0"/>
                <a:cs typeface="Calibri" pitchFamily="34" charset="0"/>
              </a:rPr>
              <a:t>R-I </a:t>
            </a:r>
            <a:r>
              <a:rPr lang="en-US" dirty="0">
                <a:latin typeface="Calibri" pitchFamily="34" charset="0"/>
                <a:cs typeface="Calibri" pitchFamily="34" charset="0"/>
              </a:rPr>
              <a:t>is obtained by heating alcohols with </a:t>
            </a:r>
            <a:r>
              <a:rPr lang="en-US" dirty="0" err="1">
                <a:latin typeface="Calibri" pitchFamily="34" charset="0"/>
                <a:cs typeface="Calibri" pitchFamily="34" charset="0"/>
              </a:rPr>
              <a:t>NaI</a:t>
            </a:r>
            <a:r>
              <a:rPr lang="en-US" dirty="0">
                <a:latin typeface="Calibri" pitchFamily="34" charset="0"/>
                <a:cs typeface="Calibri" pitchFamily="34" charset="0"/>
              </a:rPr>
              <a:t> or KI in 95% H3PO4. </a:t>
            </a:r>
            <a:endParaRPr lang="en-IN" dirty="0">
              <a:latin typeface="Calibri" pitchFamily="34" charset="0"/>
              <a:cs typeface="Calibri" pitchFamily="34" charset="0"/>
            </a:endParaRPr>
          </a:p>
          <a:p>
            <a:pPr marL="400050" indent="-400050">
              <a:buAutoNum type="romanLcParenR" startAt="8"/>
            </a:pPr>
            <a:r>
              <a:rPr lang="en-US" dirty="0" smtClean="0">
                <a:latin typeface="Calibri" pitchFamily="34" charset="0"/>
                <a:cs typeface="Calibri" pitchFamily="34" charset="0"/>
              </a:rPr>
              <a:t>These </a:t>
            </a:r>
            <a:r>
              <a:rPr lang="en-US" dirty="0">
                <a:latin typeface="Calibri" pitchFamily="34" charset="0"/>
                <a:cs typeface="Calibri" pitchFamily="34" charset="0"/>
              </a:rPr>
              <a:t>methods are not applicable for the preparation of aryl halides. Because </a:t>
            </a:r>
            <a:endParaRPr lang="en-IN" dirty="0">
              <a:latin typeface="Calibri" pitchFamily="34" charset="0"/>
              <a:cs typeface="Calibri" pitchFamily="34" charset="0"/>
            </a:endParaRPr>
          </a:p>
          <a:p>
            <a:r>
              <a:rPr lang="en-US" dirty="0">
                <a:latin typeface="Calibri" pitchFamily="34" charset="0"/>
                <a:cs typeface="Calibri" pitchFamily="34" charset="0"/>
              </a:rPr>
              <a:t>the carbon-oxygen bond in phenols has a partial double bond character which is difficult to break.</a:t>
            </a:r>
            <a:endParaRPr lang="en-IN" dirty="0">
              <a:latin typeface="Calibri" pitchFamily="34" charset="0"/>
              <a:cs typeface="Calibri"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tab pos="257175" algn="l"/>
                <a:tab pos="457200" algn="l"/>
                <a:tab pos="2260600" algn="l"/>
                <a:tab pos="4114800" algn="l"/>
              </a:tabLst>
            </a:pPr>
            <a:endParaRPr kumimoji="0" lang="en-US" b="0" i="0" u="none" strike="noStrike" cap="none" normalizeH="0" baseline="0" dirty="0" smtClean="0">
              <a:ln>
                <a:noFill/>
              </a:ln>
              <a:solidFill>
                <a:schemeClr val="tx1"/>
              </a:solidFill>
              <a:effectLst/>
              <a:latin typeface="Calibri" pitchFamily="34" charset="0"/>
              <a:cs typeface="Calibri"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oogle Shape;69;p15"/>
          <p:cNvPicPr preferRelativeResize="0"/>
          <p:nvPr/>
        </p:nvPicPr>
        <p:blipFill rotWithShape="1">
          <a:blip r:embed="rId2">
            <a:alphaModFix/>
          </a:blip>
          <a:srcRect/>
          <a:stretch/>
        </p:blipFill>
        <p:spPr>
          <a:xfrm>
            <a:off x="8210550" y="4199975"/>
            <a:ext cx="925650" cy="925650"/>
          </a:xfrm>
          <a:prstGeom prst="rect">
            <a:avLst/>
          </a:prstGeom>
          <a:noFill/>
          <a:ln>
            <a:noFill/>
          </a:ln>
        </p:spPr>
      </p:pic>
      <p:sp>
        <p:nvSpPr>
          <p:cNvPr id="7" name="Rectangle 6"/>
          <p:cNvSpPr/>
          <p:nvPr/>
        </p:nvSpPr>
        <p:spPr>
          <a:xfrm>
            <a:off x="7755568" y="383704"/>
            <a:ext cx="776175" cy="307777"/>
          </a:xfrm>
          <a:prstGeom prst="rect">
            <a:avLst/>
          </a:prstGeom>
        </p:spPr>
        <p:txBody>
          <a:bodyPr wrap="none">
            <a:spAutoFit/>
          </a:bodyPr>
          <a:lstStyle/>
          <a:p>
            <a:pPr lvl="0">
              <a:buSzPts val="1100"/>
            </a:pPr>
            <a:r>
              <a:rPr lang="en-IN" dirty="0" smtClean="0">
                <a:latin typeface="Calibri" pitchFamily="34" charset="0"/>
              </a:rPr>
              <a:t>Page-13</a:t>
            </a:r>
            <a:endParaRPr lang="en-IN" dirty="0">
              <a:latin typeface="Calibri" pitchFamily="34" charset="0"/>
            </a:endParaRPr>
          </a:p>
        </p:txBody>
      </p:sp>
      <p:pic>
        <p:nvPicPr>
          <p:cNvPr id="64513" name="Picture 1"/>
          <p:cNvPicPr>
            <a:picLocks noChangeAspect="1" noChangeArrowheads="1"/>
          </p:cNvPicPr>
          <p:nvPr/>
        </p:nvPicPr>
        <p:blipFill>
          <a:blip r:embed="rId3"/>
          <a:srcRect/>
          <a:stretch>
            <a:fillRect/>
          </a:stretch>
        </p:blipFill>
        <p:spPr bwMode="auto">
          <a:xfrm>
            <a:off x="1204038" y="691481"/>
            <a:ext cx="3619500" cy="1552575"/>
          </a:xfrm>
          <a:prstGeom prst="rect">
            <a:avLst/>
          </a:prstGeom>
          <a:noFill/>
          <a:ln w="9525">
            <a:noFill/>
            <a:miter lim="800000"/>
            <a:headEnd/>
            <a:tailEnd/>
          </a:ln>
        </p:spPr>
      </p:pic>
      <p:pic>
        <p:nvPicPr>
          <p:cNvPr id="64514" name="Picture 2"/>
          <p:cNvPicPr>
            <a:picLocks noChangeAspect="1" noChangeArrowheads="1"/>
          </p:cNvPicPr>
          <p:nvPr/>
        </p:nvPicPr>
        <p:blipFill>
          <a:blip r:embed="rId4"/>
          <a:srcRect/>
          <a:stretch>
            <a:fillRect/>
          </a:stretch>
        </p:blipFill>
        <p:spPr bwMode="auto">
          <a:xfrm>
            <a:off x="1184988" y="2397355"/>
            <a:ext cx="3638550" cy="1066800"/>
          </a:xfrm>
          <a:prstGeom prst="rect">
            <a:avLst/>
          </a:prstGeom>
          <a:noFill/>
          <a:ln w="9525">
            <a:noFill/>
            <a:miter lim="800000"/>
            <a:headEnd/>
            <a:tailEnd/>
          </a:ln>
        </p:spPr>
      </p:pic>
      <p:sp>
        <p:nvSpPr>
          <p:cNvPr id="64515" name="Rectangle 3"/>
          <p:cNvSpPr>
            <a:spLocks noChangeArrowheads="1"/>
          </p:cNvSpPr>
          <p:nvPr/>
        </p:nvSpPr>
        <p:spPr bwMode="auto">
          <a:xfrm>
            <a:off x="606490" y="3569926"/>
            <a:ext cx="8052318"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IN" dirty="0">
                <a:latin typeface="Calibri" pitchFamily="34" charset="0"/>
                <a:cs typeface="Calibri" pitchFamily="34" charset="0"/>
              </a:rPr>
              <a:t>The order of reactivity of alcohols is Tertiary &gt; Secondary &gt; Primary. The order of reactivity of halogen acids is HI &gt; </a:t>
            </a:r>
            <a:r>
              <a:rPr lang="en-IN" dirty="0" err="1">
                <a:latin typeface="Calibri" pitchFamily="34" charset="0"/>
                <a:cs typeface="Calibri" pitchFamily="34" charset="0"/>
              </a:rPr>
              <a:t>HBr</a:t>
            </a:r>
            <a:r>
              <a:rPr lang="en-IN" dirty="0">
                <a:latin typeface="Calibri" pitchFamily="34" charset="0"/>
                <a:cs typeface="Calibri" pitchFamily="34" charset="0"/>
              </a:rPr>
              <a:t> &gt; </a:t>
            </a:r>
            <a:r>
              <a:rPr lang="en-IN" dirty="0" err="1">
                <a:latin typeface="Calibri" pitchFamily="34" charset="0"/>
                <a:cs typeface="Calibri" pitchFamily="34" charset="0"/>
              </a:rPr>
              <a:t>HCl</a:t>
            </a:r>
            <a:r>
              <a:rPr lang="en-IN" dirty="0">
                <a:latin typeface="Calibri" pitchFamily="34" charset="0"/>
                <a:cs typeface="Calibri" pitchFamily="34" charset="0"/>
              </a:rPr>
              <a: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oogle Shape;69;p15"/>
          <p:cNvPicPr preferRelativeResize="0"/>
          <p:nvPr/>
        </p:nvPicPr>
        <p:blipFill rotWithShape="1">
          <a:blip r:embed="rId2">
            <a:alphaModFix/>
          </a:blip>
          <a:srcRect/>
          <a:stretch/>
        </p:blipFill>
        <p:spPr>
          <a:xfrm>
            <a:off x="8210550" y="4199975"/>
            <a:ext cx="925650" cy="925650"/>
          </a:xfrm>
          <a:prstGeom prst="rect">
            <a:avLst/>
          </a:prstGeom>
          <a:noFill/>
          <a:ln>
            <a:noFill/>
          </a:ln>
        </p:spPr>
      </p:pic>
      <p:sp>
        <p:nvSpPr>
          <p:cNvPr id="5" name="Rectangle 4"/>
          <p:cNvSpPr/>
          <p:nvPr/>
        </p:nvSpPr>
        <p:spPr>
          <a:xfrm>
            <a:off x="7755568" y="383704"/>
            <a:ext cx="776175" cy="307777"/>
          </a:xfrm>
          <a:prstGeom prst="rect">
            <a:avLst/>
          </a:prstGeom>
        </p:spPr>
        <p:txBody>
          <a:bodyPr wrap="none">
            <a:spAutoFit/>
          </a:bodyPr>
          <a:lstStyle/>
          <a:p>
            <a:pPr lvl="0">
              <a:buSzPts val="1100"/>
            </a:pPr>
            <a:r>
              <a:rPr lang="en-IN" dirty="0" smtClean="0">
                <a:latin typeface="Calibri" pitchFamily="34" charset="0"/>
              </a:rPr>
              <a:t>Page-14</a:t>
            </a:r>
            <a:endParaRPr lang="en-IN" dirty="0">
              <a:latin typeface="Calibri" pitchFamily="34" charset="0"/>
            </a:endParaRPr>
          </a:p>
        </p:txBody>
      </p:sp>
      <p:pic>
        <p:nvPicPr>
          <p:cNvPr id="63489" name="Picture 1"/>
          <p:cNvPicPr>
            <a:picLocks noChangeAspect="1" noChangeArrowheads="1"/>
          </p:cNvPicPr>
          <p:nvPr/>
        </p:nvPicPr>
        <p:blipFill>
          <a:blip r:embed="rId3"/>
          <a:srcRect/>
          <a:stretch>
            <a:fillRect/>
          </a:stretch>
        </p:blipFill>
        <p:spPr bwMode="auto">
          <a:xfrm>
            <a:off x="1403570" y="1174674"/>
            <a:ext cx="5866660" cy="2955116"/>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5" name="Rectangle 1"/>
          <p:cNvSpPr>
            <a:spLocks noChangeArrowheads="1"/>
          </p:cNvSpPr>
          <p:nvPr/>
        </p:nvSpPr>
        <p:spPr bwMode="auto">
          <a:xfrm>
            <a:off x="513184" y="774473"/>
            <a:ext cx="8042987" cy="20313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28600" algn="just" defTabSz="914400" rtl="0" eaLnBrk="1" fontAlgn="base" latinLnBrk="0" hangingPunct="1">
              <a:lnSpc>
                <a:spcPct val="100000"/>
              </a:lnSpc>
              <a:spcBef>
                <a:spcPct val="0"/>
              </a:spcBef>
              <a:spcAft>
                <a:spcPct val="0"/>
              </a:spcAft>
              <a:buClrTx/>
              <a:buSzTx/>
              <a:buFontTx/>
              <a:buNone/>
              <a:tabLst/>
            </a:pPr>
            <a:r>
              <a:rPr kumimoji="0" lang="en-US" b="1"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Answer the following questions:</a:t>
            </a:r>
          </a:p>
          <a:p>
            <a:pPr marL="0" marR="0" lvl="0" indent="228600" algn="just"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1.	Draw the structures of all the eight structural isomers that have the molecular formula 	C5H11Br. Name each isomer according to IUPAC system and write type of isomerism in case.</a:t>
            </a:r>
            <a:endParaRPr lang="en-US" dirty="0" smtClean="0">
              <a:solidFill>
                <a:schemeClr val="tx1"/>
              </a:solidFill>
              <a:latin typeface="Calibri" pitchFamily="34" charset="0"/>
              <a:ea typeface="Times New Roman" pitchFamily="18" charset="0"/>
              <a:cs typeface="Calibri" pitchFamily="34" charset="0"/>
            </a:endParaRPr>
          </a:p>
          <a:p>
            <a:pPr marL="0" marR="0" lvl="0" indent="228600" algn="just"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2.	Write the isomers of the following compounds</a:t>
            </a:r>
            <a:endParaRPr kumimoji="0" lang="en-US" b="0" i="0" u="none" strike="noStrike" cap="none" normalizeH="0" baseline="0" dirty="0" smtClean="0">
              <a:ln>
                <a:noFill/>
              </a:ln>
              <a:solidFill>
                <a:schemeClr val="tx1"/>
              </a:solidFill>
              <a:effectLst/>
              <a:latin typeface="Calibri" pitchFamily="34" charset="0"/>
              <a:cs typeface="Calibri" pitchFamily="34" charset="0"/>
            </a:endParaRPr>
          </a:p>
          <a:p>
            <a:pPr marL="0" marR="0" lvl="0" indent="228600" algn="just"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	</a:t>
            </a:r>
            <a:r>
              <a:rPr kumimoji="0" lang="en-US" b="0" i="0" u="none" strike="noStrike" cap="none" normalizeH="0" baseline="0" dirty="0" err="1" smtClean="0">
                <a:ln>
                  <a:noFill/>
                </a:ln>
                <a:solidFill>
                  <a:srgbClr val="000000"/>
                </a:solidFill>
                <a:effectLst/>
                <a:latin typeface="Calibri" pitchFamily="34" charset="0"/>
                <a:ea typeface="Times New Roman" pitchFamily="18" charset="0"/>
                <a:cs typeface="Calibri" pitchFamily="34" charset="0"/>
              </a:rPr>
              <a:t>i</a:t>
            </a: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 2-Chloro-3-methylpentane ii) 1-Chloro-4-ethylcyclohexane  iii) 4-tert.Butyl-idoheptane</a:t>
            </a:r>
            <a:endParaRPr kumimoji="0" lang="en-US" b="0" i="0" u="none" strike="noStrike" cap="none" normalizeH="0" baseline="0" dirty="0" smtClean="0">
              <a:ln>
                <a:noFill/>
              </a:ln>
              <a:solidFill>
                <a:schemeClr val="tx1"/>
              </a:solidFill>
              <a:effectLst/>
              <a:latin typeface="Calibri" pitchFamily="34" charset="0"/>
              <a:cs typeface="Calibri" pitchFamily="34" charset="0"/>
            </a:endParaRPr>
          </a:p>
          <a:p>
            <a:pPr marL="0" marR="0" lvl="0" indent="228600" algn="just"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	iv) 1,4-Dibromobut-2-ene  v) 1-Bromo-4-sec.butyl-2-methylbenzene</a:t>
            </a:r>
            <a:endParaRPr lang="en-US" dirty="0" smtClean="0">
              <a:solidFill>
                <a:schemeClr val="tx1"/>
              </a:solidFill>
              <a:latin typeface="Calibri" pitchFamily="34" charset="0"/>
              <a:ea typeface="Times New Roman" pitchFamily="18" charset="0"/>
              <a:cs typeface="Calibri" pitchFamily="34" charset="0"/>
            </a:endParaRPr>
          </a:p>
          <a:p>
            <a:pPr marL="0" marR="0" lvl="0" indent="228600" algn="just"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3.	Write order of bond lengths from R-F to R-I</a:t>
            </a:r>
          </a:p>
          <a:p>
            <a:pPr algn="just"/>
            <a:r>
              <a:rPr lang="en-US" dirty="0" smtClean="0">
                <a:latin typeface="Calibri" pitchFamily="34" charset="0"/>
                <a:cs typeface="Calibri" pitchFamily="34" charset="0"/>
              </a:rPr>
              <a:t>	</a:t>
            </a:r>
          </a:p>
          <a:p>
            <a:pPr marL="0" marR="0" lvl="0" indent="228600" algn="just" defTabSz="914400" rtl="0" eaLnBrk="0" fontAlgn="base" latinLnBrk="0" hangingPunct="0">
              <a:lnSpc>
                <a:spcPct val="100000"/>
              </a:lnSpc>
              <a:spcBef>
                <a:spcPct val="0"/>
              </a:spcBef>
              <a:spcAft>
                <a:spcPct val="0"/>
              </a:spcAft>
              <a:buClrTx/>
              <a:buSzTx/>
              <a:buFontTx/>
              <a:buNone/>
              <a:tabLst/>
            </a:pPr>
            <a:endParaRPr kumimoji="0" lang="en-US" b="0" i="0" u="none" strike="noStrike" cap="none" normalizeH="0" baseline="0" dirty="0" smtClean="0">
              <a:ln>
                <a:noFill/>
              </a:ln>
              <a:solidFill>
                <a:schemeClr val="tx1"/>
              </a:solidFill>
              <a:effectLst/>
              <a:latin typeface="Calibri" pitchFamily="34" charset="0"/>
              <a:cs typeface="Calibri" pitchFamily="34" charset="0"/>
            </a:endParaRPr>
          </a:p>
        </p:txBody>
      </p:sp>
      <p:pic>
        <p:nvPicPr>
          <p:cNvPr id="4" name="Google Shape;76;p16"/>
          <p:cNvPicPr preferRelativeResize="0"/>
          <p:nvPr/>
        </p:nvPicPr>
        <p:blipFill rotWithShape="1">
          <a:blip r:embed="rId2">
            <a:alphaModFix/>
          </a:blip>
          <a:srcRect/>
          <a:stretch/>
        </p:blipFill>
        <p:spPr>
          <a:xfrm>
            <a:off x="8210550" y="4199975"/>
            <a:ext cx="925650" cy="925650"/>
          </a:xfrm>
          <a:prstGeom prst="rect">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7755568" y="383704"/>
            <a:ext cx="776175" cy="307777"/>
          </a:xfrm>
          <a:prstGeom prst="rect">
            <a:avLst/>
          </a:prstGeom>
        </p:spPr>
        <p:txBody>
          <a:bodyPr wrap="none">
            <a:spAutoFit/>
          </a:bodyPr>
          <a:lstStyle/>
          <a:p>
            <a:pPr lvl="0">
              <a:buSzPts val="1100"/>
            </a:pPr>
            <a:r>
              <a:rPr lang="en-IN" dirty="0" smtClean="0">
                <a:latin typeface="Calibri" pitchFamily="34" charset="0"/>
              </a:rPr>
              <a:t>Page-15</a:t>
            </a:r>
            <a:endParaRPr lang="en-IN" dirty="0">
              <a:latin typeface="Calibri" pitchFamily="34" charset="0"/>
            </a:endParaRPr>
          </a:p>
        </p:txBody>
      </p:sp>
      <p:pic>
        <p:nvPicPr>
          <p:cNvPr id="8" name="Google Shape;69;p15"/>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62465" name="Rectangle 1"/>
          <p:cNvSpPr>
            <a:spLocks noChangeArrowheads="1"/>
          </p:cNvSpPr>
          <p:nvPr/>
        </p:nvSpPr>
        <p:spPr bwMode="auto">
          <a:xfrm>
            <a:off x="429208" y="554780"/>
            <a:ext cx="8154955" cy="160043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a:r>
              <a:rPr lang="en-US" b="1" u="sng" dirty="0">
                <a:solidFill>
                  <a:srgbClr val="FF0000"/>
                </a:solidFill>
                <a:latin typeface="Calibri" pitchFamily="34" charset="0"/>
                <a:cs typeface="Calibri" pitchFamily="34" charset="0"/>
              </a:rPr>
              <a:t>LECTURE-3</a:t>
            </a:r>
            <a:endParaRPr lang="en-IN" dirty="0">
              <a:solidFill>
                <a:srgbClr val="FF0000"/>
              </a:solidFill>
              <a:latin typeface="Calibri" pitchFamily="34" charset="0"/>
              <a:cs typeface="Calibri" pitchFamily="34" charset="0"/>
            </a:endParaRPr>
          </a:p>
          <a:p>
            <a:r>
              <a:rPr lang="en-US" b="1" dirty="0">
                <a:latin typeface="Calibri" pitchFamily="34" charset="0"/>
                <a:cs typeface="Calibri" pitchFamily="34" charset="0"/>
              </a:rPr>
              <a:t>	</a:t>
            </a:r>
            <a:r>
              <a:rPr lang="en-US" b="1" u="sng" dirty="0">
                <a:latin typeface="Calibri" pitchFamily="34" charset="0"/>
                <a:cs typeface="Calibri" pitchFamily="34" charset="0"/>
              </a:rPr>
              <a:t>2. From hydrocarbons :</a:t>
            </a:r>
            <a:r>
              <a:rPr lang="en-US" b="1" dirty="0">
                <a:latin typeface="Calibri" pitchFamily="34" charset="0"/>
                <a:cs typeface="Calibri" pitchFamily="34" charset="0"/>
              </a:rPr>
              <a:t> </a:t>
            </a:r>
            <a:endParaRPr lang="en-IN" dirty="0">
              <a:latin typeface="Calibri" pitchFamily="34" charset="0"/>
              <a:cs typeface="Calibri" pitchFamily="34" charset="0"/>
            </a:endParaRPr>
          </a:p>
          <a:p>
            <a:r>
              <a:rPr lang="en-US" b="1" dirty="0">
                <a:latin typeface="Calibri" pitchFamily="34" charset="0"/>
                <a:cs typeface="Calibri" pitchFamily="34" charset="0"/>
              </a:rPr>
              <a:t>	a) By free Radical halogenations:  </a:t>
            </a:r>
            <a:r>
              <a:rPr lang="en-US" dirty="0">
                <a:latin typeface="Calibri" pitchFamily="34" charset="0"/>
                <a:cs typeface="Calibri" pitchFamily="34" charset="0"/>
              </a:rPr>
              <a:t>Free radical chlorination or </a:t>
            </a:r>
            <a:r>
              <a:rPr lang="en-US" dirty="0" err="1">
                <a:latin typeface="Calibri" pitchFamily="34" charset="0"/>
                <a:cs typeface="Calibri" pitchFamily="34" charset="0"/>
              </a:rPr>
              <a:t>bromination</a:t>
            </a:r>
            <a:r>
              <a:rPr lang="en-US" dirty="0">
                <a:latin typeface="Calibri" pitchFamily="34" charset="0"/>
                <a:cs typeface="Calibri" pitchFamily="34" charset="0"/>
              </a:rPr>
              <a:t> of alkanes gives a complex mixture of mono and </a:t>
            </a:r>
            <a:r>
              <a:rPr lang="en-US" dirty="0" err="1">
                <a:latin typeface="Calibri" pitchFamily="34" charset="0"/>
                <a:cs typeface="Calibri" pitchFamily="34" charset="0"/>
              </a:rPr>
              <a:t>polyhaloalkanes</a:t>
            </a:r>
            <a:r>
              <a:rPr lang="en-US" dirty="0">
                <a:latin typeface="Calibri" pitchFamily="34" charset="0"/>
                <a:cs typeface="Calibri" pitchFamily="34" charset="0"/>
              </a:rPr>
              <a:t> which is difficult to separate. Hence the yield of any one compound is low.</a:t>
            </a:r>
            <a:endParaRPr lang="en-IN" dirty="0">
              <a:latin typeface="Calibri" pitchFamily="34" charset="0"/>
              <a:cs typeface="Calibri" pitchFamily="34" charset="0"/>
            </a:endParaRPr>
          </a:p>
          <a:p>
            <a:r>
              <a:rPr lang="en-US" b="1" dirty="0">
                <a:latin typeface="Calibri" pitchFamily="34" charset="0"/>
                <a:cs typeface="Calibri" pitchFamily="34" charset="0"/>
              </a:rPr>
              <a:t>	</a:t>
            </a:r>
            <a:r>
              <a:rPr lang="en-US" dirty="0">
                <a:latin typeface="Calibri" pitchFamily="34" charset="0"/>
                <a:cs typeface="Calibri" pitchFamily="34" charset="0"/>
              </a:rPr>
              <a:t>The halogenation of an alkane appears to be a simple </a:t>
            </a:r>
            <a:r>
              <a:rPr lang="en-US" b="1" dirty="0">
                <a:latin typeface="Calibri" pitchFamily="34" charset="0"/>
                <a:cs typeface="Calibri" pitchFamily="34" charset="0"/>
              </a:rPr>
              <a:t>substitution reaction</a:t>
            </a:r>
            <a:r>
              <a:rPr lang="en-US" dirty="0">
                <a:latin typeface="Calibri" pitchFamily="34" charset="0"/>
                <a:cs typeface="Calibri" pitchFamily="34" charset="0"/>
              </a:rPr>
              <a:t> in which a C-H bond is broken and a new C-X bond is formed.</a:t>
            </a:r>
            <a:endParaRPr lang="en-IN" dirty="0">
              <a:latin typeface="Calibri" pitchFamily="34" charset="0"/>
              <a:cs typeface="Calibri" pitchFamily="34" charset="0"/>
            </a:endParaRPr>
          </a:p>
        </p:txBody>
      </p:sp>
      <p:pic>
        <p:nvPicPr>
          <p:cNvPr id="62466" name="Picture 2"/>
          <p:cNvPicPr>
            <a:picLocks noChangeAspect="1" noChangeArrowheads="1"/>
          </p:cNvPicPr>
          <p:nvPr/>
        </p:nvPicPr>
        <p:blipFill>
          <a:blip r:embed="rId4"/>
          <a:srcRect/>
          <a:stretch>
            <a:fillRect/>
          </a:stretch>
        </p:blipFill>
        <p:spPr bwMode="auto">
          <a:xfrm>
            <a:off x="839755" y="2286000"/>
            <a:ext cx="5105400" cy="561975"/>
          </a:xfrm>
          <a:prstGeom prst="rect">
            <a:avLst/>
          </a:prstGeom>
          <a:noFill/>
          <a:ln w="9525">
            <a:noFill/>
            <a:miter lim="800000"/>
            <a:headEnd/>
            <a:tailEnd/>
          </a:ln>
        </p:spPr>
      </p:pic>
      <p:sp>
        <p:nvSpPr>
          <p:cNvPr id="62467" name="Rectangle 3"/>
          <p:cNvSpPr>
            <a:spLocks noChangeArrowheads="1"/>
          </p:cNvSpPr>
          <p:nvPr/>
        </p:nvSpPr>
        <p:spPr bwMode="auto">
          <a:xfrm>
            <a:off x="503852" y="3079229"/>
            <a:ext cx="8210939" cy="7386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US" dirty="0">
                <a:latin typeface="Calibri" pitchFamily="34" charset="0"/>
                <a:cs typeface="Calibri" pitchFamily="34" charset="0"/>
              </a:rPr>
              <a:t>Direct halogenation of alkanes in presence of sunlight, heat, or suitable catalyst gives alkyl halides. Chlorination is faster, </a:t>
            </a:r>
            <a:r>
              <a:rPr lang="en-US" dirty="0" err="1">
                <a:latin typeface="Calibri" pitchFamily="34" charset="0"/>
                <a:cs typeface="Calibri" pitchFamily="34" charset="0"/>
              </a:rPr>
              <a:t>bromination</a:t>
            </a:r>
            <a:r>
              <a:rPr lang="en-US" dirty="0">
                <a:latin typeface="Calibri" pitchFamily="34" charset="0"/>
                <a:cs typeface="Calibri" pitchFamily="34" charset="0"/>
              </a:rPr>
              <a:t> is slower while direct iodination is not possible as the reaction is reversible. However, iodination can be done in presence of an oxidizing agent like HNO3 or iodic acid ( HIO3 ).</a:t>
            </a:r>
            <a:endParaRPr lang="en-IN" dirty="0">
              <a:latin typeface="Calibri" pitchFamily="34" charset="0"/>
              <a:cs typeface="Calibri"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oogle Shape;69;p15"/>
          <p:cNvPicPr preferRelativeResize="0"/>
          <p:nvPr/>
        </p:nvPicPr>
        <p:blipFill rotWithShape="1">
          <a:blip r:embed="rId2">
            <a:alphaModFix/>
          </a:blip>
          <a:srcRect/>
          <a:stretch/>
        </p:blipFill>
        <p:spPr>
          <a:xfrm>
            <a:off x="8210550" y="4199975"/>
            <a:ext cx="925650" cy="925650"/>
          </a:xfrm>
          <a:prstGeom prst="rect">
            <a:avLst/>
          </a:prstGeom>
          <a:noFill/>
          <a:ln>
            <a:noFill/>
          </a:ln>
        </p:spPr>
      </p:pic>
      <p:sp>
        <p:nvSpPr>
          <p:cNvPr id="7" name="Rectangle 6"/>
          <p:cNvSpPr/>
          <p:nvPr/>
        </p:nvSpPr>
        <p:spPr>
          <a:xfrm>
            <a:off x="7755568" y="383704"/>
            <a:ext cx="776175" cy="307777"/>
          </a:xfrm>
          <a:prstGeom prst="rect">
            <a:avLst/>
          </a:prstGeom>
        </p:spPr>
        <p:txBody>
          <a:bodyPr wrap="none">
            <a:spAutoFit/>
          </a:bodyPr>
          <a:lstStyle/>
          <a:p>
            <a:pPr lvl="0">
              <a:buSzPts val="1100"/>
            </a:pPr>
            <a:r>
              <a:rPr lang="en-IN" dirty="0" smtClean="0">
                <a:latin typeface="Calibri" pitchFamily="34" charset="0"/>
              </a:rPr>
              <a:t>Page-16</a:t>
            </a:r>
            <a:endParaRPr lang="en-IN" dirty="0">
              <a:latin typeface="Calibri" pitchFamily="34" charset="0"/>
            </a:endParaRPr>
          </a:p>
        </p:txBody>
      </p:sp>
      <p:sp>
        <p:nvSpPr>
          <p:cNvPr id="60417" name="Rectangle 1"/>
          <p:cNvSpPr>
            <a:spLocks noChangeArrowheads="1"/>
          </p:cNvSpPr>
          <p:nvPr/>
        </p:nvSpPr>
        <p:spPr bwMode="auto">
          <a:xfrm>
            <a:off x="475860" y="690495"/>
            <a:ext cx="8210939" cy="7386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US" b="1" u="sng" dirty="0" smtClean="0">
                <a:latin typeface="Calibri" pitchFamily="34" charset="0"/>
                <a:cs typeface="Calibri" pitchFamily="34" charset="0"/>
              </a:rPr>
              <a:t>3</a:t>
            </a:r>
            <a:r>
              <a:rPr lang="en-US" b="1" u="sng" dirty="0">
                <a:latin typeface="Calibri" pitchFamily="34" charset="0"/>
                <a:cs typeface="Calibri" pitchFamily="34" charset="0"/>
              </a:rPr>
              <a:t>) From Alkenes:</a:t>
            </a:r>
            <a:r>
              <a:rPr lang="en-US" b="1" dirty="0">
                <a:latin typeface="Calibri" pitchFamily="34" charset="0"/>
                <a:cs typeface="Calibri" pitchFamily="34" charset="0"/>
              </a:rPr>
              <a:t> </a:t>
            </a:r>
            <a:endParaRPr lang="en-IN" dirty="0">
              <a:latin typeface="Calibri" pitchFamily="34" charset="0"/>
              <a:cs typeface="Calibri" pitchFamily="34" charset="0"/>
            </a:endParaRPr>
          </a:p>
          <a:p>
            <a:r>
              <a:rPr lang="en-US" b="1" dirty="0">
                <a:latin typeface="Calibri" pitchFamily="34" charset="0"/>
                <a:cs typeface="Calibri" pitchFamily="34" charset="0"/>
              </a:rPr>
              <a:t>i) Addition of hydrogen halide:</a:t>
            </a:r>
            <a:r>
              <a:rPr lang="en-US" dirty="0">
                <a:latin typeface="Calibri" pitchFamily="34" charset="0"/>
                <a:cs typeface="Calibri" pitchFamily="34" charset="0"/>
              </a:rPr>
              <a:t> When alkenes react with halogen acids (</a:t>
            </a:r>
            <a:r>
              <a:rPr lang="en-US" dirty="0" err="1">
                <a:latin typeface="Calibri" pitchFamily="34" charset="0"/>
                <a:cs typeface="Calibri" pitchFamily="34" charset="0"/>
              </a:rPr>
              <a:t>HCl</a:t>
            </a:r>
            <a:r>
              <a:rPr lang="en-US" dirty="0">
                <a:latin typeface="Calibri" pitchFamily="34" charset="0"/>
                <a:cs typeface="Calibri" pitchFamily="34" charset="0"/>
              </a:rPr>
              <a:t>, </a:t>
            </a:r>
            <a:r>
              <a:rPr lang="en-US" dirty="0" err="1">
                <a:latin typeface="Calibri" pitchFamily="34" charset="0"/>
                <a:cs typeface="Calibri" pitchFamily="34" charset="0"/>
              </a:rPr>
              <a:t>HBr</a:t>
            </a:r>
            <a:r>
              <a:rPr lang="en-US" dirty="0">
                <a:latin typeface="Calibri" pitchFamily="34" charset="0"/>
                <a:cs typeface="Calibri" pitchFamily="34" charset="0"/>
              </a:rPr>
              <a:t>, or HI), it produces corresponding alkyl halides.</a:t>
            </a:r>
            <a:endParaRPr lang="en-IN" dirty="0">
              <a:latin typeface="Calibri" pitchFamily="34" charset="0"/>
              <a:cs typeface="Calibri" pitchFamily="34" charset="0"/>
            </a:endParaRPr>
          </a:p>
        </p:txBody>
      </p:sp>
      <p:pic>
        <p:nvPicPr>
          <p:cNvPr id="60418" name="Picture 2"/>
          <p:cNvPicPr>
            <a:picLocks noChangeAspect="1" noChangeArrowheads="1"/>
          </p:cNvPicPr>
          <p:nvPr/>
        </p:nvPicPr>
        <p:blipFill>
          <a:blip r:embed="rId3"/>
          <a:srcRect/>
          <a:stretch>
            <a:fillRect/>
          </a:stretch>
        </p:blipFill>
        <p:spPr bwMode="auto">
          <a:xfrm>
            <a:off x="1744825" y="1474237"/>
            <a:ext cx="4019550" cy="1685925"/>
          </a:xfrm>
          <a:prstGeom prst="rect">
            <a:avLst/>
          </a:prstGeom>
          <a:noFill/>
          <a:ln w="9525">
            <a:noFill/>
            <a:miter lim="800000"/>
            <a:headEnd/>
            <a:tailEnd/>
          </a:ln>
        </p:spPr>
      </p:pic>
      <p:sp>
        <p:nvSpPr>
          <p:cNvPr id="60419" name="Rectangle 3"/>
          <p:cNvSpPr>
            <a:spLocks noChangeArrowheads="1"/>
          </p:cNvSpPr>
          <p:nvPr/>
        </p:nvSpPr>
        <p:spPr bwMode="auto">
          <a:xfrm>
            <a:off x="494522" y="3237857"/>
            <a:ext cx="8014996" cy="7386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US" dirty="0">
                <a:latin typeface="Calibri" pitchFamily="34" charset="0"/>
                <a:cs typeface="Calibri" pitchFamily="34" charset="0"/>
              </a:rPr>
              <a:t>When a halogen acid reacts with asymmetrical alkene only one product is formed, but when it reacts with an unsymmetrical alkene two products are formed i.e. one is the major product and the other is the minor product. The major product is decided as per </a:t>
            </a:r>
            <a:r>
              <a:rPr lang="en-US" dirty="0" err="1">
                <a:latin typeface="Calibri" pitchFamily="34" charset="0"/>
                <a:cs typeface="Calibri" pitchFamily="34" charset="0"/>
              </a:rPr>
              <a:t>Markownikoff’s</a:t>
            </a:r>
            <a:r>
              <a:rPr lang="en-US" dirty="0">
                <a:latin typeface="Calibri" pitchFamily="34" charset="0"/>
                <a:cs typeface="Calibri" pitchFamily="34" charset="0"/>
              </a:rPr>
              <a:t> rule</a:t>
            </a:r>
            <a:r>
              <a:rPr lang="en-US" dirty="0" smtClean="0">
                <a:latin typeface="Calibri" pitchFamily="34" charset="0"/>
                <a:cs typeface="Calibri" pitchFamily="34" charset="0"/>
              </a:rPr>
              <a:t>.</a:t>
            </a:r>
            <a:endParaRPr lang="en-IN" dirty="0">
              <a:latin typeface="Calibri" pitchFamily="34" charset="0"/>
              <a:cs typeface="Calibri"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 name="Rectangle 6"/>
          <p:cNvSpPr/>
          <p:nvPr/>
        </p:nvSpPr>
        <p:spPr>
          <a:xfrm>
            <a:off x="7755568" y="383704"/>
            <a:ext cx="684803" cy="307777"/>
          </a:xfrm>
          <a:prstGeom prst="rect">
            <a:avLst/>
          </a:prstGeom>
        </p:spPr>
        <p:txBody>
          <a:bodyPr wrap="none">
            <a:spAutoFit/>
          </a:bodyPr>
          <a:lstStyle/>
          <a:p>
            <a:pPr lvl="0">
              <a:buSzPts val="1100"/>
            </a:pPr>
            <a:r>
              <a:rPr lang="en-IN" dirty="0" smtClean="0">
                <a:latin typeface="Calibri" pitchFamily="34" charset="0"/>
              </a:rPr>
              <a:t>Page-1</a:t>
            </a:r>
            <a:endParaRPr lang="en-IN" dirty="0">
              <a:latin typeface="Calibri" pitchFamily="34" charset="0"/>
            </a:endParaRPr>
          </a:p>
        </p:txBody>
      </p:sp>
      <p:sp>
        <p:nvSpPr>
          <p:cNvPr id="79873" name="Rectangle 1"/>
          <p:cNvSpPr>
            <a:spLocks noChangeArrowheads="1"/>
          </p:cNvSpPr>
          <p:nvPr/>
        </p:nvSpPr>
        <p:spPr bwMode="auto">
          <a:xfrm>
            <a:off x="419878" y="437698"/>
            <a:ext cx="8332236" cy="39703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a:r>
              <a:rPr lang="en-US" b="1" u="sng" dirty="0">
                <a:solidFill>
                  <a:srgbClr val="FF0000"/>
                </a:solidFill>
                <a:latin typeface="Calibri" pitchFamily="34" charset="0"/>
                <a:cs typeface="Calibri" pitchFamily="34" charset="0"/>
              </a:rPr>
              <a:t>LECTURE-1</a:t>
            </a:r>
            <a:endParaRPr lang="en-IN" dirty="0">
              <a:solidFill>
                <a:srgbClr val="FF0000"/>
              </a:solidFill>
              <a:latin typeface="Calibri" pitchFamily="34" charset="0"/>
              <a:cs typeface="Calibri" pitchFamily="34" charset="0"/>
            </a:endParaRPr>
          </a:p>
          <a:p>
            <a:r>
              <a:rPr lang="en-US" b="1" u="sng" dirty="0">
                <a:latin typeface="Calibri" pitchFamily="34" charset="0"/>
                <a:cs typeface="Calibri" pitchFamily="34" charset="0"/>
              </a:rPr>
              <a:t>Introduction</a:t>
            </a:r>
            <a:r>
              <a:rPr lang="en-US" u="sng" dirty="0">
                <a:latin typeface="Calibri" pitchFamily="34" charset="0"/>
                <a:cs typeface="Calibri" pitchFamily="34" charset="0"/>
              </a:rPr>
              <a:t>: </a:t>
            </a:r>
            <a:endParaRPr lang="en-IN" dirty="0">
              <a:latin typeface="Calibri" pitchFamily="34" charset="0"/>
              <a:cs typeface="Calibri" pitchFamily="34" charset="0"/>
            </a:endParaRPr>
          </a:p>
          <a:p>
            <a:r>
              <a:rPr lang="en-US" dirty="0">
                <a:latin typeface="Calibri" pitchFamily="34" charset="0"/>
                <a:cs typeface="Calibri" pitchFamily="34" charset="0"/>
              </a:rPr>
              <a:t>The Alkyl halides have the general formula CnH2n+1X or RX where X denotes chlorine, Bromine, or Iodine. Fluorine is not included since fluorides do not behave like other halides. </a:t>
            </a:r>
            <a:endParaRPr lang="en-IN" dirty="0">
              <a:latin typeface="Calibri" pitchFamily="34" charset="0"/>
              <a:cs typeface="Calibri" pitchFamily="34" charset="0"/>
            </a:endParaRPr>
          </a:p>
          <a:p>
            <a:r>
              <a:rPr lang="en-US" b="1" u="sng" dirty="0">
                <a:latin typeface="Calibri" pitchFamily="34" charset="0"/>
                <a:cs typeface="Calibri" pitchFamily="34" charset="0"/>
              </a:rPr>
              <a:t>Uses of Halo compounds:</a:t>
            </a:r>
            <a:endParaRPr lang="en-IN" dirty="0">
              <a:latin typeface="Calibri" pitchFamily="34" charset="0"/>
              <a:cs typeface="Calibri" pitchFamily="34" charset="0"/>
            </a:endParaRPr>
          </a:p>
          <a:p>
            <a:r>
              <a:rPr lang="en-US" dirty="0">
                <a:latin typeface="Calibri" pitchFamily="34" charset="0"/>
                <a:cs typeface="Calibri" pitchFamily="34" charset="0"/>
              </a:rPr>
              <a:t>1.	The chlorine-containing Antibiotic </a:t>
            </a:r>
            <a:r>
              <a:rPr lang="en-US" dirty="0" err="1">
                <a:latin typeface="Calibri" pitchFamily="34" charset="0"/>
                <a:cs typeface="Calibri" pitchFamily="34" charset="0"/>
              </a:rPr>
              <a:t>Chloromycetin</a:t>
            </a:r>
            <a:r>
              <a:rPr lang="en-US" dirty="0">
                <a:latin typeface="Calibri" pitchFamily="34" charset="0"/>
                <a:cs typeface="Calibri" pitchFamily="34" charset="0"/>
              </a:rPr>
              <a:t> (Chloramphenicol) is produced by soil microorganism used in treatments of typhoid fever.;</a:t>
            </a:r>
            <a:endParaRPr lang="en-IN" dirty="0">
              <a:latin typeface="Calibri" pitchFamily="34" charset="0"/>
              <a:cs typeface="Calibri" pitchFamily="34" charset="0"/>
            </a:endParaRPr>
          </a:p>
          <a:p>
            <a:r>
              <a:rPr lang="en-US" dirty="0">
                <a:latin typeface="Calibri" pitchFamily="34" charset="0"/>
                <a:cs typeface="Calibri" pitchFamily="34" charset="0"/>
              </a:rPr>
              <a:t>2.	Fully fluorinated compounds are being considered as potential blood substitutes in surgery.</a:t>
            </a:r>
            <a:endParaRPr lang="en-IN" dirty="0">
              <a:latin typeface="Calibri" pitchFamily="34" charset="0"/>
              <a:cs typeface="Calibri" pitchFamily="34" charset="0"/>
            </a:endParaRPr>
          </a:p>
          <a:p>
            <a:r>
              <a:rPr lang="en-US" dirty="0">
                <a:latin typeface="Calibri" pitchFamily="34" charset="0"/>
                <a:cs typeface="Calibri" pitchFamily="34" charset="0"/>
              </a:rPr>
              <a:t>4.	Some compounds like DDT, BHC are used as an insecticide, </a:t>
            </a:r>
            <a:endParaRPr lang="en-IN" dirty="0">
              <a:latin typeface="Calibri" pitchFamily="34" charset="0"/>
              <a:cs typeface="Calibri" pitchFamily="34" charset="0"/>
            </a:endParaRPr>
          </a:p>
          <a:p>
            <a:r>
              <a:rPr lang="en-US" b="1" u="sng" dirty="0">
                <a:latin typeface="Calibri" pitchFamily="34" charset="0"/>
                <a:cs typeface="Calibri" pitchFamily="34" charset="0"/>
              </a:rPr>
              <a:t>CLASSIFICATION OF HALO ALKANE AND HALO ARENES:</a:t>
            </a:r>
            <a:endParaRPr lang="en-IN" dirty="0">
              <a:latin typeface="Calibri" pitchFamily="34" charset="0"/>
              <a:cs typeface="Calibri" pitchFamily="34" charset="0"/>
            </a:endParaRPr>
          </a:p>
          <a:p>
            <a:r>
              <a:rPr lang="en-US" b="1" u="sng" dirty="0">
                <a:latin typeface="Calibri" pitchFamily="34" charset="0"/>
                <a:cs typeface="Calibri" pitchFamily="34" charset="0"/>
              </a:rPr>
              <a:t>1. Based on the number of Halogen atoms:</a:t>
            </a:r>
            <a:r>
              <a:rPr lang="en-US" b="1" dirty="0">
                <a:latin typeface="Calibri" pitchFamily="34" charset="0"/>
                <a:cs typeface="Calibri" pitchFamily="34" charset="0"/>
              </a:rPr>
              <a:t> </a:t>
            </a:r>
            <a:r>
              <a:rPr lang="en-US" dirty="0">
                <a:latin typeface="Calibri" pitchFamily="34" charset="0"/>
                <a:cs typeface="Calibri" pitchFamily="34" charset="0"/>
              </a:rPr>
              <a:t>The Halo-derivatives can be classified based on the type of halogen atoms present. There are </a:t>
            </a:r>
            <a:r>
              <a:rPr lang="en-US" dirty="0" err="1">
                <a:latin typeface="Calibri" pitchFamily="34" charset="0"/>
                <a:cs typeface="Calibri" pitchFamily="34" charset="0"/>
              </a:rPr>
              <a:t>Chloro</a:t>
            </a:r>
            <a:r>
              <a:rPr lang="en-US" dirty="0">
                <a:latin typeface="Calibri" pitchFamily="34" charset="0"/>
                <a:cs typeface="Calibri" pitchFamily="34" charset="0"/>
              </a:rPr>
              <a:t>, </a:t>
            </a:r>
            <a:r>
              <a:rPr lang="en-US" dirty="0" err="1">
                <a:latin typeface="Calibri" pitchFamily="34" charset="0"/>
                <a:cs typeface="Calibri" pitchFamily="34" charset="0"/>
              </a:rPr>
              <a:t>Bromo</a:t>
            </a:r>
            <a:r>
              <a:rPr lang="en-US" dirty="0">
                <a:latin typeface="Calibri" pitchFamily="34" charset="0"/>
                <a:cs typeface="Calibri" pitchFamily="34" charset="0"/>
              </a:rPr>
              <a:t>, and </a:t>
            </a:r>
            <a:r>
              <a:rPr lang="en-US" dirty="0" err="1">
                <a:latin typeface="Calibri" pitchFamily="34" charset="0"/>
                <a:cs typeface="Calibri" pitchFamily="34" charset="0"/>
              </a:rPr>
              <a:t>iodo</a:t>
            </a:r>
            <a:r>
              <a:rPr lang="en-US" dirty="0">
                <a:latin typeface="Calibri" pitchFamily="34" charset="0"/>
                <a:cs typeface="Calibri" pitchFamily="34" charset="0"/>
              </a:rPr>
              <a:t> derivatives containing chlorine, bromine, and iodine respectively. These can be classified based on the number of halogen atoms and named as </a:t>
            </a:r>
            <a:r>
              <a:rPr lang="en-US" b="1" i="1" dirty="0">
                <a:latin typeface="Calibri" pitchFamily="34" charset="0"/>
                <a:cs typeface="Calibri" pitchFamily="34" charset="0"/>
              </a:rPr>
              <a:t>mono, di, tri, and tetra halogen derivatives.</a:t>
            </a:r>
            <a:r>
              <a:rPr lang="en-US" dirty="0">
                <a:latin typeface="Calibri" pitchFamily="34" charset="0"/>
                <a:cs typeface="Calibri" pitchFamily="34" charset="0"/>
              </a:rPr>
              <a:t> </a:t>
            </a:r>
            <a:endParaRPr lang="en-IN" dirty="0">
              <a:latin typeface="Calibri" pitchFamily="34" charset="0"/>
              <a:cs typeface="Calibri" pitchFamily="34" charset="0"/>
            </a:endParaRPr>
          </a:p>
          <a:p>
            <a:r>
              <a:rPr lang="en-US" b="1" u="sng" dirty="0">
                <a:latin typeface="Calibri" pitchFamily="34" charset="0"/>
                <a:cs typeface="Calibri" pitchFamily="34" charset="0"/>
              </a:rPr>
              <a:t>a) Mono halogen derivatives: </a:t>
            </a:r>
            <a:endParaRPr lang="en-IN" dirty="0">
              <a:latin typeface="Calibri" pitchFamily="34" charset="0"/>
              <a:cs typeface="Calibri" pitchFamily="34" charset="0"/>
            </a:endParaRPr>
          </a:p>
          <a:p>
            <a:r>
              <a:rPr lang="en-US" dirty="0">
                <a:latin typeface="Calibri" pitchFamily="34" charset="0"/>
                <a:cs typeface="Calibri" pitchFamily="34" charset="0"/>
              </a:rPr>
              <a:t>The mono halogen derivatives of alkane and aromatic hydrocarbons are derived by the replacement of one hydrogen atom by one halogen atom.</a:t>
            </a:r>
            <a:endParaRPr lang="en-IN" dirty="0">
              <a:latin typeface="Calibri" pitchFamily="34" charset="0"/>
              <a:cs typeface="Calibri"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tab pos="279400" algn="l"/>
              </a:tabLst>
            </a:pPr>
            <a:endParaRPr kumimoji="0" lang="en-US" b="0" i="0" u="none" strike="noStrike" cap="none" normalizeH="0" baseline="0" dirty="0" smtClean="0">
              <a:ln>
                <a:noFill/>
              </a:ln>
              <a:solidFill>
                <a:schemeClr val="tx1"/>
              </a:solidFill>
              <a:effectLst/>
              <a:latin typeface="Calibri" pitchFamily="34" charset="0"/>
              <a:cs typeface="Calibri"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oogle Shape;69;p15"/>
          <p:cNvPicPr preferRelativeResize="0"/>
          <p:nvPr/>
        </p:nvPicPr>
        <p:blipFill rotWithShape="1">
          <a:blip r:embed="rId2">
            <a:alphaModFix/>
          </a:blip>
          <a:srcRect/>
          <a:stretch/>
        </p:blipFill>
        <p:spPr>
          <a:xfrm>
            <a:off x="8210550" y="4199975"/>
            <a:ext cx="925650" cy="925650"/>
          </a:xfrm>
          <a:prstGeom prst="rect">
            <a:avLst/>
          </a:prstGeom>
          <a:noFill/>
          <a:ln>
            <a:noFill/>
          </a:ln>
        </p:spPr>
      </p:pic>
      <p:sp>
        <p:nvSpPr>
          <p:cNvPr id="7" name="Rectangle 6"/>
          <p:cNvSpPr/>
          <p:nvPr/>
        </p:nvSpPr>
        <p:spPr>
          <a:xfrm>
            <a:off x="7755568" y="383704"/>
            <a:ext cx="776175" cy="307777"/>
          </a:xfrm>
          <a:prstGeom prst="rect">
            <a:avLst/>
          </a:prstGeom>
        </p:spPr>
        <p:txBody>
          <a:bodyPr wrap="none">
            <a:spAutoFit/>
          </a:bodyPr>
          <a:lstStyle/>
          <a:p>
            <a:pPr lvl="0">
              <a:buSzPts val="1100"/>
            </a:pPr>
            <a:r>
              <a:rPr lang="en-IN" dirty="0" smtClean="0">
                <a:latin typeface="Calibri" pitchFamily="34" charset="0"/>
              </a:rPr>
              <a:t>Page-17</a:t>
            </a:r>
            <a:endParaRPr lang="en-IN" dirty="0">
              <a:latin typeface="Calibri" pitchFamily="34" charset="0"/>
            </a:endParaRPr>
          </a:p>
        </p:txBody>
      </p:sp>
      <p:sp>
        <p:nvSpPr>
          <p:cNvPr id="59393" name="Rectangle 1"/>
          <p:cNvSpPr>
            <a:spLocks noChangeArrowheads="1"/>
          </p:cNvSpPr>
          <p:nvPr/>
        </p:nvSpPr>
        <p:spPr bwMode="auto">
          <a:xfrm>
            <a:off x="457200" y="914438"/>
            <a:ext cx="8257592"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US" b="1" dirty="0" err="1">
                <a:latin typeface="Calibri" pitchFamily="34" charset="0"/>
                <a:cs typeface="Calibri" pitchFamily="34" charset="0"/>
              </a:rPr>
              <a:t>Markovnikov’s</a:t>
            </a:r>
            <a:r>
              <a:rPr lang="en-US" b="1" dirty="0">
                <a:latin typeface="Calibri" pitchFamily="34" charset="0"/>
                <a:cs typeface="Calibri" pitchFamily="34" charset="0"/>
              </a:rPr>
              <a:t> rule:</a:t>
            </a:r>
            <a:r>
              <a:rPr lang="en-US" dirty="0">
                <a:latin typeface="Calibri" pitchFamily="34" charset="0"/>
                <a:cs typeface="Calibri" pitchFamily="34" charset="0"/>
              </a:rPr>
              <a:t>  This rule states that “When addition reaction takes place across an unsymmetrical alkene then the negative part of the addendum is added to the carbon atom of C=C having lesser number of hydrogen atoms”.</a:t>
            </a:r>
            <a:endParaRPr lang="en-IN" dirty="0">
              <a:latin typeface="Calibri" pitchFamily="34" charset="0"/>
              <a:cs typeface="Calibri" pitchFamily="34" charset="0"/>
            </a:endParaRPr>
          </a:p>
          <a:p>
            <a:r>
              <a:rPr lang="en-US" b="1" dirty="0">
                <a:latin typeface="Calibri" pitchFamily="34" charset="0"/>
                <a:cs typeface="Calibri" pitchFamily="34" charset="0"/>
              </a:rPr>
              <a:t>	Ex: </a:t>
            </a:r>
            <a:r>
              <a:rPr lang="en-US" dirty="0">
                <a:latin typeface="Calibri" pitchFamily="34" charset="0"/>
                <a:cs typeface="Calibri" pitchFamily="34" charset="0"/>
              </a:rPr>
              <a:t>When Propene is added with </a:t>
            </a:r>
            <a:r>
              <a:rPr lang="en-US" dirty="0" err="1">
                <a:latin typeface="Calibri" pitchFamily="34" charset="0"/>
                <a:cs typeface="Calibri" pitchFamily="34" charset="0"/>
              </a:rPr>
              <a:t>HBr</a:t>
            </a:r>
            <a:r>
              <a:rPr lang="en-US" dirty="0">
                <a:latin typeface="Calibri" pitchFamily="34" charset="0"/>
                <a:cs typeface="Calibri" pitchFamily="34" charset="0"/>
              </a:rPr>
              <a:t> then 2-Bromo propane is formed as the major product</a:t>
            </a:r>
            <a:r>
              <a:rPr lang="en-US" b="1" dirty="0">
                <a:latin typeface="Calibri" pitchFamily="34" charset="0"/>
                <a:cs typeface="Calibri" pitchFamily="34" charset="0"/>
              </a:rPr>
              <a:t>.</a:t>
            </a:r>
            <a:endParaRPr lang="en-IN" dirty="0">
              <a:latin typeface="Calibri" pitchFamily="34" charset="0"/>
              <a:cs typeface="Calibri" pitchFamily="34" charset="0"/>
            </a:endParaRPr>
          </a:p>
        </p:txBody>
      </p:sp>
      <p:pic>
        <p:nvPicPr>
          <p:cNvPr id="59394" name="Picture 2"/>
          <p:cNvPicPr>
            <a:picLocks noChangeAspect="1" noChangeArrowheads="1"/>
          </p:cNvPicPr>
          <p:nvPr/>
        </p:nvPicPr>
        <p:blipFill>
          <a:blip r:embed="rId3"/>
          <a:srcRect/>
          <a:stretch>
            <a:fillRect/>
          </a:stretch>
        </p:blipFill>
        <p:spPr bwMode="auto">
          <a:xfrm>
            <a:off x="1987420" y="2146041"/>
            <a:ext cx="4810125" cy="1247775"/>
          </a:xfrm>
          <a:prstGeom prst="rect">
            <a:avLst/>
          </a:prstGeom>
          <a:noFill/>
          <a:ln w="9525">
            <a:noFill/>
            <a:miter lim="800000"/>
            <a:headEnd/>
            <a:tailEnd/>
          </a:ln>
        </p:spPr>
      </p:pic>
      <p:sp>
        <p:nvSpPr>
          <p:cNvPr id="59395" name="Rectangle 3"/>
          <p:cNvSpPr>
            <a:spLocks noChangeArrowheads="1"/>
          </p:cNvSpPr>
          <p:nvPr/>
        </p:nvSpPr>
        <p:spPr bwMode="auto">
          <a:xfrm>
            <a:off x="503852" y="3415146"/>
            <a:ext cx="7875037"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US" dirty="0">
                <a:latin typeface="Calibri" pitchFamily="34" charset="0"/>
                <a:cs typeface="Calibri" pitchFamily="34" charset="0"/>
              </a:rPr>
              <a:t>If Propene is added with </a:t>
            </a:r>
            <a:r>
              <a:rPr lang="en-US" dirty="0" err="1">
                <a:latin typeface="Calibri" pitchFamily="34" charset="0"/>
                <a:cs typeface="Calibri" pitchFamily="34" charset="0"/>
              </a:rPr>
              <a:t>HBr</a:t>
            </a:r>
            <a:r>
              <a:rPr lang="en-US" dirty="0">
                <a:latin typeface="Calibri" pitchFamily="34" charset="0"/>
                <a:cs typeface="Calibri" pitchFamily="34" charset="0"/>
              </a:rPr>
              <a:t> in presence of organic peroxide then 1-Bromo propane is formed as the major product as per </a:t>
            </a:r>
            <a:r>
              <a:rPr lang="en-US" b="1" dirty="0">
                <a:latin typeface="Calibri" pitchFamily="34" charset="0"/>
                <a:cs typeface="Calibri" pitchFamily="34" charset="0"/>
              </a:rPr>
              <a:t>Anti </a:t>
            </a:r>
            <a:r>
              <a:rPr lang="en-US" b="1" dirty="0" err="1">
                <a:latin typeface="Calibri" pitchFamily="34" charset="0"/>
                <a:cs typeface="Calibri" pitchFamily="34" charset="0"/>
              </a:rPr>
              <a:t>markownikoff’s</a:t>
            </a:r>
            <a:r>
              <a:rPr lang="en-US" b="1" dirty="0">
                <a:latin typeface="Calibri" pitchFamily="34" charset="0"/>
                <a:cs typeface="Calibri" pitchFamily="34" charset="0"/>
              </a:rPr>
              <a:t> addition or Peroxide effect or </a:t>
            </a:r>
            <a:r>
              <a:rPr lang="en-US" b="1" dirty="0" err="1">
                <a:latin typeface="Calibri" pitchFamily="34" charset="0"/>
                <a:cs typeface="Calibri" pitchFamily="34" charset="0"/>
              </a:rPr>
              <a:t>Khrasch</a:t>
            </a:r>
            <a:r>
              <a:rPr lang="en-US" b="1" dirty="0">
                <a:latin typeface="Calibri" pitchFamily="34" charset="0"/>
                <a:cs typeface="Calibri" pitchFamily="34" charset="0"/>
              </a:rPr>
              <a:t> effect</a:t>
            </a:r>
            <a:r>
              <a:rPr lang="en-US" dirty="0">
                <a:latin typeface="Calibri" pitchFamily="34" charset="0"/>
                <a:cs typeface="Calibri" pitchFamily="34" charset="0"/>
              </a:rPr>
              <a:t>.</a:t>
            </a:r>
            <a:endParaRPr lang="en-IN" dirty="0">
              <a:latin typeface="Calibri" pitchFamily="34" charset="0"/>
              <a:cs typeface="Calibri"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oogle Shape;69;p15"/>
          <p:cNvPicPr preferRelativeResize="0"/>
          <p:nvPr/>
        </p:nvPicPr>
        <p:blipFill rotWithShape="1">
          <a:blip r:embed="rId2">
            <a:alphaModFix/>
          </a:blip>
          <a:srcRect/>
          <a:stretch/>
        </p:blipFill>
        <p:spPr>
          <a:xfrm>
            <a:off x="8210550" y="4199975"/>
            <a:ext cx="925650" cy="925650"/>
          </a:xfrm>
          <a:prstGeom prst="rect">
            <a:avLst/>
          </a:prstGeom>
          <a:noFill/>
          <a:ln>
            <a:noFill/>
          </a:ln>
        </p:spPr>
      </p:pic>
      <p:sp>
        <p:nvSpPr>
          <p:cNvPr id="6" name="Rectangle 5"/>
          <p:cNvSpPr/>
          <p:nvPr/>
        </p:nvSpPr>
        <p:spPr>
          <a:xfrm>
            <a:off x="7755568" y="383704"/>
            <a:ext cx="776175" cy="307777"/>
          </a:xfrm>
          <a:prstGeom prst="rect">
            <a:avLst/>
          </a:prstGeom>
        </p:spPr>
        <p:txBody>
          <a:bodyPr wrap="none">
            <a:spAutoFit/>
          </a:bodyPr>
          <a:lstStyle/>
          <a:p>
            <a:pPr lvl="0">
              <a:buSzPts val="1100"/>
            </a:pPr>
            <a:r>
              <a:rPr lang="en-IN" dirty="0" smtClean="0">
                <a:latin typeface="Calibri" pitchFamily="34" charset="0"/>
              </a:rPr>
              <a:t>Page-18</a:t>
            </a:r>
            <a:endParaRPr lang="en-IN" dirty="0">
              <a:latin typeface="Calibri" pitchFamily="34" charset="0"/>
            </a:endParaRPr>
          </a:p>
        </p:txBody>
      </p:sp>
      <p:sp>
        <p:nvSpPr>
          <p:cNvPr id="58369" name="Rectangle 1"/>
          <p:cNvSpPr>
            <a:spLocks noChangeArrowheads="1"/>
          </p:cNvSpPr>
          <p:nvPr/>
        </p:nvSpPr>
        <p:spPr bwMode="auto">
          <a:xfrm>
            <a:off x="550506" y="671832"/>
            <a:ext cx="8089641" cy="7386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buClrTx/>
            </a:pPr>
            <a:r>
              <a:rPr lang="en-US" b="1" dirty="0" err="1">
                <a:latin typeface="Calibri" pitchFamily="34" charset="0"/>
                <a:cs typeface="Calibri" pitchFamily="34" charset="0"/>
              </a:rPr>
              <a:t>AntiMarkovnikov’s</a:t>
            </a:r>
            <a:r>
              <a:rPr lang="en-US" b="1" dirty="0">
                <a:latin typeface="Calibri" pitchFamily="34" charset="0"/>
                <a:cs typeface="Calibri" pitchFamily="34" charset="0"/>
              </a:rPr>
              <a:t> addition:</a:t>
            </a:r>
            <a:r>
              <a:rPr lang="en-US" dirty="0">
                <a:latin typeface="Calibri" pitchFamily="34" charset="0"/>
                <a:cs typeface="Calibri" pitchFamily="34" charset="0"/>
              </a:rPr>
              <a:t> When addition reaction takes place across an unsymmetrical alkene in presence of organic peroxide then the negative part of the addendum is added to the carbon atom of C=C having more number of hydrogen atoms</a:t>
            </a:r>
            <a:r>
              <a:rPr lang="en-US" dirty="0" smtClean="0">
                <a:latin typeface="Calibri" pitchFamily="34" charset="0"/>
                <a:cs typeface="Calibri" pitchFamily="34" charset="0"/>
              </a:rPr>
              <a:t>”.</a:t>
            </a:r>
            <a:endParaRPr lang="en-IN" dirty="0">
              <a:latin typeface="Calibri" pitchFamily="34" charset="0"/>
              <a:cs typeface="Calibri" pitchFamily="34" charset="0"/>
            </a:endParaRPr>
          </a:p>
        </p:txBody>
      </p:sp>
      <p:pic>
        <p:nvPicPr>
          <p:cNvPr id="58370" name="Picture 2"/>
          <p:cNvPicPr>
            <a:picLocks noChangeAspect="1" noChangeArrowheads="1"/>
          </p:cNvPicPr>
          <p:nvPr/>
        </p:nvPicPr>
        <p:blipFill>
          <a:blip r:embed="rId3"/>
          <a:srcRect/>
          <a:stretch>
            <a:fillRect/>
          </a:stretch>
        </p:blipFill>
        <p:spPr bwMode="auto">
          <a:xfrm>
            <a:off x="1371600" y="1492898"/>
            <a:ext cx="3486150" cy="409575"/>
          </a:xfrm>
          <a:prstGeom prst="rect">
            <a:avLst/>
          </a:prstGeom>
          <a:noFill/>
          <a:ln w="9525">
            <a:noFill/>
            <a:miter lim="800000"/>
            <a:headEnd/>
            <a:tailEnd/>
          </a:ln>
        </p:spPr>
      </p:pic>
      <p:sp>
        <p:nvSpPr>
          <p:cNvPr id="58373" name="Rectangle 5"/>
          <p:cNvSpPr>
            <a:spLocks noChangeArrowheads="1"/>
          </p:cNvSpPr>
          <p:nvPr/>
        </p:nvSpPr>
        <p:spPr bwMode="auto">
          <a:xfrm>
            <a:off x="475860" y="1847538"/>
            <a:ext cx="8052319" cy="7386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fontAlgn="base">
              <a:spcBef>
                <a:spcPct val="0"/>
              </a:spcBef>
              <a:spcAft>
                <a:spcPct val="0"/>
              </a:spcAft>
              <a:buClrTx/>
            </a:pPr>
            <a:r>
              <a:rPr lang="en-IN" b="1" dirty="0">
                <a:latin typeface="Calibri" pitchFamily="34" charset="0"/>
                <a:cs typeface="Calibri" pitchFamily="34" charset="0"/>
              </a:rPr>
              <a:t>ii) Addition of halogens: </a:t>
            </a:r>
            <a:r>
              <a:rPr lang="en-IN" dirty="0">
                <a:latin typeface="Calibri" pitchFamily="34" charset="0"/>
                <a:cs typeface="Calibri" pitchFamily="34" charset="0"/>
              </a:rPr>
              <a:t>The addition of bromine in CCl4 to an alkene gives vicinal </a:t>
            </a:r>
            <a:r>
              <a:rPr lang="en-IN" dirty="0" err="1">
                <a:latin typeface="Calibri" pitchFamily="34" charset="0"/>
                <a:cs typeface="Calibri" pitchFamily="34" charset="0"/>
              </a:rPr>
              <a:t>dibromide</a:t>
            </a:r>
            <a:r>
              <a:rPr lang="en-IN" dirty="0">
                <a:latin typeface="Calibri" pitchFamily="34" charset="0"/>
                <a:cs typeface="Calibri" pitchFamily="34" charset="0"/>
              </a:rPr>
              <a:t>. This results in the discharge of the reddish-brown </a:t>
            </a:r>
            <a:r>
              <a:rPr lang="en-IN" dirty="0" err="1">
                <a:latin typeface="Calibri" pitchFamily="34" charset="0"/>
                <a:cs typeface="Calibri" pitchFamily="34" charset="0"/>
              </a:rPr>
              <a:t>color</a:t>
            </a:r>
            <a:r>
              <a:rPr lang="en-IN" dirty="0">
                <a:latin typeface="Calibri" pitchFamily="34" charset="0"/>
                <a:cs typeface="Calibri" pitchFamily="34" charset="0"/>
              </a:rPr>
              <a:t> of the bromine solution. So it is an important method for the detection of the double bond in a molecule.</a:t>
            </a:r>
            <a:endParaRPr kumimoji="0" lang="en-US" b="0" i="0" u="none" strike="noStrike" cap="none" normalizeH="0" baseline="0" dirty="0" smtClean="0">
              <a:ln>
                <a:noFill/>
              </a:ln>
              <a:solidFill>
                <a:schemeClr val="tx1"/>
              </a:solidFill>
              <a:effectLst/>
              <a:latin typeface="Calibri" pitchFamily="34" charset="0"/>
              <a:cs typeface="Calibri" pitchFamily="34" charset="0"/>
            </a:endParaRPr>
          </a:p>
        </p:txBody>
      </p:sp>
      <p:pic>
        <p:nvPicPr>
          <p:cNvPr id="58374" name="Picture 6"/>
          <p:cNvPicPr>
            <a:picLocks noChangeAspect="1" noChangeArrowheads="1"/>
          </p:cNvPicPr>
          <p:nvPr/>
        </p:nvPicPr>
        <p:blipFill>
          <a:blip r:embed="rId4"/>
          <a:srcRect/>
          <a:stretch>
            <a:fillRect/>
          </a:stretch>
        </p:blipFill>
        <p:spPr bwMode="auto">
          <a:xfrm>
            <a:off x="1483567" y="2743200"/>
            <a:ext cx="4667250" cy="1285875"/>
          </a:xfrm>
          <a:prstGeom prst="rect">
            <a:avLst/>
          </a:prstGeom>
          <a:noFill/>
          <a:ln w="9525">
            <a:noFill/>
            <a:miter lim="800000"/>
            <a:headEnd/>
            <a:tailEnd/>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oogle Shape;69;p15"/>
          <p:cNvPicPr preferRelativeResize="0"/>
          <p:nvPr/>
        </p:nvPicPr>
        <p:blipFill rotWithShape="1">
          <a:blip r:embed="rId2">
            <a:alphaModFix/>
          </a:blip>
          <a:srcRect/>
          <a:stretch/>
        </p:blipFill>
        <p:spPr>
          <a:xfrm>
            <a:off x="8210550" y="4199975"/>
            <a:ext cx="925650" cy="925650"/>
          </a:xfrm>
          <a:prstGeom prst="rect">
            <a:avLst/>
          </a:prstGeom>
          <a:noFill/>
          <a:ln>
            <a:noFill/>
          </a:ln>
        </p:spPr>
      </p:pic>
      <p:sp>
        <p:nvSpPr>
          <p:cNvPr id="6" name="Rectangle 5"/>
          <p:cNvSpPr/>
          <p:nvPr/>
        </p:nvSpPr>
        <p:spPr>
          <a:xfrm>
            <a:off x="7755568" y="383704"/>
            <a:ext cx="776175" cy="307777"/>
          </a:xfrm>
          <a:prstGeom prst="rect">
            <a:avLst/>
          </a:prstGeom>
        </p:spPr>
        <p:txBody>
          <a:bodyPr wrap="none">
            <a:spAutoFit/>
          </a:bodyPr>
          <a:lstStyle/>
          <a:p>
            <a:pPr lvl="0">
              <a:buSzPts val="1100"/>
            </a:pPr>
            <a:r>
              <a:rPr lang="en-IN" dirty="0" smtClean="0">
                <a:latin typeface="Calibri" pitchFamily="34" charset="0"/>
              </a:rPr>
              <a:t>Page-19</a:t>
            </a:r>
            <a:endParaRPr lang="en-IN" dirty="0">
              <a:latin typeface="Calibri" pitchFamily="34" charset="0"/>
            </a:endParaRPr>
          </a:p>
        </p:txBody>
      </p:sp>
      <p:sp>
        <p:nvSpPr>
          <p:cNvPr id="57345" name="Rectangle 1"/>
          <p:cNvSpPr>
            <a:spLocks noChangeArrowheads="1"/>
          </p:cNvSpPr>
          <p:nvPr/>
        </p:nvSpPr>
        <p:spPr bwMode="auto">
          <a:xfrm>
            <a:off x="550506" y="662473"/>
            <a:ext cx="7968343" cy="7386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US" b="1" u="sng" dirty="0" smtClean="0">
                <a:latin typeface="Calibri" pitchFamily="34" charset="0"/>
                <a:cs typeface="Calibri" pitchFamily="34" charset="0"/>
              </a:rPr>
              <a:t>4</a:t>
            </a:r>
            <a:r>
              <a:rPr lang="en-US" b="1" u="sng" dirty="0">
                <a:latin typeface="Calibri" pitchFamily="34" charset="0"/>
                <a:cs typeface="Calibri" pitchFamily="34" charset="0"/>
              </a:rPr>
              <a:t>)  By Halogen Exchange Reaction:</a:t>
            </a:r>
            <a:endParaRPr lang="en-IN" dirty="0">
              <a:latin typeface="Calibri" pitchFamily="34" charset="0"/>
              <a:cs typeface="Calibri" pitchFamily="34" charset="0"/>
            </a:endParaRPr>
          </a:p>
          <a:p>
            <a:r>
              <a:rPr lang="en-US" b="1" u="sng" dirty="0">
                <a:latin typeface="Calibri" pitchFamily="34" charset="0"/>
                <a:cs typeface="Calibri" pitchFamily="34" charset="0"/>
              </a:rPr>
              <a:t>a) By Finkelstein Reaction:</a:t>
            </a:r>
            <a:r>
              <a:rPr lang="en-US" b="1" dirty="0">
                <a:latin typeface="Calibri" pitchFamily="34" charset="0"/>
                <a:cs typeface="Calibri" pitchFamily="34" charset="0"/>
              </a:rPr>
              <a:t> </a:t>
            </a:r>
            <a:r>
              <a:rPr lang="en-US" dirty="0">
                <a:latin typeface="Calibri" pitchFamily="34" charset="0"/>
                <a:cs typeface="Calibri" pitchFamily="34" charset="0"/>
              </a:rPr>
              <a:t>When alkyl chloride or alkyl bromide is treated with </a:t>
            </a:r>
            <a:r>
              <a:rPr lang="en-US" dirty="0" err="1">
                <a:latin typeface="Calibri" pitchFamily="34" charset="0"/>
                <a:cs typeface="Calibri" pitchFamily="34" charset="0"/>
              </a:rPr>
              <a:t>NaI</a:t>
            </a:r>
            <a:r>
              <a:rPr lang="en-US" dirty="0">
                <a:latin typeface="Calibri" pitchFamily="34" charset="0"/>
                <a:cs typeface="Calibri" pitchFamily="34" charset="0"/>
              </a:rPr>
              <a:t>, in dry acetone then alkyl iodide is formed. This halogen exchange reaction is known as a </a:t>
            </a:r>
            <a:r>
              <a:rPr lang="en-US" dirty="0" err="1">
                <a:latin typeface="Calibri" pitchFamily="34" charset="0"/>
                <a:cs typeface="Calibri" pitchFamily="34" charset="0"/>
              </a:rPr>
              <a:t>Finkel</a:t>
            </a:r>
            <a:r>
              <a:rPr lang="en-US" dirty="0">
                <a:latin typeface="Calibri" pitchFamily="34" charset="0"/>
                <a:cs typeface="Calibri" pitchFamily="34" charset="0"/>
              </a:rPr>
              <a:t> stein reaction.</a:t>
            </a:r>
            <a:endParaRPr lang="en-IN" dirty="0">
              <a:latin typeface="Calibri" pitchFamily="34" charset="0"/>
              <a:cs typeface="Calibri" pitchFamily="34" charset="0"/>
            </a:endParaRPr>
          </a:p>
        </p:txBody>
      </p:sp>
      <p:pic>
        <p:nvPicPr>
          <p:cNvPr id="57346" name="Picture 2"/>
          <p:cNvPicPr>
            <a:picLocks noChangeAspect="1" noChangeArrowheads="1"/>
          </p:cNvPicPr>
          <p:nvPr/>
        </p:nvPicPr>
        <p:blipFill>
          <a:blip r:embed="rId3"/>
          <a:srcRect/>
          <a:stretch>
            <a:fillRect/>
          </a:stretch>
        </p:blipFill>
        <p:spPr bwMode="auto">
          <a:xfrm>
            <a:off x="1306285" y="1380929"/>
            <a:ext cx="4591050" cy="819150"/>
          </a:xfrm>
          <a:prstGeom prst="rect">
            <a:avLst/>
          </a:prstGeom>
          <a:noFill/>
          <a:ln w="9525">
            <a:noFill/>
            <a:miter lim="800000"/>
            <a:headEnd/>
            <a:tailEnd/>
          </a:ln>
        </p:spPr>
      </p:pic>
      <p:sp>
        <p:nvSpPr>
          <p:cNvPr id="57347" name="Rectangle 3"/>
          <p:cNvSpPr>
            <a:spLocks noChangeArrowheads="1"/>
          </p:cNvSpPr>
          <p:nvPr/>
        </p:nvSpPr>
        <p:spPr bwMode="auto">
          <a:xfrm>
            <a:off x="531845" y="2192785"/>
            <a:ext cx="7940352" cy="116955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US" dirty="0" err="1">
                <a:latin typeface="Calibri" pitchFamily="34" charset="0"/>
                <a:cs typeface="Calibri" pitchFamily="34" charset="0"/>
              </a:rPr>
              <a:t>NaCl</a:t>
            </a:r>
            <a:r>
              <a:rPr lang="en-US" dirty="0">
                <a:latin typeface="Calibri" pitchFamily="34" charset="0"/>
                <a:cs typeface="Calibri" pitchFamily="34" charset="0"/>
              </a:rPr>
              <a:t> or </a:t>
            </a:r>
            <a:r>
              <a:rPr lang="en-US" dirty="0" err="1">
                <a:latin typeface="Calibri" pitchFamily="34" charset="0"/>
                <a:cs typeface="Calibri" pitchFamily="34" charset="0"/>
              </a:rPr>
              <a:t>NaBr</a:t>
            </a:r>
            <a:r>
              <a:rPr lang="en-US" dirty="0">
                <a:latin typeface="Calibri" pitchFamily="34" charset="0"/>
                <a:cs typeface="Calibri" pitchFamily="34" charset="0"/>
              </a:rPr>
              <a:t> thus formed gets precipitated(insoluble) in dry acetone. That means the feasibility of this reaction is due to the solubility of </a:t>
            </a:r>
            <a:r>
              <a:rPr lang="en-US" dirty="0" err="1">
                <a:latin typeface="Calibri" pitchFamily="34" charset="0"/>
                <a:cs typeface="Calibri" pitchFamily="34" charset="0"/>
              </a:rPr>
              <a:t>NaI</a:t>
            </a:r>
            <a:r>
              <a:rPr lang="en-US" dirty="0">
                <a:latin typeface="Calibri" pitchFamily="34" charset="0"/>
                <a:cs typeface="Calibri" pitchFamily="34" charset="0"/>
              </a:rPr>
              <a:t> in acetone and more </a:t>
            </a:r>
            <a:r>
              <a:rPr lang="en-US" dirty="0" err="1">
                <a:latin typeface="Calibri" pitchFamily="34" charset="0"/>
                <a:cs typeface="Calibri" pitchFamily="34" charset="0"/>
              </a:rPr>
              <a:t>nucleophilic</a:t>
            </a:r>
            <a:r>
              <a:rPr lang="en-US" dirty="0">
                <a:latin typeface="Calibri" pitchFamily="34" charset="0"/>
                <a:cs typeface="Calibri" pitchFamily="34" charset="0"/>
              </a:rPr>
              <a:t> character of iodide ion. This facilitates the forward reaction. </a:t>
            </a:r>
            <a:endParaRPr lang="en-IN" dirty="0">
              <a:latin typeface="Calibri" pitchFamily="34" charset="0"/>
              <a:cs typeface="Calibri" pitchFamily="34" charset="0"/>
            </a:endParaRPr>
          </a:p>
          <a:p>
            <a:r>
              <a:rPr lang="en-US" b="1" dirty="0">
                <a:latin typeface="Calibri" pitchFamily="34" charset="0"/>
                <a:cs typeface="Calibri" pitchFamily="34" charset="0"/>
              </a:rPr>
              <a:t>b) By </a:t>
            </a:r>
            <a:r>
              <a:rPr lang="en-US" b="1" dirty="0" err="1">
                <a:latin typeface="Calibri" pitchFamily="34" charset="0"/>
                <a:cs typeface="Calibri" pitchFamily="34" charset="0"/>
              </a:rPr>
              <a:t>Swarts</a:t>
            </a:r>
            <a:r>
              <a:rPr lang="en-US" b="1" dirty="0">
                <a:latin typeface="Calibri" pitchFamily="34" charset="0"/>
                <a:cs typeface="Calibri" pitchFamily="34" charset="0"/>
              </a:rPr>
              <a:t> Reaction: </a:t>
            </a:r>
            <a:r>
              <a:rPr lang="en-US" dirty="0">
                <a:latin typeface="Calibri" pitchFamily="34" charset="0"/>
                <a:cs typeface="Calibri" pitchFamily="34" charset="0"/>
              </a:rPr>
              <a:t>When Alkyl chloride or bromide is heated with metal fluorides (</a:t>
            </a:r>
            <a:r>
              <a:rPr lang="en-US" dirty="0" err="1">
                <a:latin typeface="Calibri" pitchFamily="34" charset="0"/>
                <a:cs typeface="Calibri" pitchFamily="34" charset="0"/>
              </a:rPr>
              <a:t>AgF</a:t>
            </a:r>
            <a:r>
              <a:rPr lang="en-US" dirty="0">
                <a:latin typeface="Calibri" pitchFamily="34" charset="0"/>
                <a:cs typeface="Calibri" pitchFamily="34" charset="0"/>
              </a:rPr>
              <a:t>, CoF2, Hg2F2) then alkyl fluoride results. This reaction is known as </a:t>
            </a:r>
            <a:r>
              <a:rPr lang="en-US" b="1" dirty="0" err="1">
                <a:latin typeface="Calibri" pitchFamily="34" charset="0"/>
                <a:cs typeface="Calibri" pitchFamily="34" charset="0"/>
              </a:rPr>
              <a:t>Swart's</a:t>
            </a:r>
            <a:r>
              <a:rPr lang="en-US" b="1" dirty="0">
                <a:latin typeface="Calibri" pitchFamily="34" charset="0"/>
                <a:cs typeface="Calibri" pitchFamily="34" charset="0"/>
              </a:rPr>
              <a:t> reaction.</a:t>
            </a:r>
            <a:endParaRPr lang="en-IN" dirty="0">
              <a:latin typeface="Calibri" pitchFamily="34" charset="0"/>
              <a:cs typeface="Calibri" pitchFamily="34" charset="0"/>
            </a:endParaRPr>
          </a:p>
        </p:txBody>
      </p:sp>
      <p:pic>
        <p:nvPicPr>
          <p:cNvPr id="7" name="Picture 1"/>
          <p:cNvPicPr>
            <a:picLocks noChangeAspect="1" noChangeArrowheads="1"/>
          </p:cNvPicPr>
          <p:nvPr/>
        </p:nvPicPr>
        <p:blipFill>
          <a:blip r:embed="rId4"/>
          <a:srcRect/>
          <a:stretch>
            <a:fillRect/>
          </a:stretch>
        </p:blipFill>
        <p:spPr bwMode="auto">
          <a:xfrm>
            <a:off x="2174033" y="3508310"/>
            <a:ext cx="3867150" cy="1371600"/>
          </a:xfrm>
          <a:prstGeom prst="rect">
            <a:avLst/>
          </a:prstGeom>
          <a:noFill/>
          <a:ln w="9525">
            <a:noFill/>
            <a:miter lim="800000"/>
            <a:headEnd/>
            <a:tailEnd/>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29" name="Rectangle 1"/>
          <p:cNvSpPr>
            <a:spLocks noChangeArrowheads="1"/>
          </p:cNvSpPr>
          <p:nvPr/>
        </p:nvSpPr>
        <p:spPr bwMode="auto">
          <a:xfrm>
            <a:off x="503853" y="475881"/>
            <a:ext cx="8238932"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b="1" i="0" u="sng" strike="noStrike" cap="none" normalizeH="0" baseline="0" dirty="0" smtClean="0">
                <a:ln>
                  <a:noFill/>
                </a:ln>
                <a:solidFill>
                  <a:srgbClr val="000000"/>
                </a:solidFill>
                <a:effectLst/>
                <a:latin typeface="Calibri" pitchFamily="34" charset="0"/>
                <a:ea typeface="Times New Roman" pitchFamily="18" charset="0"/>
                <a:cs typeface="Calibri" pitchFamily="34" charset="0"/>
              </a:rPr>
              <a:t>Answer the following questions:</a:t>
            </a:r>
            <a:endParaRPr kumimoji="0" lang="en-US" b="0" i="0" u="none" strike="noStrike" cap="none" normalizeH="0" baseline="0" dirty="0" smtClean="0">
              <a:ln>
                <a:noFill/>
              </a:ln>
              <a:solidFill>
                <a:schemeClr val="tx1"/>
              </a:solidFill>
              <a:effectLst/>
              <a:latin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1.	Identify all the possible </a:t>
            </a:r>
            <a:r>
              <a:rPr kumimoji="0" lang="en-US" b="0" i="0" u="none" strike="noStrike" cap="none" normalizeH="0" baseline="0" dirty="0" err="1" smtClean="0">
                <a:ln>
                  <a:noFill/>
                </a:ln>
                <a:solidFill>
                  <a:srgbClr val="000000"/>
                </a:solidFill>
                <a:effectLst/>
                <a:latin typeface="Calibri" pitchFamily="34" charset="0"/>
                <a:ea typeface="Times New Roman" pitchFamily="18" charset="0"/>
                <a:cs typeface="Calibri" pitchFamily="34" charset="0"/>
              </a:rPr>
              <a:t>monochloro</a:t>
            </a: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 structural isomers expected to be formed on free radical 	</a:t>
            </a:r>
            <a:r>
              <a:rPr kumimoji="0" lang="en-US" b="0" i="0" u="none" strike="noStrike" cap="none" normalizeH="0" baseline="0" dirty="0" err="1" smtClean="0">
                <a:ln>
                  <a:noFill/>
                </a:ln>
                <a:solidFill>
                  <a:srgbClr val="000000"/>
                </a:solidFill>
                <a:effectLst/>
                <a:latin typeface="Calibri" pitchFamily="34" charset="0"/>
                <a:ea typeface="Times New Roman" pitchFamily="18" charset="0"/>
                <a:cs typeface="Calibri" pitchFamily="34" charset="0"/>
              </a:rPr>
              <a:t>monochlorination</a:t>
            </a: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 of (CH3)2CHCH2CH3.</a:t>
            </a:r>
            <a:endParaRPr kumimoji="0" lang="en-US" b="0" i="0" u="none" strike="noStrike" cap="none" normalizeH="0" baseline="0" dirty="0" smtClean="0">
              <a:ln>
                <a:noFill/>
              </a:ln>
              <a:solidFill>
                <a:schemeClr val="tx1"/>
              </a:solidFill>
              <a:effectLst/>
              <a:latin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2.	Write the major products of the following reactions:</a:t>
            </a:r>
            <a:endParaRPr kumimoji="0" lang="en-US" b="0" i="0" u="none" strike="noStrike" cap="none" normalizeH="0" baseline="0" dirty="0" smtClean="0">
              <a:ln>
                <a:noFill/>
              </a:ln>
              <a:solidFill>
                <a:schemeClr val="tx1"/>
              </a:solidFill>
              <a:effectLst/>
              <a:latin typeface="Calibri" pitchFamily="34" charset="0"/>
              <a:cs typeface="Calibri" pitchFamily="34" charset="0"/>
            </a:endParaRPr>
          </a:p>
        </p:txBody>
      </p:sp>
      <p:pic>
        <p:nvPicPr>
          <p:cNvPr id="99330" name="Picture 2"/>
          <p:cNvPicPr>
            <a:picLocks noChangeAspect="1" noChangeArrowheads="1"/>
          </p:cNvPicPr>
          <p:nvPr/>
        </p:nvPicPr>
        <p:blipFill>
          <a:blip r:embed="rId2"/>
          <a:srcRect/>
          <a:stretch>
            <a:fillRect/>
          </a:stretch>
        </p:blipFill>
        <p:spPr bwMode="auto">
          <a:xfrm>
            <a:off x="2202025" y="1558212"/>
            <a:ext cx="2705100" cy="2486025"/>
          </a:xfrm>
          <a:prstGeom prst="rect">
            <a:avLst/>
          </a:prstGeom>
          <a:noFill/>
          <a:ln w="9525">
            <a:noFill/>
            <a:miter lim="800000"/>
            <a:headEnd/>
            <a:tailEnd/>
          </a:ln>
        </p:spPr>
      </p:pic>
      <p:pic>
        <p:nvPicPr>
          <p:cNvPr id="4"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oogle Shape;69;p15"/>
          <p:cNvPicPr preferRelativeResize="0"/>
          <p:nvPr/>
        </p:nvPicPr>
        <p:blipFill rotWithShape="1">
          <a:blip r:embed="rId2">
            <a:alphaModFix/>
          </a:blip>
          <a:srcRect/>
          <a:stretch/>
        </p:blipFill>
        <p:spPr>
          <a:xfrm>
            <a:off x="8210550" y="4199975"/>
            <a:ext cx="925650" cy="925650"/>
          </a:xfrm>
          <a:prstGeom prst="rect">
            <a:avLst/>
          </a:prstGeom>
          <a:noFill/>
          <a:ln>
            <a:noFill/>
          </a:ln>
        </p:spPr>
      </p:pic>
      <p:sp>
        <p:nvSpPr>
          <p:cNvPr id="7" name="Rectangle 6"/>
          <p:cNvSpPr/>
          <p:nvPr/>
        </p:nvSpPr>
        <p:spPr>
          <a:xfrm>
            <a:off x="7755568" y="383704"/>
            <a:ext cx="776175" cy="307777"/>
          </a:xfrm>
          <a:prstGeom prst="rect">
            <a:avLst/>
          </a:prstGeom>
        </p:spPr>
        <p:txBody>
          <a:bodyPr wrap="none">
            <a:spAutoFit/>
          </a:bodyPr>
          <a:lstStyle/>
          <a:p>
            <a:pPr lvl="0">
              <a:buSzPts val="1100"/>
            </a:pPr>
            <a:r>
              <a:rPr lang="en-IN" dirty="0" smtClean="0">
                <a:latin typeface="Calibri" pitchFamily="34" charset="0"/>
              </a:rPr>
              <a:t>Page-20</a:t>
            </a:r>
            <a:endParaRPr lang="en-IN" dirty="0">
              <a:latin typeface="Calibri" pitchFamily="34" charset="0"/>
            </a:endParaRPr>
          </a:p>
        </p:txBody>
      </p:sp>
      <p:sp>
        <p:nvSpPr>
          <p:cNvPr id="56322" name="Rectangle 2"/>
          <p:cNvSpPr>
            <a:spLocks noChangeArrowheads="1"/>
          </p:cNvSpPr>
          <p:nvPr/>
        </p:nvSpPr>
        <p:spPr bwMode="auto">
          <a:xfrm>
            <a:off x="475860" y="554780"/>
            <a:ext cx="8238931"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a:r>
              <a:rPr lang="en-US" b="1" u="sng" dirty="0">
                <a:solidFill>
                  <a:srgbClr val="FF0000"/>
                </a:solidFill>
                <a:latin typeface="Calibri" pitchFamily="34" charset="0"/>
                <a:cs typeface="Calibri" pitchFamily="34" charset="0"/>
              </a:rPr>
              <a:t>LECTURE-4</a:t>
            </a:r>
            <a:endParaRPr lang="en-IN" dirty="0">
              <a:solidFill>
                <a:srgbClr val="FF0000"/>
              </a:solidFill>
              <a:latin typeface="Calibri" pitchFamily="34" charset="0"/>
              <a:cs typeface="Calibri" pitchFamily="34" charset="0"/>
            </a:endParaRPr>
          </a:p>
          <a:p>
            <a:r>
              <a:rPr lang="en-US" dirty="0">
                <a:latin typeface="Calibri" pitchFamily="34" charset="0"/>
                <a:cs typeface="Calibri" pitchFamily="34" charset="0"/>
              </a:rPr>
              <a:t> </a:t>
            </a:r>
            <a:endParaRPr lang="en-IN" dirty="0">
              <a:latin typeface="Calibri" pitchFamily="34" charset="0"/>
              <a:cs typeface="Calibri" pitchFamily="34" charset="0"/>
            </a:endParaRPr>
          </a:p>
          <a:p>
            <a:r>
              <a:rPr lang="en-IN" b="1" dirty="0">
                <a:latin typeface="Calibri" pitchFamily="34" charset="0"/>
                <a:cs typeface="Calibri" pitchFamily="34" charset="0"/>
              </a:rPr>
              <a:t>b) By electrophilic substitution: </a:t>
            </a:r>
            <a:r>
              <a:rPr lang="en-IN" dirty="0">
                <a:latin typeface="Calibri" pitchFamily="34" charset="0"/>
                <a:cs typeface="Calibri" pitchFamily="34" charset="0"/>
              </a:rPr>
              <a:t>Aryl chlorides and bromides can be easily prepared by electrophilic substitution of </a:t>
            </a:r>
            <a:r>
              <a:rPr lang="en-IN" dirty="0" err="1">
                <a:latin typeface="Calibri" pitchFamily="34" charset="0"/>
                <a:cs typeface="Calibri" pitchFamily="34" charset="0"/>
              </a:rPr>
              <a:t>arenes</a:t>
            </a:r>
            <a:r>
              <a:rPr lang="en-IN" dirty="0">
                <a:latin typeface="Calibri" pitchFamily="34" charset="0"/>
                <a:cs typeface="Calibri" pitchFamily="34" charset="0"/>
              </a:rPr>
              <a:t> with chlorine and bromine respectively in the presence of Lewis acid as catalyst.</a:t>
            </a:r>
          </a:p>
        </p:txBody>
      </p:sp>
      <p:pic>
        <p:nvPicPr>
          <p:cNvPr id="56323" name="Picture 3"/>
          <p:cNvPicPr>
            <a:picLocks noChangeAspect="1" noChangeArrowheads="1"/>
          </p:cNvPicPr>
          <p:nvPr/>
        </p:nvPicPr>
        <p:blipFill>
          <a:blip r:embed="rId3"/>
          <a:srcRect/>
          <a:stretch>
            <a:fillRect/>
          </a:stretch>
        </p:blipFill>
        <p:spPr bwMode="auto">
          <a:xfrm>
            <a:off x="1017037" y="1436914"/>
            <a:ext cx="5829300" cy="971550"/>
          </a:xfrm>
          <a:prstGeom prst="rect">
            <a:avLst/>
          </a:prstGeom>
          <a:noFill/>
          <a:ln w="9525">
            <a:noFill/>
            <a:miter lim="800000"/>
            <a:headEnd/>
            <a:tailEnd/>
          </a:ln>
        </p:spPr>
      </p:pic>
      <p:sp>
        <p:nvSpPr>
          <p:cNvPr id="56324" name="Rectangle 4"/>
          <p:cNvSpPr>
            <a:spLocks noChangeArrowheads="1"/>
          </p:cNvSpPr>
          <p:nvPr/>
        </p:nvSpPr>
        <p:spPr bwMode="auto">
          <a:xfrm>
            <a:off x="447868" y="2496458"/>
            <a:ext cx="8145625" cy="160043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US" dirty="0">
                <a:latin typeface="Calibri" pitchFamily="34" charset="0"/>
                <a:cs typeface="Calibri" pitchFamily="34" charset="0"/>
              </a:rPr>
              <a:t>The </a:t>
            </a:r>
            <a:r>
              <a:rPr lang="en-US" dirty="0" err="1">
                <a:latin typeface="Calibri" pitchFamily="34" charset="0"/>
                <a:cs typeface="Calibri" pitchFamily="34" charset="0"/>
              </a:rPr>
              <a:t>ortho</a:t>
            </a:r>
            <a:r>
              <a:rPr lang="en-US" dirty="0">
                <a:latin typeface="Calibri" pitchFamily="34" charset="0"/>
                <a:cs typeface="Calibri" pitchFamily="34" charset="0"/>
              </a:rPr>
              <a:t> and </a:t>
            </a:r>
            <a:r>
              <a:rPr lang="en-US" dirty="0" err="1">
                <a:latin typeface="Calibri" pitchFamily="34" charset="0"/>
                <a:cs typeface="Calibri" pitchFamily="34" charset="0"/>
              </a:rPr>
              <a:t>para</a:t>
            </a:r>
            <a:r>
              <a:rPr lang="en-US" dirty="0">
                <a:latin typeface="Calibri" pitchFamily="34" charset="0"/>
                <a:cs typeface="Calibri" pitchFamily="34" charset="0"/>
              </a:rPr>
              <a:t> isomers can be easily separated due to a large difference in their melting point. 	Reaction with iodine is reversible and requires the presence of an oxidizing agent (HNO3, HIO3) to oxidize the HI formed in the reaction. </a:t>
            </a:r>
            <a:r>
              <a:rPr lang="en-US" dirty="0" err="1">
                <a:latin typeface="Calibri" pitchFamily="34" charset="0"/>
                <a:cs typeface="Calibri" pitchFamily="34" charset="0"/>
              </a:rPr>
              <a:t>Fluoro</a:t>
            </a:r>
            <a:r>
              <a:rPr lang="en-US" dirty="0">
                <a:latin typeface="Calibri" pitchFamily="34" charset="0"/>
                <a:cs typeface="Calibri" pitchFamily="34" charset="0"/>
              </a:rPr>
              <a:t> compounds cannot be prepared by this method due to its high reactivity.</a:t>
            </a:r>
            <a:endParaRPr lang="en-IN" dirty="0">
              <a:latin typeface="Calibri" pitchFamily="34" charset="0"/>
              <a:cs typeface="Calibri" pitchFamily="34" charset="0"/>
            </a:endParaRPr>
          </a:p>
          <a:p>
            <a:r>
              <a:rPr lang="en-US" b="1" u="sng" dirty="0">
                <a:latin typeface="Calibri" pitchFamily="34" charset="0"/>
                <a:cs typeface="Calibri" pitchFamily="34" charset="0"/>
              </a:rPr>
              <a:t>c) </a:t>
            </a:r>
            <a:r>
              <a:rPr lang="en-US" b="1" u="sng" dirty="0" err="1">
                <a:latin typeface="Calibri" pitchFamily="34" charset="0"/>
                <a:cs typeface="Calibri" pitchFamily="34" charset="0"/>
              </a:rPr>
              <a:t>Sandmeyer’s</a:t>
            </a:r>
            <a:r>
              <a:rPr lang="en-US" b="1" u="sng" dirty="0">
                <a:latin typeface="Calibri" pitchFamily="34" charset="0"/>
                <a:cs typeface="Calibri" pitchFamily="34" charset="0"/>
              </a:rPr>
              <a:t> reaction:</a:t>
            </a:r>
            <a:r>
              <a:rPr lang="en-US" b="1" dirty="0">
                <a:latin typeface="Calibri" pitchFamily="34" charset="0"/>
                <a:cs typeface="Calibri" pitchFamily="34" charset="0"/>
              </a:rPr>
              <a:t> </a:t>
            </a:r>
            <a:r>
              <a:rPr lang="en-US" dirty="0">
                <a:latin typeface="Calibri" pitchFamily="34" charset="0"/>
                <a:cs typeface="Calibri" pitchFamily="34" charset="0"/>
              </a:rPr>
              <a:t>Primary aromatic amine dissolved in cold aqueous mineral acid followed by the treatment with sodium nitrite gives </a:t>
            </a:r>
            <a:r>
              <a:rPr lang="en-US" dirty="0" err="1">
                <a:latin typeface="Calibri" pitchFamily="34" charset="0"/>
                <a:cs typeface="Calibri" pitchFamily="34" charset="0"/>
              </a:rPr>
              <a:t>diazonium</a:t>
            </a:r>
            <a:r>
              <a:rPr lang="en-US" dirty="0">
                <a:latin typeface="Calibri" pitchFamily="34" charset="0"/>
                <a:cs typeface="Calibri" pitchFamily="34" charset="0"/>
              </a:rPr>
              <a:t> salt. When benzene </a:t>
            </a:r>
            <a:r>
              <a:rPr lang="en-US" dirty="0" err="1">
                <a:latin typeface="Calibri" pitchFamily="34" charset="0"/>
                <a:cs typeface="Calibri" pitchFamily="34" charset="0"/>
              </a:rPr>
              <a:t>diazonium</a:t>
            </a:r>
            <a:r>
              <a:rPr lang="en-US" dirty="0">
                <a:latin typeface="Calibri" pitchFamily="34" charset="0"/>
                <a:cs typeface="Calibri" pitchFamily="34" charset="0"/>
              </a:rPr>
              <a:t> salt (Freshly prepared by diazotization) is treated with Cu2Cl2/</a:t>
            </a:r>
            <a:r>
              <a:rPr lang="en-US" dirty="0" err="1">
                <a:latin typeface="Calibri" pitchFamily="34" charset="0"/>
                <a:cs typeface="Calibri" pitchFamily="34" charset="0"/>
              </a:rPr>
              <a:t>HCl</a:t>
            </a:r>
            <a:r>
              <a:rPr lang="en-US" dirty="0">
                <a:latin typeface="Calibri" pitchFamily="34" charset="0"/>
                <a:cs typeface="Calibri" pitchFamily="34" charset="0"/>
              </a:rPr>
              <a:t> or Cu2Br2/</a:t>
            </a:r>
            <a:r>
              <a:rPr lang="en-US" dirty="0" err="1">
                <a:latin typeface="Calibri" pitchFamily="34" charset="0"/>
                <a:cs typeface="Calibri" pitchFamily="34" charset="0"/>
              </a:rPr>
              <a:t>HBr</a:t>
            </a:r>
            <a:r>
              <a:rPr lang="en-US" dirty="0">
                <a:latin typeface="Calibri" pitchFamily="34" charset="0"/>
                <a:cs typeface="Calibri" pitchFamily="34" charset="0"/>
              </a:rPr>
              <a:t>, then </a:t>
            </a:r>
            <a:r>
              <a:rPr lang="en-US" dirty="0" err="1">
                <a:latin typeface="Calibri" pitchFamily="34" charset="0"/>
                <a:cs typeface="Calibri" pitchFamily="34" charset="0"/>
              </a:rPr>
              <a:t>Chlorobenzene</a:t>
            </a:r>
            <a:r>
              <a:rPr lang="en-US" dirty="0">
                <a:latin typeface="Calibri" pitchFamily="34" charset="0"/>
                <a:cs typeface="Calibri" pitchFamily="34" charset="0"/>
              </a:rPr>
              <a:t> and </a:t>
            </a:r>
            <a:r>
              <a:rPr lang="en-US" dirty="0" err="1">
                <a:latin typeface="Calibri" pitchFamily="34" charset="0"/>
                <a:cs typeface="Calibri" pitchFamily="34" charset="0"/>
              </a:rPr>
              <a:t>bromobenzene</a:t>
            </a:r>
            <a:r>
              <a:rPr lang="en-US" dirty="0">
                <a:latin typeface="Calibri" pitchFamily="34" charset="0"/>
                <a:cs typeface="Calibri" pitchFamily="34" charset="0"/>
              </a:rPr>
              <a:t> are formed respectively.</a:t>
            </a:r>
            <a:endParaRPr lang="en-IN" dirty="0">
              <a:latin typeface="Calibri" pitchFamily="34" charset="0"/>
              <a:cs typeface="Calibri" pitchFamily="3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69;p15"/>
          <p:cNvPicPr preferRelativeResize="0"/>
          <p:nvPr/>
        </p:nvPicPr>
        <p:blipFill rotWithShape="1">
          <a:blip r:embed="rId2">
            <a:alphaModFix/>
          </a:blip>
          <a:srcRect/>
          <a:stretch/>
        </p:blipFill>
        <p:spPr>
          <a:xfrm>
            <a:off x="8210550" y="4199975"/>
            <a:ext cx="925650" cy="925650"/>
          </a:xfrm>
          <a:prstGeom prst="rect">
            <a:avLst/>
          </a:prstGeom>
          <a:noFill/>
          <a:ln>
            <a:noFill/>
          </a:ln>
        </p:spPr>
      </p:pic>
      <p:sp>
        <p:nvSpPr>
          <p:cNvPr id="8" name="Rectangle 7"/>
          <p:cNvSpPr/>
          <p:nvPr/>
        </p:nvSpPr>
        <p:spPr>
          <a:xfrm>
            <a:off x="7755568" y="383704"/>
            <a:ext cx="776175" cy="307777"/>
          </a:xfrm>
          <a:prstGeom prst="rect">
            <a:avLst/>
          </a:prstGeom>
        </p:spPr>
        <p:txBody>
          <a:bodyPr wrap="none">
            <a:spAutoFit/>
          </a:bodyPr>
          <a:lstStyle/>
          <a:p>
            <a:pPr lvl="0">
              <a:buSzPts val="1100"/>
            </a:pPr>
            <a:r>
              <a:rPr lang="en-IN" dirty="0" smtClean="0">
                <a:latin typeface="Calibri" pitchFamily="34" charset="0"/>
              </a:rPr>
              <a:t>Page-21</a:t>
            </a:r>
            <a:endParaRPr lang="en-IN" dirty="0">
              <a:latin typeface="Calibri" pitchFamily="34" charset="0"/>
            </a:endParaRPr>
          </a:p>
        </p:txBody>
      </p:sp>
      <p:pic>
        <p:nvPicPr>
          <p:cNvPr id="55297" name="Picture 1"/>
          <p:cNvPicPr>
            <a:picLocks noChangeAspect="1" noChangeArrowheads="1"/>
          </p:cNvPicPr>
          <p:nvPr/>
        </p:nvPicPr>
        <p:blipFill>
          <a:blip r:embed="rId3"/>
          <a:srcRect/>
          <a:stretch>
            <a:fillRect/>
          </a:stretch>
        </p:blipFill>
        <p:spPr bwMode="auto">
          <a:xfrm>
            <a:off x="1203649" y="167951"/>
            <a:ext cx="4762500" cy="1990725"/>
          </a:xfrm>
          <a:prstGeom prst="rect">
            <a:avLst/>
          </a:prstGeom>
          <a:noFill/>
          <a:ln w="9525">
            <a:noFill/>
            <a:miter lim="800000"/>
            <a:headEnd/>
            <a:tailEnd/>
          </a:ln>
        </p:spPr>
      </p:pic>
      <p:pic>
        <p:nvPicPr>
          <p:cNvPr id="55298" name="Picture 2"/>
          <p:cNvPicPr>
            <a:picLocks noChangeAspect="1" noChangeArrowheads="1"/>
          </p:cNvPicPr>
          <p:nvPr/>
        </p:nvPicPr>
        <p:blipFill>
          <a:blip r:embed="rId4"/>
          <a:srcRect/>
          <a:stretch>
            <a:fillRect/>
          </a:stretch>
        </p:blipFill>
        <p:spPr bwMode="auto">
          <a:xfrm>
            <a:off x="1558212" y="2313992"/>
            <a:ext cx="4457700" cy="1914525"/>
          </a:xfrm>
          <a:prstGeom prst="rect">
            <a:avLst/>
          </a:prstGeom>
          <a:noFill/>
          <a:ln w="9525">
            <a:noFill/>
            <a:miter lim="800000"/>
            <a:headEnd/>
            <a:tailEnd/>
          </a:ln>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oogle Shape;69;p15"/>
          <p:cNvPicPr preferRelativeResize="0"/>
          <p:nvPr/>
        </p:nvPicPr>
        <p:blipFill rotWithShape="1">
          <a:blip r:embed="rId2">
            <a:alphaModFix/>
          </a:blip>
          <a:srcRect/>
          <a:stretch/>
        </p:blipFill>
        <p:spPr>
          <a:xfrm>
            <a:off x="8210550" y="4199975"/>
            <a:ext cx="925650" cy="925650"/>
          </a:xfrm>
          <a:prstGeom prst="rect">
            <a:avLst/>
          </a:prstGeom>
          <a:noFill/>
          <a:ln>
            <a:noFill/>
          </a:ln>
        </p:spPr>
      </p:pic>
      <p:sp>
        <p:nvSpPr>
          <p:cNvPr id="54273" name="Rectangle 1"/>
          <p:cNvSpPr>
            <a:spLocks noChangeArrowheads="1"/>
          </p:cNvSpPr>
          <p:nvPr/>
        </p:nvSpPr>
        <p:spPr bwMode="auto">
          <a:xfrm>
            <a:off x="494522" y="466550"/>
            <a:ext cx="8266923" cy="30777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IN" dirty="0" err="1">
                <a:latin typeface="Calibri" pitchFamily="34" charset="0"/>
                <a:cs typeface="Calibri" pitchFamily="34" charset="0"/>
              </a:rPr>
              <a:t>Iodobenzene</a:t>
            </a:r>
            <a:r>
              <a:rPr lang="en-IN" dirty="0">
                <a:latin typeface="Calibri" pitchFamily="34" charset="0"/>
                <a:cs typeface="Calibri" pitchFamily="34" charset="0"/>
              </a:rPr>
              <a:t> is formed by shaking the </a:t>
            </a:r>
            <a:r>
              <a:rPr lang="en-IN" dirty="0" err="1">
                <a:latin typeface="Calibri" pitchFamily="34" charset="0"/>
                <a:cs typeface="Calibri" pitchFamily="34" charset="0"/>
              </a:rPr>
              <a:t>diazonium</a:t>
            </a:r>
            <a:r>
              <a:rPr lang="en-IN" dirty="0">
                <a:latin typeface="Calibri" pitchFamily="34" charset="0"/>
                <a:cs typeface="Calibri" pitchFamily="34" charset="0"/>
              </a:rPr>
              <a:t> salt with KI.</a:t>
            </a:r>
          </a:p>
        </p:txBody>
      </p:sp>
      <p:pic>
        <p:nvPicPr>
          <p:cNvPr id="54274" name="Picture 2"/>
          <p:cNvPicPr>
            <a:picLocks noChangeAspect="1" noChangeArrowheads="1"/>
          </p:cNvPicPr>
          <p:nvPr/>
        </p:nvPicPr>
        <p:blipFill>
          <a:blip r:embed="rId3"/>
          <a:srcRect/>
          <a:stretch>
            <a:fillRect/>
          </a:stretch>
        </p:blipFill>
        <p:spPr bwMode="auto">
          <a:xfrm>
            <a:off x="1222310" y="886408"/>
            <a:ext cx="4038600" cy="1209675"/>
          </a:xfrm>
          <a:prstGeom prst="rect">
            <a:avLst/>
          </a:prstGeom>
          <a:noFill/>
          <a:ln w="9525">
            <a:noFill/>
            <a:miter lim="800000"/>
            <a:headEnd/>
            <a:tailEnd/>
          </a:ln>
        </p:spPr>
      </p:pic>
      <p:sp>
        <p:nvSpPr>
          <p:cNvPr id="54275" name="Rectangle 3"/>
          <p:cNvSpPr>
            <a:spLocks noChangeArrowheads="1"/>
          </p:cNvSpPr>
          <p:nvPr/>
        </p:nvSpPr>
        <p:spPr bwMode="auto">
          <a:xfrm>
            <a:off x="447869" y="2155461"/>
            <a:ext cx="8285584" cy="160043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US" b="1" u="sng" dirty="0">
                <a:latin typeface="Calibri" pitchFamily="34" charset="0"/>
                <a:cs typeface="Calibri" pitchFamily="34" charset="0"/>
              </a:rPr>
              <a:t>PHYSICAL PROPERTIES OF HALO ALKANES</a:t>
            </a:r>
            <a:r>
              <a:rPr lang="en-US" b="1" dirty="0">
                <a:latin typeface="Calibri" pitchFamily="34" charset="0"/>
                <a:cs typeface="Calibri" pitchFamily="34" charset="0"/>
              </a:rPr>
              <a:t>:</a:t>
            </a:r>
            <a:endParaRPr lang="en-IN" dirty="0">
              <a:latin typeface="Calibri" pitchFamily="34" charset="0"/>
              <a:cs typeface="Calibri" pitchFamily="34" charset="0"/>
            </a:endParaRPr>
          </a:p>
          <a:p>
            <a:r>
              <a:rPr lang="en-US" b="1" u="sng" dirty="0">
                <a:latin typeface="Calibri" pitchFamily="34" charset="0"/>
                <a:cs typeface="Calibri" pitchFamily="34" charset="0"/>
              </a:rPr>
              <a:t>1. Physical state:</a:t>
            </a:r>
            <a:endParaRPr lang="en-IN" dirty="0">
              <a:latin typeface="Calibri" pitchFamily="34" charset="0"/>
              <a:cs typeface="Calibri" pitchFamily="34" charset="0"/>
            </a:endParaRPr>
          </a:p>
          <a:p>
            <a:r>
              <a:rPr lang="en-US" b="1" dirty="0">
                <a:latin typeface="Calibri" pitchFamily="34" charset="0"/>
                <a:cs typeface="Calibri" pitchFamily="34" charset="0"/>
              </a:rPr>
              <a:t>(a) </a:t>
            </a:r>
            <a:r>
              <a:rPr lang="en-US" dirty="0">
                <a:latin typeface="Calibri" pitchFamily="34" charset="0"/>
                <a:cs typeface="Calibri" pitchFamily="34" charset="0"/>
              </a:rPr>
              <a:t>Pure alkyl halides are colorless. But bromides and iodides develop color when exposed to light. Alkyl iodides decompose on exposure to light and therefore they turn brown on standing due to the liberation of iodine.</a:t>
            </a:r>
            <a:endParaRPr lang="en-IN" dirty="0">
              <a:latin typeface="Calibri" pitchFamily="34" charset="0"/>
              <a:cs typeface="Calibri" pitchFamily="34" charset="0"/>
            </a:endParaRPr>
          </a:p>
          <a:p>
            <a:r>
              <a:rPr lang="en-US" b="1" dirty="0">
                <a:latin typeface="Calibri" pitchFamily="34" charset="0"/>
                <a:cs typeface="Calibri" pitchFamily="34" charset="0"/>
              </a:rPr>
              <a:t>(b) </a:t>
            </a:r>
            <a:r>
              <a:rPr lang="en-US" dirty="0">
                <a:latin typeface="Calibri" pitchFamily="34" charset="0"/>
                <a:cs typeface="Calibri" pitchFamily="34" charset="0"/>
              </a:rPr>
              <a:t>Lower members like methyl chloride, methyl bromide, ethyl chloride, and some </a:t>
            </a:r>
            <a:r>
              <a:rPr lang="en-US" dirty="0" err="1">
                <a:latin typeface="Calibri" pitchFamily="34" charset="0"/>
                <a:cs typeface="Calibri" pitchFamily="34" charset="0"/>
              </a:rPr>
              <a:t>Chlorofluoro</a:t>
            </a:r>
            <a:r>
              <a:rPr lang="en-US" dirty="0">
                <a:latin typeface="Calibri" pitchFamily="34" charset="0"/>
                <a:cs typeface="Calibri" pitchFamily="34" charset="0"/>
              </a:rPr>
              <a:t> </a:t>
            </a:r>
            <a:r>
              <a:rPr lang="en-US" dirty="0" err="1">
                <a:latin typeface="Calibri" pitchFamily="34" charset="0"/>
                <a:cs typeface="Calibri" pitchFamily="34" charset="0"/>
              </a:rPr>
              <a:t>methanes</a:t>
            </a:r>
            <a:r>
              <a:rPr lang="en-US" dirty="0">
                <a:latin typeface="Calibri" pitchFamily="34" charset="0"/>
                <a:cs typeface="Calibri" pitchFamily="34" charset="0"/>
              </a:rPr>
              <a:t> are gases at room temperature. Higher members are liquids up to C18 and colorless solids beyond C18. Many volatile halogen compounds have a sweet smell.  </a:t>
            </a:r>
            <a:endParaRPr lang="en-IN" dirty="0">
              <a:latin typeface="Calibri" pitchFamily="34" charset="0"/>
              <a:cs typeface="Calibri" pitchFamily="34" charset="0"/>
            </a:endParaRPr>
          </a:p>
        </p:txBody>
      </p:sp>
      <p:pic>
        <p:nvPicPr>
          <p:cNvPr id="54276" name="Picture 4"/>
          <p:cNvPicPr>
            <a:picLocks noChangeAspect="1" noChangeArrowheads="1"/>
          </p:cNvPicPr>
          <p:nvPr/>
        </p:nvPicPr>
        <p:blipFill>
          <a:blip r:embed="rId4"/>
          <a:srcRect/>
          <a:stretch>
            <a:fillRect/>
          </a:stretch>
        </p:blipFill>
        <p:spPr bwMode="auto">
          <a:xfrm>
            <a:off x="2211355" y="4002833"/>
            <a:ext cx="2165773" cy="524197"/>
          </a:xfrm>
          <a:prstGeom prst="rect">
            <a:avLst/>
          </a:prstGeom>
          <a:noFill/>
          <a:ln w="9525">
            <a:noFill/>
            <a:miter lim="800000"/>
            <a:headEnd/>
            <a:tailEnd/>
          </a:ln>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69;p15"/>
          <p:cNvPicPr preferRelativeResize="0"/>
          <p:nvPr/>
        </p:nvPicPr>
        <p:blipFill rotWithShape="1">
          <a:blip r:embed="rId2">
            <a:alphaModFix/>
          </a:blip>
          <a:srcRect/>
          <a:stretch/>
        </p:blipFill>
        <p:spPr>
          <a:xfrm>
            <a:off x="8210550" y="4199975"/>
            <a:ext cx="925650" cy="925650"/>
          </a:xfrm>
          <a:prstGeom prst="rect">
            <a:avLst/>
          </a:prstGeom>
          <a:noFill/>
          <a:ln>
            <a:noFill/>
          </a:ln>
        </p:spPr>
      </p:pic>
      <p:sp>
        <p:nvSpPr>
          <p:cNvPr id="7" name="Rectangle 6"/>
          <p:cNvSpPr/>
          <p:nvPr/>
        </p:nvSpPr>
        <p:spPr>
          <a:xfrm>
            <a:off x="7755568" y="383704"/>
            <a:ext cx="776175" cy="307777"/>
          </a:xfrm>
          <a:prstGeom prst="rect">
            <a:avLst/>
          </a:prstGeom>
        </p:spPr>
        <p:txBody>
          <a:bodyPr wrap="none">
            <a:spAutoFit/>
          </a:bodyPr>
          <a:lstStyle/>
          <a:p>
            <a:pPr lvl="0">
              <a:buSzPts val="1100"/>
            </a:pPr>
            <a:r>
              <a:rPr lang="en-IN" dirty="0" smtClean="0">
                <a:latin typeface="Calibri" pitchFamily="34" charset="0"/>
              </a:rPr>
              <a:t>Page-22</a:t>
            </a:r>
            <a:endParaRPr lang="en-IN" dirty="0">
              <a:latin typeface="Calibri" pitchFamily="34" charset="0"/>
            </a:endParaRPr>
          </a:p>
        </p:txBody>
      </p:sp>
      <p:sp>
        <p:nvSpPr>
          <p:cNvPr id="53249" name="Rectangle 1"/>
          <p:cNvSpPr>
            <a:spLocks noChangeArrowheads="1"/>
          </p:cNvSpPr>
          <p:nvPr/>
        </p:nvSpPr>
        <p:spPr bwMode="auto">
          <a:xfrm>
            <a:off x="475861" y="709156"/>
            <a:ext cx="8201608" cy="20313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US" b="1" u="sng" dirty="0">
                <a:latin typeface="Calibri" pitchFamily="34" charset="0"/>
                <a:cs typeface="Calibri" pitchFamily="34" charset="0"/>
              </a:rPr>
              <a:t>2. Melting and Boiling points:</a:t>
            </a:r>
            <a:endParaRPr lang="en-IN" dirty="0">
              <a:latin typeface="Calibri" pitchFamily="34" charset="0"/>
              <a:cs typeface="Calibri" pitchFamily="34" charset="0"/>
            </a:endParaRPr>
          </a:p>
          <a:p>
            <a:pPr marL="342900" indent="-342900">
              <a:buAutoNum type="alphaLcParenBoth"/>
            </a:pPr>
            <a:r>
              <a:rPr lang="en-US" dirty="0" smtClean="0">
                <a:latin typeface="Calibri" pitchFamily="34" charset="0"/>
                <a:cs typeface="Calibri" pitchFamily="34" charset="0"/>
              </a:rPr>
              <a:t>The </a:t>
            </a:r>
            <a:r>
              <a:rPr lang="en-US" dirty="0">
                <a:latin typeface="Calibri" pitchFamily="34" charset="0"/>
                <a:cs typeface="Calibri" pitchFamily="34" charset="0"/>
              </a:rPr>
              <a:t>boiling point of alkyl halides is higher than the corresponding hydrocarbons. B.P increases with an increase in molecular mass. Due to greater polarity and higher molecular mass as compared to the parent hydrocarbon, the intermolecular forces of attraction (Dipole-dipole and </a:t>
            </a:r>
            <a:r>
              <a:rPr lang="en-US" dirty="0" err="1">
                <a:latin typeface="Calibri" pitchFamily="34" charset="0"/>
                <a:cs typeface="Calibri" pitchFamily="34" charset="0"/>
              </a:rPr>
              <a:t>Vanderwaals</a:t>
            </a:r>
            <a:r>
              <a:rPr lang="en-US" dirty="0">
                <a:latin typeface="Calibri" pitchFamily="34" charset="0"/>
                <a:cs typeface="Calibri" pitchFamily="34" charset="0"/>
              </a:rPr>
              <a:t>) are stronger in the halogen derivatives. Thus B.P of chlorides, bromides, and iodides are higher than hydrocarbons of comparable molecular mass. The attraction gets stronger as the size of the molecule gets </a:t>
            </a:r>
            <a:r>
              <a:rPr lang="en-US" dirty="0" smtClean="0">
                <a:latin typeface="Calibri" pitchFamily="34" charset="0"/>
                <a:cs typeface="Calibri" pitchFamily="34" charset="0"/>
              </a:rPr>
              <a:t>bigger.</a:t>
            </a:r>
            <a:endParaRPr lang="en-IN" dirty="0">
              <a:latin typeface="Calibri" pitchFamily="34" charset="0"/>
              <a:cs typeface="Calibri" pitchFamily="34" charset="0"/>
            </a:endParaRPr>
          </a:p>
          <a:p>
            <a:pPr marL="342900" indent="-342900">
              <a:buAutoNum type="alphaLcParenBoth"/>
            </a:pPr>
            <a:r>
              <a:rPr lang="en-US" dirty="0" smtClean="0">
                <a:latin typeface="Calibri" pitchFamily="34" charset="0"/>
                <a:cs typeface="Calibri" pitchFamily="34" charset="0"/>
              </a:rPr>
              <a:t>For </a:t>
            </a:r>
            <a:r>
              <a:rPr lang="en-US" dirty="0">
                <a:latin typeface="Calibri" pitchFamily="34" charset="0"/>
                <a:cs typeface="Calibri" pitchFamily="34" charset="0"/>
              </a:rPr>
              <a:t>the same alkyl group, the boiling point of alkyl halides increases with the size of halogen atoms. It is due to an increase in the magnitude of Vander Waal forces.  RI &gt; </a:t>
            </a:r>
            <a:r>
              <a:rPr lang="en-US" dirty="0" err="1">
                <a:latin typeface="Calibri" pitchFamily="34" charset="0"/>
                <a:cs typeface="Calibri" pitchFamily="34" charset="0"/>
              </a:rPr>
              <a:t>RBr</a:t>
            </a:r>
            <a:r>
              <a:rPr lang="en-US" dirty="0">
                <a:latin typeface="Calibri" pitchFamily="34" charset="0"/>
                <a:cs typeface="Calibri" pitchFamily="34" charset="0"/>
              </a:rPr>
              <a:t> &gt; </a:t>
            </a:r>
            <a:r>
              <a:rPr lang="en-US" dirty="0" err="1">
                <a:latin typeface="Calibri" pitchFamily="34" charset="0"/>
                <a:cs typeface="Calibri" pitchFamily="34" charset="0"/>
              </a:rPr>
              <a:t>RCl</a:t>
            </a:r>
            <a:r>
              <a:rPr lang="en-US" dirty="0">
                <a:latin typeface="Calibri" pitchFamily="34" charset="0"/>
                <a:cs typeface="Calibri" pitchFamily="34" charset="0"/>
              </a:rPr>
              <a:t> &gt; RF </a:t>
            </a:r>
            <a:endParaRPr lang="en-IN" dirty="0">
              <a:latin typeface="Calibri" pitchFamily="34" charset="0"/>
              <a:cs typeface="Calibri" pitchFamily="34" charset="0"/>
            </a:endParaRPr>
          </a:p>
          <a:p>
            <a:pPr marL="342900" indent="-342900">
              <a:buAutoNum type="alphaLcParenBoth"/>
            </a:pPr>
            <a:r>
              <a:rPr lang="en-US" dirty="0" smtClean="0">
                <a:latin typeface="Calibri" pitchFamily="34" charset="0"/>
                <a:cs typeface="Calibri" pitchFamily="34" charset="0"/>
              </a:rPr>
              <a:t>For </a:t>
            </a:r>
            <a:r>
              <a:rPr lang="en-US" dirty="0">
                <a:latin typeface="Calibri" pitchFamily="34" charset="0"/>
                <a:cs typeface="Calibri" pitchFamily="34" charset="0"/>
              </a:rPr>
              <a:t>the same halogen atom, the boiling point increases with an increase in the size of the alkyl group.</a:t>
            </a:r>
            <a:endParaRPr lang="en-IN" dirty="0">
              <a:latin typeface="Calibri" pitchFamily="34" charset="0"/>
              <a:cs typeface="Calibri" pitchFamily="34" charset="0"/>
            </a:endParaRPr>
          </a:p>
        </p:txBody>
      </p:sp>
      <p:pic>
        <p:nvPicPr>
          <p:cNvPr id="53250" name="Picture 2"/>
          <p:cNvPicPr>
            <a:picLocks noChangeAspect="1" noChangeArrowheads="1"/>
          </p:cNvPicPr>
          <p:nvPr/>
        </p:nvPicPr>
        <p:blipFill>
          <a:blip r:embed="rId3"/>
          <a:srcRect/>
          <a:stretch>
            <a:fillRect/>
          </a:stretch>
        </p:blipFill>
        <p:spPr bwMode="auto">
          <a:xfrm>
            <a:off x="1380931" y="2761861"/>
            <a:ext cx="2466975" cy="371475"/>
          </a:xfrm>
          <a:prstGeom prst="rect">
            <a:avLst/>
          </a:prstGeom>
          <a:noFill/>
          <a:ln w="9525">
            <a:noFill/>
            <a:miter lim="800000"/>
            <a:headEnd/>
            <a:tailEnd/>
          </a:ln>
        </p:spPr>
      </p:pic>
      <p:sp>
        <p:nvSpPr>
          <p:cNvPr id="53251" name="Rectangle 3"/>
          <p:cNvSpPr>
            <a:spLocks noChangeArrowheads="1"/>
          </p:cNvSpPr>
          <p:nvPr/>
        </p:nvSpPr>
        <p:spPr bwMode="auto">
          <a:xfrm>
            <a:off x="494522" y="3138235"/>
            <a:ext cx="8192278"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spcBef>
                <a:spcPct val="0"/>
              </a:spcBef>
              <a:spcAft>
                <a:spcPct val="0"/>
              </a:spcAft>
              <a:buClrTx/>
            </a:pPr>
            <a:r>
              <a:rPr lang="en-IN" b="1" dirty="0"/>
              <a:t>(</a:t>
            </a:r>
            <a:r>
              <a:rPr lang="en-IN" b="1" dirty="0">
                <a:latin typeface="Calibri" pitchFamily="34" charset="0"/>
                <a:cs typeface="Calibri" pitchFamily="34" charset="0"/>
              </a:rPr>
              <a:t>d) </a:t>
            </a:r>
            <a:r>
              <a:rPr lang="en-IN" b="1" dirty="0" smtClean="0">
                <a:latin typeface="Calibri" pitchFamily="34" charset="0"/>
                <a:cs typeface="Calibri" pitchFamily="34" charset="0"/>
              </a:rPr>
              <a:t>  </a:t>
            </a:r>
            <a:r>
              <a:rPr lang="en-IN" dirty="0" smtClean="0">
                <a:latin typeface="Calibri" pitchFamily="34" charset="0"/>
                <a:cs typeface="Calibri" pitchFamily="34" charset="0"/>
              </a:rPr>
              <a:t>In </a:t>
            </a:r>
            <a:r>
              <a:rPr lang="en-IN" dirty="0">
                <a:latin typeface="Calibri" pitchFamily="34" charset="0"/>
                <a:cs typeface="Calibri" pitchFamily="34" charset="0"/>
              </a:rPr>
              <a:t>the case of isomeric alkyl halides boiling point decreases with branching. Because with branching the surface area of the alkyl halide decreases and hence the magnitude of the Vander Waal’s forces of attraction decreases.</a:t>
            </a:r>
          </a:p>
          <a:p>
            <a:pPr lvl="0" fontAlgn="base">
              <a:spcBef>
                <a:spcPct val="0"/>
              </a:spcBef>
              <a:spcAft>
                <a:spcPct val="0"/>
              </a:spcAft>
              <a:buClrTx/>
            </a:pPr>
            <a:endParaRPr kumimoji="0" lang="en-US" b="0" i="0" u="none" strike="noStrike" cap="none" normalizeH="0" baseline="0" dirty="0" smtClean="0">
              <a:ln>
                <a:noFill/>
              </a:ln>
              <a:solidFill>
                <a:schemeClr val="tx1"/>
              </a:solidFill>
              <a:effectLst/>
              <a:latin typeface="Calibri" pitchFamily="34" charset="0"/>
              <a:cs typeface="Calibri" pitchFamily="34"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Google Shape;69;p15"/>
          <p:cNvPicPr preferRelativeResize="0"/>
          <p:nvPr/>
        </p:nvPicPr>
        <p:blipFill rotWithShape="1">
          <a:blip r:embed="rId2">
            <a:alphaModFix/>
          </a:blip>
          <a:srcRect/>
          <a:stretch/>
        </p:blipFill>
        <p:spPr>
          <a:xfrm>
            <a:off x="8210550" y="4199975"/>
            <a:ext cx="925650" cy="925650"/>
          </a:xfrm>
          <a:prstGeom prst="rect">
            <a:avLst/>
          </a:prstGeom>
          <a:noFill/>
          <a:ln>
            <a:noFill/>
          </a:ln>
        </p:spPr>
      </p:pic>
      <p:sp>
        <p:nvSpPr>
          <p:cNvPr id="5" name="Rectangle 4"/>
          <p:cNvSpPr/>
          <p:nvPr/>
        </p:nvSpPr>
        <p:spPr>
          <a:xfrm>
            <a:off x="7755568" y="383704"/>
            <a:ext cx="776175" cy="307777"/>
          </a:xfrm>
          <a:prstGeom prst="rect">
            <a:avLst/>
          </a:prstGeom>
        </p:spPr>
        <p:txBody>
          <a:bodyPr wrap="none">
            <a:spAutoFit/>
          </a:bodyPr>
          <a:lstStyle/>
          <a:p>
            <a:pPr lvl="0">
              <a:buSzPts val="1100"/>
            </a:pPr>
            <a:r>
              <a:rPr lang="en-IN" dirty="0" smtClean="0">
                <a:latin typeface="Calibri" pitchFamily="34" charset="0"/>
              </a:rPr>
              <a:t>Page-23</a:t>
            </a:r>
            <a:endParaRPr lang="en-IN" dirty="0">
              <a:latin typeface="Calibri" pitchFamily="34" charset="0"/>
            </a:endParaRPr>
          </a:p>
        </p:txBody>
      </p:sp>
      <p:pic>
        <p:nvPicPr>
          <p:cNvPr id="52225" name="Picture 1"/>
          <p:cNvPicPr>
            <a:picLocks noChangeAspect="1" noChangeArrowheads="1"/>
          </p:cNvPicPr>
          <p:nvPr/>
        </p:nvPicPr>
        <p:blipFill>
          <a:blip r:embed="rId3"/>
          <a:srcRect/>
          <a:stretch>
            <a:fillRect/>
          </a:stretch>
        </p:blipFill>
        <p:spPr bwMode="auto">
          <a:xfrm>
            <a:off x="951722" y="475862"/>
            <a:ext cx="4314825" cy="1114425"/>
          </a:xfrm>
          <a:prstGeom prst="rect">
            <a:avLst/>
          </a:prstGeom>
          <a:noFill/>
          <a:ln w="9525">
            <a:noFill/>
            <a:miter lim="800000"/>
            <a:headEnd/>
            <a:tailEnd/>
          </a:ln>
        </p:spPr>
      </p:pic>
      <p:sp>
        <p:nvSpPr>
          <p:cNvPr id="7" name="Rectangle 6"/>
          <p:cNvSpPr/>
          <p:nvPr/>
        </p:nvSpPr>
        <p:spPr>
          <a:xfrm>
            <a:off x="531845" y="1688841"/>
            <a:ext cx="8173616" cy="523220"/>
          </a:xfrm>
          <a:prstGeom prst="rect">
            <a:avLst/>
          </a:prstGeom>
        </p:spPr>
        <p:txBody>
          <a:bodyPr wrap="square">
            <a:spAutoFit/>
          </a:bodyPr>
          <a:lstStyle/>
          <a:p>
            <a:r>
              <a:rPr lang="en-IN" b="1" dirty="0">
                <a:latin typeface="Calibri" pitchFamily="34" charset="0"/>
                <a:cs typeface="Calibri" pitchFamily="34" charset="0"/>
              </a:rPr>
              <a:t>d)</a:t>
            </a:r>
            <a:r>
              <a:rPr lang="en-IN" dirty="0">
                <a:latin typeface="Calibri" pitchFamily="34" charset="0"/>
                <a:cs typeface="Calibri" pitchFamily="34" charset="0"/>
              </a:rPr>
              <a:t>  </a:t>
            </a:r>
            <a:r>
              <a:rPr lang="en-IN" dirty="0"/>
              <a:t> </a:t>
            </a:r>
            <a:r>
              <a:rPr lang="en-IN" dirty="0" smtClean="0">
                <a:latin typeface="Calibri" pitchFamily="34" charset="0"/>
                <a:cs typeface="Calibri" pitchFamily="34" charset="0"/>
              </a:rPr>
              <a:t>The </a:t>
            </a:r>
            <a:r>
              <a:rPr lang="en-IN" dirty="0">
                <a:latin typeface="Calibri" pitchFamily="34" charset="0"/>
                <a:cs typeface="Calibri" pitchFamily="34" charset="0"/>
              </a:rPr>
              <a:t>boiling point of </a:t>
            </a:r>
            <a:r>
              <a:rPr lang="en-IN" dirty="0" err="1">
                <a:latin typeface="Calibri" pitchFamily="34" charset="0"/>
                <a:cs typeface="Calibri" pitchFamily="34" charset="0"/>
              </a:rPr>
              <a:t>Chloro</a:t>
            </a:r>
            <a:r>
              <a:rPr lang="en-IN" dirty="0">
                <a:latin typeface="Calibri" pitchFamily="34" charset="0"/>
                <a:cs typeface="Calibri" pitchFamily="34" charset="0"/>
              </a:rPr>
              <a:t>, </a:t>
            </a:r>
            <a:r>
              <a:rPr lang="en-IN" dirty="0" err="1">
                <a:latin typeface="Calibri" pitchFamily="34" charset="0"/>
                <a:cs typeface="Calibri" pitchFamily="34" charset="0"/>
              </a:rPr>
              <a:t>Bromo</a:t>
            </a:r>
            <a:r>
              <a:rPr lang="en-IN" dirty="0">
                <a:latin typeface="Calibri" pitchFamily="34" charset="0"/>
                <a:cs typeface="Calibri" pitchFamily="34" charset="0"/>
              </a:rPr>
              <a:t>, and </a:t>
            </a:r>
            <a:r>
              <a:rPr lang="en-IN" dirty="0" err="1">
                <a:latin typeface="Calibri" pitchFamily="34" charset="0"/>
                <a:cs typeface="Calibri" pitchFamily="34" charset="0"/>
              </a:rPr>
              <a:t>Iodo</a:t>
            </a:r>
            <a:r>
              <a:rPr lang="en-IN" dirty="0">
                <a:latin typeface="Calibri" pitchFamily="34" charset="0"/>
                <a:cs typeface="Calibri" pitchFamily="34" charset="0"/>
              </a:rPr>
              <a:t> compounds increases with an increase in the number of halogen atoms.</a:t>
            </a:r>
          </a:p>
        </p:txBody>
      </p:sp>
      <p:pic>
        <p:nvPicPr>
          <p:cNvPr id="52226" name="Picture 2"/>
          <p:cNvPicPr>
            <a:picLocks noChangeAspect="1" noChangeArrowheads="1"/>
          </p:cNvPicPr>
          <p:nvPr/>
        </p:nvPicPr>
        <p:blipFill>
          <a:blip r:embed="rId4"/>
          <a:srcRect/>
          <a:stretch>
            <a:fillRect/>
          </a:stretch>
        </p:blipFill>
        <p:spPr bwMode="auto">
          <a:xfrm>
            <a:off x="1399591" y="2138698"/>
            <a:ext cx="2133600" cy="333375"/>
          </a:xfrm>
          <a:prstGeom prst="rect">
            <a:avLst/>
          </a:prstGeom>
          <a:noFill/>
          <a:ln w="9525">
            <a:noFill/>
            <a:miter lim="800000"/>
            <a:headEnd/>
            <a:tailEnd/>
          </a:ln>
        </p:spPr>
      </p:pic>
      <p:sp>
        <p:nvSpPr>
          <p:cNvPr id="52227" name="Rectangle 3"/>
          <p:cNvSpPr>
            <a:spLocks noChangeArrowheads="1"/>
          </p:cNvSpPr>
          <p:nvPr/>
        </p:nvSpPr>
        <p:spPr bwMode="auto">
          <a:xfrm>
            <a:off x="503852" y="2290345"/>
            <a:ext cx="8266923" cy="7386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spcBef>
                <a:spcPct val="0"/>
              </a:spcBef>
              <a:spcAft>
                <a:spcPct val="0"/>
              </a:spcAft>
              <a:buClrTx/>
              <a:tabLst>
                <a:tab pos="257175" algn="l"/>
                <a:tab pos="457200" algn="l"/>
                <a:tab pos="2260600" algn="l"/>
                <a:tab pos="4114800" algn="l"/>
              </a:tabLst>
            </a:pPr>
            <a:r>
              <a:rPr lang="en-US" dirty="0">
                <a:latin typeface="Calibri" pitchFamily="34" charset="0"/>
                <a:cs typeface="Calibri" pitchFamily="34" charset="0"/>
              </a:rPr>
              <a:t>The boiling point of isomeric </a:t>
            </a:r>
            <a:r>
              <a:rPr lang="en-US" dirty="0" err="1">
                <a:latin typeface="Calibri" pitchFamily="34" charset="0"/>
                <a:cs typeface="Calibri" pitchFamily="34" charset="0"/>
              </a:rPr>
              <a:t>dihalobenzenes</a:t>
            </a:r>
            <a:r>
              <a:rPr lang="en-US" dirty="0">
                <a:latin typeface="Calibri" pitchFamily="34" charset="0"/>
                <a:cs typeface="Calibri" pitchFamily="34" charset="0"/>
              </a:rPr>
              <a:t> is nearly the same but </a:t>
            </a:r>
            <a:r>
              <a:rPr lang="en-US" dirty="0" err="1">
                <a:latin typeface="Calibri" pitchFamily="34" charset="0"/>
                <a:cs typeface="Calibri" pitchFamily="34" charset="0"/>
              </a:rPr>
              <a:t>para</a:t>
            </a:r>
            <a:r>
              <a:rPr lang="en-US" dirty="0">
                <a:latin typeface="Calibri" pitchFamily="34" charset="0"/>
                <a:cs typeface="Calibri" pitchFamily="34" charset="0"/>
              </a:rPr>
              <a:t>-isomer has a high melting point than </a:t>
            </a:r>
            <a:r>
              <a:rPr lang="en-US" dirty="0" err="1">
                <a:latin typeface="Calibri" pitchFamily="34" charset="0"/>
                <a:cs typeface="Calibri" pitchFamily="34" charset="0"/>
              </a:rPr>
              <a:t>ortho</a:t>
            </a:r>
            <a:r>
              <a:rPr lang="en-US" dirty="0">
                <a:latin typeface="Calibri" pitchFamily="34" charset="0"/>
                <a:cs typeface="Calibri" pitchFamily="34" charset="0"/>
              </a:rPr>
              <a:t> and meta isomer. It is due to the symmetry of </a:t>
            </a:r>
            <a:r>
              <a:rPr lang="en-US" dirty="0" err="1">
                <a:latin typeface="Calibri" pitchFamily="34" charset="0"/>
                <a:cs typeface="Calibri" pitchFamily="34" charset="0"/>
              </a:rPr>
              <a:t>para</a:t>
            </a:r>
            <a:r>
              <a:rPr lang="en-US" dirty="0">
                <a:latin typeface="Calibri" pitchFamily="34" charset="0"/>
                <a:cs typeface="Calibri" pitchFamily="34" charset="0"/>
              </a:rPr>
              <a:t>-isomer.</a:t>
            </a:r>
            <a:endParaRPr lang="en-IN" dirty="0">
              <a:latin typeface="Calibri" pitchFamily="34" charset="0"/>
              <a:cs typeface="Calibri"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tab pos="257175" algn="l"/>
                <a:tab pos="457200" algn="l"/>
                <a:tab pos="2260600" algn="l"/>
                <a:tab pos="4114800" algn="l"/>
              </a:tabLst>
            </a:pP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a:t>
            </a:r>
            <a:endParaRPr kumimoji="0" lang="en-US" b="0" i="0" u="none" strike="noStrike" cap="none" normalizeH="0" baseline="0" dirty="0" smtClean="0">
              <a:ln>
                <a:noFill/>
              </a:ln>
              <a:solidFill>
                <a:schemeClr val="tx1"/>
              </a:solidFill>
              <a:effectLst/>
              <a:latin typeface="Calibri" pitchFamily="34" charset="0"/>
              <a:cs typeface="Calibri" pitchFamily="34" charset="0"/>
            </a:endParaRPr>
          </a:p>
        </p:txBody>
      </p:sp>
      <p:pic>
        <p:nvPicPr>
          <p:cNvPr id="52228" name="Picture 4"/>
          <p:cNvPicPr>
            <a:picLocks noChangeAspect="1" noChangeArrowheads="1"/>
          </p:cNvPicPr>
          <p:nvPr/>
        </p:nvPicPr>
        <p:blipFill>
          <a:blip r:embed="rId5"/>
          <a:srcRect/>
          <a:stretch>
            <a:fillRect/>
          </a:stretch>
        </p:blipFill>
        <p:spPr bwMode="auto">
          <a:xfrm>
            <a:off x="1343608" y="3013787"/>
            <a:ext cx="3848100" cy="1657350"/>
          </a:xfrm>
          <a:prstGeom prst="rect">
            <a:avLst/>
          </a:prstGeom>
          <a:noFill/>
          <a:ln w="9525">
            <a:noFill/>
            <a:miter lim="800000"/>
            <a:headEnd/>
            <a:tailEnd/>
          </a:ln>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oogle Shape;69;p15"/>
          <p:cNvPicPr preferRelativeResize="0"/>
          <p:nvPr/>
        </p:nvPicPr>
        <p:blipFill rotWithShape="1">
          <a:blip r:embed="rId2">
            <a:alphaModFix/>
          </a:blip>
          <a:srcRect/>
          <a:stretch/>
        </p:blipFill>
        <p:spPr>
          <a:xfrm>
            <a:off x="8210550" y="4199975"/>
            <a:ext cx="925650" cy="925650"/>
          </a:xfrm>
          <a:prstGeom prst="rect">
            <a:avLst/>
          </a:prstGeom>
          <a:noFill/>
          <a:ln>
            <a:noFill/>
          </a:ln>
        </p:spPr>
      </p:pic>
      <p:sp>
        <p:nvSpPr>
          <p:cNvPr id="7" name="Rectangle 6"/>
          <p:cNvSpPr/>
          <p:nvPr/>
        </p:nvSpPr>
        <p:spPr>
          <a:xfrm>
            <a:off x="7755568" y="206415"/>
            <a:ext cx="776175" cy="307777"/>
          </a:xfrm>
          <a:prstGeom prst="rect">
            <a:avLst/>
          </a:prstGeom>
        </p:spPr>
        <p:txBody>
          <a:bodyPr wrap="none">
            <a:spAutoFit/>
          </a:bodyPr>
          <a:lstStyle/>
          <a:p>
            <a:pPr lvl="0">
              <a:buSzPts val="1100"/>
            </a:pPr>
            <a:r>
              <a:rPr lang="en-IN" dirty="0" smtClean="0">
                <a:latin typeface="Calibri" pitchFamily="34" charset="0"/>
              </a:rPr>
              <a:t>Page-25</a:t>
            </a:r>
            <a:endParaRPr lang="en-IN" dirty="0">
              <a:latin typeface="Calibri" pitchFamily="34" charset="0"/>
            </a:endParaRPr>
          </a:p>
        </p:txBody>
      </p:sp>
      <p:sp>
        <p:nvSpPr>
          <p:cNvPr id="51201" name="Rectangle 1"/>
          <p:cNvSpPr>
            <a:spLocks noChangeArrowheads="1"/>
          </p:cNvSpPr>
          <p:nvPr/>
        </p:nvSpPr>
        <p:spPr bwMode="auto">
          <a:xfrm>
            <a:off x="475860" y="325754"/>
            <a:ext cx="8098973" cy="39703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buAutoNum type="arabicPeriod" startAt="4"/>
            </a:pPr>
            <a:r>
              <a:rPr lang="en-US" b="1" u="sng" dirty="0" smtClean="0">
                <a:latin typeface="Calibri" pitchFamily="34" charset="0"/>
                <a:cs typeface="Calibri" pitchFamily="34" charset="0"/>
              </a:rPr>
              <a:t>Density</a:t>
            </a:r>
            <a:r>
              <a:rPr lang="en-US" b="1" u="sng" dirty="0">
                <a:latin typeface="Calibri" pitchFamily="34" charset="0"/>
                <a:cs typeface="Calibri" pitchFamily="34" charset="0"/>
              </a:rPr>
              <a:t>:</a:t>
            </a:r>
            <a:r>
              <a:rPr lang="en-US" b="1" dirty="0">
                <a:latin typeface="Calibri" pitchFamily="34" charset="0"/>
                <a:cs typeface="Calibri" pitchFamily="34" charset="0"/>
              </a:rPr>
              <a:t> </a:t>
            </a:r>
            <a:endParaRPr lang="en-US" b="1" dirty="0" smtClean="0">
              <a:latin typeface="Calibri" pitchFamily="34" charset="0"/>
              <a:cs typeface="Calibri" pitchFamily="34" charset="0"/>
            </a:endParaRPr>
          </a:p>
          <a:p>
            <a:r>
              <a:rPr lang="en-US" dirty="0" smtClean="0">
                <a:latin typeface="Calibri" pitchFamily="34" charset="0"/>
                <a:cs typeface="Calibri" pitchFamily="34" charset="0"/>
              </a:rPr>
              <a:t>Alkyl </a:t>
            </a:r>
            <a:r>
              <a:rPr lang="en-US" dirty="0">
                <a:latin typeface="Calibri" pitchFamily="34" charset="0"/>
                <a:cs typeface="Calibri" pitchFamily="34" charset="0"/>
              </a:rPr>
              <a:t>Fluorides and Chlorides are lighter than water, however, alkyl bromides and iodides are heavier than water. The order of density is   RI &gt; </a:t>
            </a:r>
            <a:r>
              <a:rPr lang="en-US" dirty="0" err="1">
                <a:latin typeface="Calibri" pitchFamily="34" charset="0"/>
                <a:cs typeface="Calibri" pitchFamily="34" charset="0"/>
              </a:rPr>
              <a:t>RBr</a:t>
            </a:r>
            <a:r>
              <a:rPr lang="en-US" dirty="0">
                <a:latin typeface="Calibri" pitchFamily="34" charset="0"/>
                <a:cs typeface="Calibri" pitchFamily="34" charset="0"/>
              </a:rPr>
              <a:t> &gt; </a:t>
            </a:r>
            <a:r>
              <a:rPr lang="en-US" dirty="0" err="1">
                <a:latin typeface="Calibri" pitchFamily="34" charset="0"/>
                <a:cs typeface="Calibri" pitchFamily="34" charset="0"/>
              </a:rPr>
              <a:t>RCl</a:t>
            </a:r>
            <a:r>
              <a:rPr lang="en-US" dirty="0">
                <a:latin typeface="Calibri" pitchFamily="34" charset="0"/>
                <a:cs typeface="Calibri" pitchFamily="34" charset="0"/>
              </a:rPr>
              <a:t>. Density increases with an increase in the size of the alkyl group or a halogen atom. Density also increases with an increase in the molecular mass of alkyl halide. </a:t>
            </a:r>
            <a:r>
              <a:rPr lang="en-US" dirty="0" err="1">
                <a:latin typeface="Calibri" pitchFamily="34" charset="0"/>
                <a:cs typeface="Calibri" pitchFamily="34" charset="0"/>
              </a:rPr>
              <a:t>Polyhalo</a:t>
            </a:r>
            <a:r>
              <a:rPr lang="en-US" dirty="0">
                <a:latin typeface="Calibri" pitchFamily="34" charset="0"/>
                <a:cs typeface="Calibri" pitchFamily="34" charset="0"/>
              </a:rPr>
              <a:t> alkanes are denser than water. </a:t>
            </a:r>
            <a:endParaRPr lang="en-IN" dirty="0">
              <a:latin typeface="Calibri" pitchFamily="34" charset="0"/>
              <a:cs typeface="Calibri" pitchFamily="34" charset="0"/>
            </a:endParaRPr>
          </a:p>
          <a:p>
            <a:pPr marL="342900" indent="-342900">
              <a:buAutoNum type="arabicPeriod" startAt="5"/>
            </a:pPr>
            <a:r>
              <a:rPr lang="en-US" b="1" u="sng" dirty="0" smtClean="0">
                <a:latin typeface="Calibri" pitchFamily="34" charset="0"/>
                <a:cs typeface="Calibri" pitchFamily="34" charset="0"/>
              </a:rPr>
              <a:t>Solubility</a:t>
            </a:r>
            <a:r>
              <a:rPr lang="en-US" b="1" u="sng" dirty="0">
                <a:latin typeface="Calibri" pitchFamily="34" charset="0"/>
                <a:cs typeface="Calibri" pitchFamily="34" charset="0"/>
              </a:rPr>
              <a:t>:</a:t>
            </a:r>
            <a:r>
              <a:rPr lang="en-US" u="sng" dirty="0">
                <a:latin typeface="Calibri" pitchFamily="34" charset="0"/>
                <a:cs typeface="Calibri" pitchFamily="34" charset="0"/>
              </a:rPr>
              <a:t> </a:t>
            </a:r>
            <a:endParaRPr lang="en-US" u="sng" dirty="0" smtClean="0">
              <a:latin typeface="Calibri" pitchFamily="34" charset="0"/>
              <a:cs typeface="Calibri" pitchFamily="34" charset="0"/>
            </a:endParaRPr>
          </a:p>
          <a:p>
            <a:r>
              <a:rPr lang="en-US" dirty="0" smtClean="0">
                <a:latin typeface="Calibri" pitchFamily="34" charset="0"/>
                <a:cs typeface="Calibri" pitchFamily="34" charset="0"/>
              </a:rPr>
              <a:t>The </a:t>
            </a:r>
            <a:r>
              <a:rPr lang="en-US" dirty="0" err="1">
                <a:latin typeface="Calibri" pitchFamily="34" charset="0"/>
                <a:cs typeface="Calibri" pitchFamily="34" charset="0"/>
              </a:rPr>
              <a:t>haloalkanes</a:t>
            </a:r>
            <a:r>
              <a:rPr lang="en-US" dirty="0">
                <a:latin typeface="Calibri" pitchFamily="34" charset="0"/>
                <a:cs typeface="Calibri" pitchFamily="34" charset="0"/>
              </a:rPr>
              <a:t> are very slightly soluble in water. For a </a:t>
            </a:r>
            <a:r>
              <a:rPr lang="en-US" dirty="0" err="1">
                <a:latin typeface="Calibri" pitchFamily="34" charset="0"/>
                <a:cs typeface="Calibri" pitchFamily="34" charset="0"/>
              </a:rPr>
              <a:t>haloalkane</a:t>
            </a:r>
            <a:r>
              <a:rPr lang="en-US" dirty="0">
                <a:latin typeface="Calibri" pitchFamily="34" charset="0"/>
                <a:cs typeface="Calibri" pitchFamily="34" charset="0"/>
              </a:rPr>
              <a:t> to dissolve in water, energy is required to overcome the attraction between the </a:t>
            </a:r>
            <a:r>
              <a:rPr lang="en-US" dirty="0" err="1">
                <a:latin typeface="Calibri" pitchFamily="34" charset="0"/>
                <a:cs typeface="Calibri" pitchFamily="34" charset="0"/>
              </a:rPr>
              <a:t>haloalkane</a:t>
            </a:r>
            <a:r>
              <a:rPr lang="en-US" dirty="0">
                <a:latin typeface="Calibri" pitchFamily="34" charset="0"/>
                <a:cs typeface="Calibri" pitchFamily="34" charset="0"/>
              </a:rPr>
              <a:t> molecules and break the hydrogen bonds between water molecules. Less energy is released when the new attraction is set up between the </a:t>
            </a:r>
            <a:r>
              <a:rPr lang="en-US" dirty="0" err="1">
                <a:latin typeface="Calibri" pitchFamily="34" charset="0"/>
                <a:cs typeface="Calibri" pitchFamily="34" charset="0"/>
              </a:rPr>
              <a:t>haloalkane</a:t>
            </a:r>
            <a:r>
              <a:rPr lang="en-US" dirty="0">
                <a:latin typeface="Calibri" pitchFamily="34" charset="0"/>
                <a:cs typeface="Calibri" pitchFamily="34" charset="0"/>
              </a:rPr>
              <a:t> and the water molecules as these are not as strong as the original hydrogen bonds in water. As a result, the solubility of </a:t>
            </a:r>
            <a:r>
              <a:rPr lang="en-US" dirty="0" err="1">
                <a:latin typeface="Calibri" pitchFamily="34" charset="0"/>
                <a:cs typeface="Calibri" pitchFamily="34" charset="0"/>
              </a:rPr>
              <a:t>haloalkanes</a:t>
            </a:r>
            <a:r>
              <a:rPr lang="en-US" dirty="0">
                <a:latin typeface="Calibri" pitchFamily="34" charset="0"/>
                <a:cs typeface="Calibri" pitchFamily="34" charset="0"/>
              </a:rPr>
              <a:t> in water is low. However, </a:t>
            </a:r>
            <a:r>
              <a:rPr lang="en-US" dirty="0" err="1">
                <a:latin typeface="Calibri" pitchFamily="34" charset="0"/>
                <a:cs typeface="Calibri" pitchFamily="34" charset="0"/>
              </a:rPr>
              <a:t>haloalkanes</a:t>
            </a:r>
            <a:r>
              <a:rPr lang="en-US" dirty="0">
                <a:latin typeface="Calibri" pitchFamily="34" charset="0"/>
                <a:cs typeface="Calibri" pitchFamily="34" charset="0"/>
              </a:rPr>
              <a:t> tend to dissolve in organic solvents because the new intermolecular attraction between </a:t>
            </a:r>
            <a:r>
              <a:rPr lang="en-US" dirty="0" err="1">
                <a:latin typeface="Calibri" pitchFamily="34" charset="0"/>
                <a:cs typeface="Calibri" pitchFamily="34" charset="0"/>
              </a:rPr>
              <a:t>haloalkanes</a:t>
            </a:r>
            <a:r>
              <a:rPr lang="en-US" dirty="0">
                <a:latin typeface="Calibri" pitchFamily="34" charset="0"/>
                <a:cs typeface="Calibri" pitchFamily="34" charset="0"/>
              </a:rPr>
              <a:t> and solvent molecules have much the same strength as the ones being broken in the separate </a:t>
            </a:r>
            <a:r>
              <a:rPr lang="en-US" dirty="0" err="1">
                <a:latin typeface="Calibri" pitchFamily="34" charset="0"/>
                <a:cs typeface="Calibri" pitchFamily="34" charset="0"/>
              </a:rPr>
              <a:t>haloalkane</a:t>
            </a:r>
            <a:r>
              <a:rPr lang="en-US" dirty="0">
                <a:latin typeface="Calibri" pitchFamily="34" charset="0"/>
                <a:cs typeface="Calibri" pitchFamily="34" charset="0"/>
              </a:rPr>
              <a:t> and solvent molecules. </a:t>
            </a:r>
            <a:endParaRPr lang="en-IN" dirty="0">
              <a:latin typeface="Calibri" pitchFamily="34" charset="0"/>
              <a:cs typeface="Calibri" pitchFamily="34" charset="0"/>
            </a:endParaRPr>
          </a:p>
          <a:p>
            <a:r>
              <a:rPr lang="en-US" b="1" u="sng" dirty="0" smtClean="0">
                <a:latin typeface="Calibri" pitchFamily="34" charset="0"/>
                <a:cs typeface="Calibri" pitchFamily="34" charset="0"/>
              </a:rPr>
              <a:t>6</a:t>
            </a:r>
            <a:r>
              <a:rPr lang="en-US" b="1" u="sng" dirty="0">
                <a:latin typeface="Calibri" pitchFamily="34" charset="0"/>
                <a:cs typeface="Calibri" pitchFamily="34" charset="0"/>
              </a:rPr>
              <a:t>. Stability:</a:t>
            </a:r>
            <a:r>
              <a:rPr lang="en-US" u="sng" dirty="0">
                <a:latin typeface="Calibri" pitchFamily="34" charset="0"/>
                <a:cs typeface="Calibri" pitchFamily="34" charset="0"/>
              </a:rPr>
              <a:t> </a:t>
            </a:r>
            <a:r>
              <a:rPr lang="en-US" dirty="0">
                <a:latin typeface="Calibri" pitchFamily="34" charset="0"/>
                <a:cs typeface="Calibri" pitchFamily="34" charset="0"/>
              </a:rPr>
              <a:t>  </a:t>
            </a:r>
            <a:endParaRPr lang="en-US" dirty="0" smtClean="0">
              <a:latin typeface="Calibri" pitchFamily="34" charset="0"/>
              <a:cs typeface="Calibri" pitchFamily="34" charset="0"/>
            </a:endParaRPr>
          </a:p>
          <a:p>
            <a:r>
              <a:rPr lang="en-US" dirty="0" smtClean="0">
                <a:latin typeface="Calibri" pitchFamily="34" charset="0"/>
                <a:cs typeface="Calibri" pitchFamily="34" charset="0"/>
              </a:rPr>
              <a:t>Stability </a:t>
            </a:r>
            <a:r>
              <a:rPr lang="en-US" dirty="0">
                <a:latin typeface="Calibri" pitchFamily="34" charset="0"/>
                <a:cs typeface="Calibri" pitchFamily="34" charset="0"/>
              </a:rPr>
              <a:t>of alkyl halide decreases as the strength of the C-X bond decreases. Thus the order of stability is R-F &gt;  R-</a:t>
            </a:r>
            <a:r>
              <a:rPr lang="en-US" dirty="0" err="1">
                <a:latin typeface="Calibri" pitchFamily="34" charset="0"/>
                <a:cs typeface="Calibri" pitchFamily="34" charset="0"/>
              </a:rPr>
              <a:t>Cl</a:t>
            </a:r>
            <a:r>
              <a:rPr lang="en-US" dirty="0">
                <a:latin typeface="Calibri" pitchFamily="34" charset="0"/>
                <a:cs typeface="Calibri" pitchFamily="34" charset="0"/>
              </a:rPr>
              <a:t>  &gt; R-Br &gt; R-I. Due to less stability, Alkyl iodides decompose on exposure to light and therefore they become violet or brown on standing due to the liberation of iodine.</a:t>
            </a:r>
            <a:endParaRPr lang="en-IN" dirty="0">
              <a:latin typeface="Calibri" pitchFamily="34" charset="0"/>
              <a:cs typeface="Calibri"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tab pos="257175" algn="l"/>
                <a:tab pos="457200" algn="l"/>
                <a:tab pos="2260600" algn="l"/>
                <a:tab pos="4114800" algn="l"/>
              </a:tabLst>
            </a:pPr>
            <a:endParaRPr kumimoji="0" lang="en-US" b="0" i="0" u="none" strike="noStrike" cap="none" normalizeH="0" baseline="0" dirty="0" smtClean="0">
              <a:ln>
                <a:noFill/>
              </a:ln>
              <a:solidFill>
                <a:schemeClr val="tx1"/>
              </a:solidFill>
              <a:effectLst/>
              <a:latin typeface="Calibri" pitchFamily="34" charset="0"/>
              <a:cs typeface="Calibri" pitchFamily="34" charset="0"/>
            </a:endParaRPr>
          </a:p>
        </p:txBody>
      </p:sp>
      <p:pic>
        <p:nvPicPr>
          <p:cNvPr id="51202" name="Picture 2"/>
          <p:cNvPicPr>
            <a:picLocks noChangeAspect="1" noChangeArrowheads="1"/>
          </p:cNvPicPr>
          <p:nvPr/>
        </p:nvPicPr>
        <p:blipFill>
          <a:blip r:embed="rId3"/>
          <a:srcRect/>
          <a:stretch>
            <a:fillRect/>
          </a:stretch>
        </p:blipFill>
        <p:spPr bwMode="auto">
          <a:xfrm>
            <a:off x="1912775" y="4040155"/>
            <a:ext cx="1790700" cy="352425"/>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pic>
        <p:nvPicPr>
          <p:cNvPr id="69" name="Google Shape;69;p15"/>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6" name="Rectangle 5"/>
          <p:cNvSpPr/>
          <p:nvPr/>
        </p:nvSpPr>
        <p:spPr>
          <a:xfrm>
            <a:off x="7755568" y="383704"/>
            <a:ext cx="684803" cy="307777"/>
          </a:xfrm>
          <a:prstGeom prst="rect">
            <a:avLst/>
          </a:prstGeom>
        </p:spPr>
        <p:txBody>
          <a:bodyPr wrap="none">
            <a:spAutoFit/>
          </a:bodyPr>
          <a:lstStyle/>
          <a:p>
            <a:pPr lvl="0">
              <a:buSzPts val="1100"/>
            </a:pPr>
            <a:r>
              <a:rPr lang="en-IN" dirty="0" smtClean="0">
                <a:latin typeface="Calibri" pitchFamily="34" charset="0"/>
              </a:rPr>
              <a:t>Page-2</a:t>
            </a:r>
            <a:endParaRPr lang="en-IN" dirty="0">
              <a:latin typeface="Calibri" pitchFamily="34" charset="0"/>
            </a:endParaRPr>
          </a:p>
        </p:txBody>
      </p:sp>
      <p:pic>
        <p:nvPicPr>
          <p:cNvPr id="77825" name="Picture 1"/>
          <p:cNvPicPr>
            <a:picLocks noChangeAspect="1" noChangeArrowheads="1"/>
          </p:cNvPicPr>
          <p:nvPr/>
        </p:nvPicPr>
        <p:blipFill>
          <a:blip r:embed="rId4"/>
          <a:srcRect/>
          <a:stretch>
            <a:fillRect/>
          </a:stretch>
        </p:blipFill>
        <p:spPr bwMode="auto">
          <a:xfrm>
            <a:off x="643812" y="373224"/>
            <a:ext cx="4914900" cy="1085850"/>
          </a:xfrm>
          <a:prstGeom prst="rect">
            <a:avLst/>
          </a:prstGeom>
          <a:noFill/>
          <a:ln w="9525">
            <a:noFill/>
            <a:miter lim="800000"/>
            <a:headEnd/>
            <a:tailEnd/>
          </a:ln>
        </p:spPr>
      </p:pic>
      <p:sp>
        <p:nvSpPr>
          <p:cNvPr id="77826" name="Rectangle 2"/>
          <p:cNvSpPr>
            <a:spLocks noChangeArrowheads="1"/>
          </p:cNvSpPr>
          <p:nvPr/>
        </p:nvSpPr>
        <p:spPr bwMode="auto">
          <a:xfrm>
            <a:off x="298580" y="1370891"/>
            <a:ext cx="8462865" cy="7386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IN" b="1" u="sng" dirty="0">
                <a:latin typeface="Calibri" pitchFamily="34" charset="0"/>
                <a:cs typeface="Calibri" pitchFamily="34" charset="0"/>
              </a:rPr>
              <a:t>b) </a:t>
            </a:r>
            <a:r>
              <a:rPr lang="en-IN" b="1" u="sng" dirty="0" err="1">
                <a:latin typeface="Calibri" pitchFamily="34" charset="0"/>
                <a:cs typeface="Calibri" pitchFamily="34" charset="0"/>
              </a:rPr>
              <a:t>Dihalogen</a:t>
            </a:r>
            <a:r>
              <a:rPr lang="en-IN" b="1" u="sng" dirty="0">
                <a:latin typeface="Calibri" pitchFamily="34" charset="0"/>
                <a:cs typeface="Calibri" pitchFamily="34" charset="0"/>
              </a:rPr>
              <a:t> derivatives</a:t>
            </a:r>
            <a:r>
              <a:rPr lang="en-IN" u="sng" dirty="0">
                <a:latin typeface="Calibri" pitchFamily="34" charset="0"/>
                <a:cs typeface="Calibri" pitchFamily="34" charset="0"/>
              </a:rPr>
              <a:t>: </a:t>
            </a:r>
            <a:endParaRPr lang="en-IN" dirty="0">
              <a:latin typeface="Calibri" pitchFamily="34" charset="0"/>
              <a:cs typeface="Calibri" pitchFamily="34" charset="0"/>
            </a:endParaRPr>
          </a:p>
          <a:p>
            <a:r>
              <a:rPr lang="en-IN" dirty="0">
                <a:latin typeface="Calibri" pitchFamily="34" charset="0"/>
                <a:cs typeface="Calibri" pitchFamily="34" charset="0"/>
              </a:rPr>
              <a:t>These halogen derivatives of alkane and aromatic hydrocarbons are derived by the replacement of two hydrogen atoms by two halogen atoms.</a:t>
            </a:r>
          </a:p>
        </p:txBody>
      </p:sp>
      <p:pic>
        <p:nvPicPr>
          <p:cNvPr id="77827" name="Picture 3"/>
          <p:cNvPicPr>
            <a:picLocks noChangeAspect="1" noChangeArrowheads="1"/>
          </p:cNvPicPr>
          <p:nvPr/>
        </p:nvPicPr>
        <p:blipFill>
          <a:blip r:embed="rId5"/>
          <a:srcRect/>
          <a:stretch>
            <a:fillRect/>
          </a:stretch>
        </p:blipFill>
        <p:spPr bwMode="auto">
          <a:xfrm>
            <a:off x="1940768" y="2118048"/>
            <a:ext cx="4476750" cy="2505075"/>
          </a:xfrm>
          <a:prstGeom prst="rect">
            <a:avLst/>
          </a:prstGeom>
          <a:noFill/>
          <a:ln w="9525">
            <a:noFill/>
            <a:miter lim="800000"/>
            <a:headEnd/>
            <a:tailEnd/>
          </a:ln>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Google Shape;69;p15"/>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50177" name="Rectangle 1"/>
          <p:cNvSpPr>
            <a:spLocks noChangeArrowheads="1"/>
          </p:cNvSpPr>
          <p:nvPr/>
        </p:nvSpPr>
        <p:spPr bwMode="auto">
          <a:xfrm>
            <a:off x="559836" y="606026"/>
            <a:ext cx="8070979"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spcBef>
                <a:spcPct val="0"/>
              </a:spcBef>
              <a:spcAft>
                <a:spcPct val="0"/>
              </a:spcAft>
              <a:buClrTx/>
              <a:tabLst>
                <a:tab pos="257175" algn="l"/>
                <a:tab pos="457200" algn="l"/>
                <a:tab pos="2260600" algn="l"/>
                <a:tab pos="4114800" algn="l"/>
              </a:tabLst>
            </a:pPr>
            <a:r>
              <a:rPr lang="en-IN" sz="1200" b="1" dirty="0">
                <a:latin typeface="Calibri" pitchFamily="34" charset="0"/>
                <a:cs typeface="Calibri" pitchFamily="34" charset="0"/>
              </a:rPr>
              <a:t>7. </a:t>
            </a:r>
            <a:r>
              <a:rPr lang="en-IN" sz="1200" dirty="0">
                <a:latin typeface="Calibri" pitchFamily="34" charset="0"/>
                <a:cs typeface="Calibri" pitchFamily="34" charset="0"/>
              </a:rPr>
              <a:t> Except for Fluorine, the dipole moment of </a:t>
            </a:r>
            <a:r>
              <a:rPr lang="en-IN" sz="1200" dirty="0" err="1">
                <a:latin typeface="Calibri" pitchFamily="34" charset="0"/>
                <a:cs typeface="Calibri" pitchFamily="34" charset="0"/>
              </a:rPr>
              <a:t>haloalkane</a:t>
            </a:r>
            <a:r>
              <a:rPr lang="en-IN" sz="1200" dirty="0">
                <a:latin typeface="Calibri" pitchFamily="34" charset="0"/>
                <a:cs typeface="Calibri" pitchFamily="34" charset="0"/>
              </a:rPr>
              <a:t> increases with increases in electronegativity of a halogen atom from </a:t>
            </a:r>
            <a:r>
              <a:rPr lang="en-IN" sz="1200" dirty="0" err="1">
                <a:latin typeface="Calibri" pitchFamily="34" charset="0"/>
                <a:cs typeface="Calibri" pitchFamily="34" charset="0"/>
              </a:rPr>
              <a:t>Cl</a:t>
            </a:r>
            <a:r>
              <a:rPr lang="en-IN" sz="1200" dirty="0">
                <a:latin typeface="Calibri" pitchFamily="34" charset="0"/>
                <a:cs typeface="Calibri" pitchFamily="34" charset="0"/>
              </a:rPr>
              <a:t> to I. Due to the very small size and highest electronegativity of fluorine, alkyl fluorides have lower dipole moment than chlorine. Thus the order of dipole moment </a:t>
            </a:r>
            <a:r>
              <a:rPr lang="en-IN" sz="1200" dirty="0" smtClean="0">
                <a:latin typeface="Calibri" pitchFamily="34" charset="0"/>
                <a:cs typeface="Calibri" pitchFamily="34" charset="0"/>
              </a:rPr>
              <a:t>is</a:t>
            </a:r>
            <a:endParaRPr lang="en-IN" sz="1200" dirty="0">
              <a:latin typeface="Calibri" pitchFamily="34" charset="0"/>
              <a:cs typeface="Calibri" pitchFamily="34" charset="0"/>
            </a:endParaRPr>
          </a:p>
        </p:txBody>
      </p:sp>
      <p:pic>
        <p:nvPicPr>
          <p:cNvPr id="50178" name="Picture 2"/>
          <p:cNvPicPr>
            <a:picLocks noChangeAspect="1" noChangeArrowheads="1"/>
          </p:cNvPicPr>
          <p:nvPr/>
        </p:nvPicPr>
        <p:blipFill>
          <a:blip r:embed="rId4"/>
          <a:srcRect/>
          <a:stretch>
            <a:fillRect/>
          </a:stretch>
        </p:blipFill>
        <p:spPr bwMode="auto">
          <a:xfrm>
            <a:off x="1632857" y="1399592"/>
            <a:ext cx="2171700" cy="333375"/>
          </a:xfrm>
          <a:prstGeom prst="rect">
            <a:avLst/>
          </a:prstGeom>
          <a:noFill/>
          <a:ln w="9525">
            <a:noFill/>
            <a:miter lim="800000"/>
            <a:headEnd/>
            <a:tailEnd/>
          </a:ln>
        </p:spPr>
      </p:pic>
      <p:sp>
        <p:nvSpPr>
          <p:cNvPr id="50179" name="Rectangle 3"/>
          <p:cNvSpPr>
            <a:spLocks noChangeArrowheads="1"/>
          </p:cNvSpPr>
          <p:nvPr/>
        </p:nvSpPr>
        <p:spPr bwMode="auto">
          <a:xfrm>
            <a:off x="485192" y="1843288"/>
            <a:ext cx="8136294"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US" dirty="0">
                <a:latin typeface="Calibri" pitchFamily="34" charset="0"/>
                <a:cs typeface="Calibri" pitchFamily="34" charset="0"/>
              </a:rPr>
              <a:t>In the case of polyhalogen compounds, dipole moment depends upon the structure. </a:t>
            </a:r>
            <a:r>
              <a:rPr lang="en-IN" dirty="0">
                <a:latin typeface="Calibri" pitchFamily="34" charset="0"/>
                <a:cs typeface="Calibri" pitchFamily="34" charset="0"/>
              </a:rPr>
              <a:t> </a:t>
            </a:r>
            <a:r>
              <a:rPr lang="en-US" b="1" dirty="0" smtClean="0">
                <a:latin typeface="Calibri" pitchFamily="34" charset="0"/>
                <a:cs typeface="Calibri" pitchFamily="34" charset="0"/>
              </a:rPr>
              <a:t>Ex</a:t>
            </a:r>
            <a:r>
              <a:rPr lang="en-US" b="1" dirty="0">
                <a:latin typeface="Calibri" pitchFamily="34" charset="0"/>
                <a:cs typeface="Calibri" pitchFamily="34" charset="0"/>
              </a:rPr>
              <a:t>:</a:t>
            </a:r>
            <a:r>
              <a:rPr lang="en-US" dirty="0">
                <a:latin typeface="Calibri" pitchFamily="34" charset="0"/>
                <a:cs typeface="Calibri" pitchFamily="34" charset="0"/>
              </a:rPr>
              <a:t> Among the </a:t>
            </a:r>
            <a:r>
              <a:rPr lang="en-US" dirty="0" err="1">
                <a:latin typeface="Calibri" pitchFamily="34" charset="0"/>
                <a:cs typeface="Calibri" pitchFamily="34" charset="0"/>
              </a:rPr>
              <a:t>chloro</a:t>
            </a:r>
            <a:r>
              <a:rPr lang="en-US" dirty="0">
                <a:latin typeface="Calibri" pitchFamily="34" charset="0"/>
                <a:cs typeface="Calibri" pitchFamily="34" charset="0"/>
              </a:rPr>
              <a:t> derivatives of methane, dichloromethane has the highest dipole moment. the order of dipole moment is</a:t>
            </a:r>
            <a:endParaRPr lang="en-IN" dirty="0">
              <a:latin typeface="Calibri" pitchFamily="34" charset="0"/>
              <a:cs typeface="Calibri" pitchFamily="34" charset="0"/>
            </a:endParaRPr>
          </a:p>
        </p:txBody>
      </p:sp>
      <p:pic>
        <p:nvPicPr>
          <p:cNvPr id="50180" name="Picture 4"/>
          <p:cNvPicPr>
            <a:picLocks noChangeAspect="1" noChangeArrowheads="1"/>
          </p:cNvPicPr>
          <p:nvPr/>
        </p:nvPicPr>
        <p:blipFill>
          <a:blip r:embed="rId5"/>
          <a:srcRect/>
          <a:stretch>
            <a:fillRect/>
          </a:stretch>
        </p:blipFill>
        <p:spPr bwMode="auto">
          <a:xfrm>
            <a:off x="1660849" y="2556588"/>
            <a:ext cx="1676400" cy="304800"/>
          </a:xfrm>
          <a:prstGeom prst="rect">
            <a:avLst/>
          </a:prstGeom>
          <a:noFill/>
          <a:ln w="9525">
            <a:noFill/>
            <a:miter lim="800000"/>
            <a:headEnd/>
            <a:tailEnd/>
          </a:ln>
        </p:spPr>
      </p:pic>
      <p:sp>
        <p:nvSpPr>
          <p:cNvPr id="50181" name="Rectangle 5"/>
          <p:cNvSpPr>
            <a:spLocks noChangeArrowheads="1"/>
          </p:cNvSpPr>
          <p:nvPr/>
        </p:nvSpPr>
        <p:spPr bwMode="auto">
          <a:xfrm>
            <a:off x="578498" y="2864617"/>
            <a:ext cx="8061649" cy="30777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IN" dirty="0">
                <a:latin typeface="Calibri" pitchFamily="34" charset="0"/>
                <a:cs typeface="Calibri" pitchFamily="34" charset="0"/>
              </a:rPr>
              <a:t>The three-dimensional structure and the direction of the dipole moment of the compounds are given as</a:t>
            </a:r>
          </a:p>
        </p:txBody>
      </p:sp>
      <p:pic>
        <p:nvPicPr>
          <p:cNvPr id="50182" name="Picture 6"/>
          <p:cNvPicPr>
            <a:picLocks noChangeAspect="1" noChangeArrowheads="1"/>
          </p:cNvPicPr>
          <p:nvPr/>
        </p:nvPicPr>
        <p:blipFill>
          <a:blip r:embed="rId6"/>
          <a:srcRect/>
          <a:stretch>
            <a:fillRect/>
          </a:stretch>
        </p:blipFill>
        <p:spPr bwMode="auto">
          <a:xfrm>
            <a:off x="1418253" y="3265713"/>
            <a:ext cx="5679590" cy="1486169"/>
          </a:xfrm>
          <a:prstGeom prst="rect">
            <a:avLst/>
          </a:prstGeom>
          <a:noFill/>
          <a:ln w="9525">
            <a:noFill/>
            <a:miter lim="800000"/>
            <a:headEnd/>
            <a:tailEnd/>
          </a:ln>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3" name="Rectangle 1"/>
          <p:cNvSpPr>
            <a:spLocks noChangeArrowheads="1"/>
          </p:cNvSpPr>
          <p:nvPr/>
        </p:nvSpPr>
        <p:spPr bwMode="auto">
          <a:xfrm>
            <a:off x="681135" y="541198"/>
            <a:ext cx="7865706" cy="160043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b="1" i="0" u="sng" strike="noStrike" cap="none" normalizeH="0" baseline="0" dirty="0" smtClean="0">
                <a:ln>
                  <a:noFill/>
                </a:ln>
                <a:solidFill>
                  <a:srgbClr val="000000"/>
                </a:solidFill>
                <a:effectLst/>
                <a:latin typeface="Calibri" pitchFamily="34" charset="0"/>
                <a:ea typeface="Times New Roman" pitchFamily="18" charset="0"/>
                <a:cs typeface="Calibri" pitchFamily="34" charset="0"/>
              </a:rPr>
              <a:t>Answer the following questions:</a:t>
            </a:r>
            <a:endParaRPr kumimoji="0" lang="en-US" b="0" i="0" u="none" strike="noStrike" cap="none" normalizeH="0" baseline="0" dirty="0" smtClean="0">
              <a:ln>
                <a:noFill/>
              </a:ln>
              <a:solidFill>
                <a:schemeClr val="tx1"/>
              </a:solidFill>
              <a:effectLst/>
              <a:latin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1.	Name the Lewis acids used in halogenations of aromatic hydrocarbon.</a:t>
            </a:r>
            <a:endParaRPr kumimoji="0" lang="en-US" b="0" i="0" u="none" strike="noStrike" cap="none" normalizeH="0" baseline="0" dirty="0" smtClean="0">
              <a:ln>
                <a:noFill/>
              </a:ln>
              <a:solidFill>
                <a:schemeClr val="tx1"/>
              </a:solidFill>
              <a:effectLst/>
              <a:latin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2.	Write the Chlorination of Benzene with Mechanism.</a:t>
            </a:r>
            <a:endParaRPr kumimoji="0" lang="en-US" b="0" i="0" u="none" strike="noStrike" cap="none" normalizeH="0" baseline="0" dirty="0" smtClean="0">
              <a:ln>
                <a:noFill/>
              </a:ln>
              <a:solidFill>
                <a:schemeClr val="tx1"/>
              </a:solidFill>
              <a:effectLst/>
              <a:latin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3.	Why iodination of Benzene requires </a:t>
            </a:r>
            <a:r>
              <a:rPr kumimoji="0" lang="en-US" b="0" i="0" u="none" strike="noStrike" cap="none" normalizeH="0" baseline="0" dirty="0" err="1" smtClean="0">
                <a:ln>
                  <a:noFill/>
                </a:ln>
                <a:solidFill>
                  <a:srgbClr val="000000"/>
                </a:solidFill>
                <a:effectLst/>
                <a:latin typeface="Calibri" pitchFamily="34" charset="0"/>
                <a:ea typeface="Times New Roman" pitchFamily="18" charset="0"/>
                <a:cs typeface="Calibri" pitchFamily="34" charset="0"/>
              </a:rPr>
              <a:t>oxidising</a:t>
            </a: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 agents like HNO3 or HIO4?</a:t>
            </a:r>
            <a:endParaRPr kumimoji="0" lang="en-US" b="0" i="0" u="none" strike="noStrike" cap="none" normalizeH="0" baseline="0" dirty="0" smtClean="0">
              <a:ln>
                <a:noFill/>
              </a:ln>
              <a:solidFill>
                <a:schemeClr val="tx1"/>
              </a:solidFill>
              <a:effectLst/>
              <a:latin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4.	Why is </a:t>
            </a:r>
            <a:r>
              <a:rPr kumimoji="0" lang="en-US" b="0" i="0" u="none" strike="noStrike" cap="none" normalizeH="0" baseline="0" dirty="0" err="1" smtClean="0">
                <a:ln>
                  <a:noFill/>
                </a:ln>
                <a:solidFill>
                  <a:srgbClr val="000000"/>
                </a:solidFill>
                <a:effectLst/>
                <a:latin typeface="Calibri" pitchFamily="34" charset="0"/>
                <a:ea typeface="Times New Roman" pitchFamily="18" charset="0"/>
                <a:cs typeface="Calibri" pitchFamily="34" charset="0"/>
              </a:rPr>
              <a:t>Fluorobenzene</a:t>
            </a: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 difficult to prepare by direct fluorination of benzene?</a:t>
            </a:r>
            <a:endParaRPr kumimoji="0" lang="en-US" b="0" i="0" u="none" strike="noStrike" cap="none" normalizeH="0" baseline="0" dirty="0" smtClean="0">
              <a:ln>
                <a:noFill/>
              </a:ln>
              <a:solidFill>
                <a:schemeClr val="tx1"/>
              </a:solidFill>
              <a:effectLst/>
              <a:latin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5.	How will you prepare Chlorobenzene and </a:t>
            </a:r>
            <a:r>
              <a:rPr kumimoji="0" lang="en-US" b="0" i="0" u="none" strike="noStrike" cap="none" normalizeH="0" baseline="0" dirty="0" err="1" smtClean="0">
                <a:ln>
                  <a:noFill/>
                </a:ln>
                <a:solidFill>
                  <a:srgbClr val="000000"/>
                </a:solidFill>
                <a:effectLst/>
                <a:latin typeface="Calibri" pitchFamily="34" charset="0"/>
                <a:ea typeface="Times New Roman" pitchFamily="18" charset="0"/>
                <a:cs typeface="Calibri" pitchFamily="34" charset="0"/>
              </a:rPr>
              <a:t>Bromobenzene</a:t>
            </a: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 starting from Aniline?</a:t>
            </a:r>
            <a:endParaRPr kumimoji="0" lang="en-US" b="0" i="0" u="none" strike="noStrike" cap="none" normalizeH="0" baseline="0" dirty="0" smtClean="0">
              <a:ln>
                <a:noFill/>
              </a:ln>
              <a:solidFill>
                <a:schemeClr val="tx1"/>
              </a:solidFill>
              <a:effectLst/>
              <a:latin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6.	Convert Aniline to </a:t>
            </a:r>
            <a:r>
              <a:rPr kumimoji="0" lang="en-US" b="0" i="0" u="none" strike="noStrike" cap="none" normalizeH="0" baseline="0" dirty="0" err="1" smtClean="0">
                <a:ln>
                  <a:noFill/>
                </a:ln>
                <a:solidFill>
                  <a:srgbClr val="000000"/>
                </a:solidFill>
                <a:effectLst/>
                <a:latin typeface="Calibri" pitchFamily="34" charset="0"/>
                <a:ea typeface="Times New Roman" pitchFamily="18" charset="0"/>
                <a:cs typeface="Calibri" pitchFamily="34" charset="0"/>
              </a:rPr>
              <a:t>iodobenzene</a:t>
            </a: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a:t>
            </a:r>
            <a:endParaRPr kumimoji="0" lang="en-US" b="0" i="0" u="none" strike="noStrike" cap="none" normalizeH="0" baseline="0" dirty="0" smtClean="0">
              <a:ln>
                <a:noFill/>
              </a:ln>
              <a:solidFill>
                <a:schemeClr val="tx1"/>
              </a:solidFill>
              <a:effectLst/>
              <a:latin typeface="Calibri" pitchFamily="34" charset="0"/>
              <a:cs typeface="Calibri" pitchFamily="34" charset="0"/>
            </a:endParaRPr>
          </a:p>
        </p:txBody>
      </p:sp>
      <p:pic>
        <p:nvPicPr>
          <p:cNvPr id="3" name="Google Shape;76;p16"/>
          <p:cNvPicPr preferRelativeResize="0"/>
          <p:nvPr/>
        </p:nvPicPr>
        <p:blipFill rotWithShape="1">
          <a:blip r:embed="rId2">
            <a:alphaModFix/>
          </a:blip>
          <a:srcRect/>
          <a:stretch/>
        </p:blipFill>
        <p:spPr>
          <a:xfrm>
            <a:off x="8210550" y="4199975"/>
            <a:ext cx="925650" cy="925650"/>
          </a:xfrm>
          <a:prstGeom prst="rect">
            <a:avLst/>
          </a:prstGeom>
          <a:noFill/>
          <a:ln>
            <a:noFill/>
          </a:ln>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oogle Shape;69;p15"/>
          <p:cNvPicPr preferRelativeResize="0"/>
          <p:nvPr/>
        </p:nvPicPr>
        <p:blipFill rotWithShape="1">
          <a:blip r:embed="rId2">
            <a:alphaModFix/>
          </a:blip>
          <a:srcRect/>
          <a:stretch/>
        </p:blipFill>
        <p:spPr>
          <a:xfrm>
            <a:off x="8210550" y="4199975"/>
            <a:ext cx="925650" cy="925650"/>
          </a:xfrm>
          <a:prstGeom prst="rect">
            <a:avLst/>
          </a:prstGeom>
          <a:noFill/>
          <a:ln>
            <a:noFill/>
          </a:ln>
        </p:spPr>
      </p:pic>
      <p:sp>
        <p:nvSpPr>
          <p:cNvPr id="3" name="Rectangle 2"/>
          <p:cNvSpPr/>
          <p:nvPr/>
        </p:nvSpPr>
        <p:spPr>
          <a:xfrm>
            <a:off x="485191" y="569167"/>
            <a:ext cx="8192277" cy="1384995"/>
          </a:xfrm>
          <a:prstGeom prst="rect">
            <a:avLst/>
          </a:prstGeom>
        </p:spPr>
        <p:txBody>
          <a:bodyPr wrap="square">
            <a:spAutoFit/>
          </a:bodyPr>
          <a:lstStyle/>
          <a:p>
            <a:pPr algn="ctr"/>
            <a:r>
              <a:rPr lang="en-US" b="1" u="sng" dirty="0">
                <a:solidFill>
                  <a:srgbClr val="FF0000"/>
                </a:solidFill>
                <a:latin typeface="Calibri" pitchFamily="34" charset="0"/>
                <a:cs typeface="Calibri" pitchFamily="34" charset="0"/>
              </a:rPr>
              <a:t>LECTURE-5</a:t>
            </a:r>
            <a:endParaRPr lang="en-IN" dirty="0">
              <a:solidFill>
                <a:srgbClr val="FF0000"/>
              </a:solidFill>
              <a:latin typeface="Calibri" pitchFamily="34" charset="0"/>
              <a:cs typeface="Calibri" pitchFamily="34" charset="0"/>
            </a:endParaRPr>
          </a:p>
          <a:p>
            <a:r>
              <a:rPr lang="en-US" b="1" dirty="0" smtClean="0">
                <a:solidFill>
                  <a:srgbClr val="FF0000"/>
                </a:solidFill>
                <a:latin typeface="Calibri" pitchFamily="34" charset="0"/>
                <a:cs typeface="Calibri" pitchFamily="34" charset="0"/>
              </a:rPr>
              <a:t>CHEMICAL </a:t>
            </a:r>
            <a:r>
              <a:rPr lang="en-US" b="1" dirty="0">
                <a:solidFill>
                  <a:srgbClr val="FF0000"/>
                </a:solidFill>
                <a:latin typeface="Calibri" pitchFamily="34" charset="0"/>
                <a:cs typeface="Calibri" pitchFamily="34" charset="0"/>
              </a:rPr>
              <a:t>PROPERTIES OF HALOALKANES:</a:t>
            </a:r>
            <a:endParaRPr lang="en-IN" dirty="0">
              <a:solidFill>
                <a:srgbClr val="FF0000"/>
              </a:solidFill>
              <a:latin typeface="Calibri" pitchFamily="34" charset="0"/>
              <a:cs typeface="Calibri" pitchFamily="34" charset="0"/>
            </a:endParaRPr>
          </a:p>
          <a:p>
            <a:r>
              <a:rPr lang="en-US" b="1" dirty="0" smtClean="0">
                <a:latin typeface="Calibri" pitchFamily="34" charset="0"/>
                <a:cs typeface="Calibri" pitchFamily="34" charset="0"/>
              </a:rPr>
              <a:t>2. Nucleophilic </a:t>
            </a:r>
            <a:r>
              <a:rPr lang="en-US" b="1" dirty="0">
                <a:latin typeface="Calibri" pitchFamily="34" charset="0"/>
                <a:cs typeface="Calibri" pitchFamily="34" charset="0"/>
              </a:rPr>
              <a:t>Substitution (SN):  </a:t>
            </a:r>
            <a:r>
              <a:rPr lang="en-US" dirty="0">
                <a:latin typeface="Calibri" pitchFamily="34" charset="0"/>
                <a:cs typeface="Calibri" pitchFamily="34" charset="0"/>
              </a:rPr>
              <a:t>Due to the polarity of the C-X bond, alkyl halides are highly reactive. As C-X bond length increases, from C-F to C-I, therefore bond enthalpies decreases from C-F to C-I. So that the C-X bond is easily broken to release halide ion. Hence alkyl halides undergo a </a:t>
            </a:r>
            <a:r>
              <a:rPr lang="en-US" dirty="0" err="1">
                <a:latin typeface="Calibri" pitchFamily="34" charset="0"/>
                <a:cs typeface="Calibri" pitchFamily="34" charset="0"/>
              </a:rPr>
              <a:t>nucleophilic</a:t>
            </a:r>
            <a:r>
              <a:rPr lang="en-US" dirty="0">
                <a:latin typeface="Calibri" pitchFamily="34" charset="0"/>
                <a:cs typeface="Calibri" pitchFamily="34" charset="0"/>
              </a:rPr>
              <a:t> substitution reaction. A stronger nucleophile can replace weaker nucleophiles in such types of </a:t>
            </a:r>
            <a:r>
              <a:rPr lang="en-US" dirty="0" smtClean="0">
                <a:latin typeface="Calibri" pitchFamily="34" charset="0"/>
                <a:cs typeface="Calibri" pitchFamily="34" charset="0"/>
              </a:rPr>
              <a:t>reactions.</a:t>
            </a:r>
            <a:endParaRPr lang="en-IN" dirty="0">
              <a:latin typeface="Calibri" pitchFamily="34" charset="0"/>
              <a:cs typeface="Calibri" pitchFamily="34" charset="0"/>
            </a:endParaRPr>
          </a:p>
        </p:txBody>
      </p:sp>
      <p:pic>
        <p:nvPicPr>
          <p:cNvPr id="48129" name="Picture 1"/>
          <p:cNvPicPr>
            <a:picLocks noChangeAspect="1" noChangeArrowheads="1"/>
          </p:cNvPicPr>
          <p:nvPr/>
        </p:nvPicPr>
        <p:blipFill>
          <a:blip r:embed="rId3"/>
          <a:srcRect/>
          <a:stretch>
            <a:fillRect/>
          </a:stretch>
        </p:blipFill>
        <p:spPr bwMode="auto">
          <a:xfrm>
            <a:off x="1213077" y="2014344"/>
            <a:ext cx="5934075" cy="1133475"/>
          </a:xfrm>
          <a:prstGeom prst="rect">
            <a:avLst/>
          </a:prstGeom>
          <a:noFill/>
          <a:ln w="9525">
            <a:noFill/>
            <a:miter lim="800000"/>
            <a:headEnd/>
            <a:tailEnd/>
          </a:ln>
          <a:effectLst/>
        </p:spPr>
      </p:pic>
      <p:sp>
        <p:nvSpPr>
          <p:cNvPr id="48130" name="Rectangle 2"/>
          <p:cNvSpPr>
            <a:spLocks noChangeArrowheads="1"/>
          </p:cNvSpPr>
          <p:nvPr/>
        </p:nvSpPr>
        <p:spPr bwMode="auto">
          <a:xfrm>
            <a:off x="438539" y="3069899"/>
            <a:ext cx="8257592"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IN" dirty="0">
                <a:latin typeface="Calibri" pitchFamily="34" charset="0"/>
                <a:cs typeface="Calibri" pitchFamily="34" charset="0"/>
              </a:rPr>
              <a:t>Groups like cyanides and nitriles possess two </a:t>
            </a:r>
            <a:r>
              <a:rPr lang="en-IN" dirty="0" err="1">
                <a:latin typeface="Calibri" pitchFamily="34" charset="0"/>
                <a:cs typeface="Calibri" pitchFamily="34" charset="0"/>
              </a:rPr>
              <a:t>nucleophilic</a:t>
            </a:r>
            <a:r>
              <a:rPr lang="en-IN" dirty="0">
                <a:latin typeface="Calibri" pitchFamily="34" charset="0"/>
                <a:cs typeface="Calibri" pitchFamily="34" charset="0"/>
              </a:rPr>
              <a:t> </a:t>
            </a:r>
            <a:r>
              <a:rPr lang="en-IN" dirty="0" err="1">
                <a:latin typeface="Calibri" pitchFamily="34" charset="0"/>
                <a:cs typeface="Calibri" pitchFamily="34" charset="0"/>
              </a:rPr>
              <a:t>centers</a:t>
            </a:r>
            <a:r>
              <a:rPr lang="en-IN" dirty="0">
                <a:latin typeface="Calibri" pitchFamily="34" charset="0"/>
                <a:cs typeface="Calibri" pitchFamily="34" charset="0"/>
              </a:rPr>
              <a:t> and are called </a:t>
            </a:r>
            <a:r>
              <a:rPr lang="en-IN" b="1" dirty="0">
                <a:latin typeface="Calibri" pitchFamily="34" charset="0"/>
                <a:cs typeface="Calibri" pitchFamily="34" charset="0"/>
              </a:rPr>
              <a:t>ambient nucleophiles.</a:t>
            </a:r>
            <a:r>
              <a:rPr lang="en-IN" dirty="0">
                <a:latin typeface="Calibri" pitchFamily="34" charset="0"/>
                <a:cs typeface="Calibri" pitchFamily="34" charset="0"/>
              </a:rPr>
              <a:t> The cyanide group is the hybrid of two contributing structures and therefore acts as the nucleophile in two ways.</a:t>
            </a:r>
          </a:p>
        </p:txBody>
      </p:sp>
      <p:pic>
        <p:nvPicPr>
          <p:cNvPr id="48131" name="Picture 3"/>
          <p:cNvPicPr>
            <a:picLocks noChangeAspect="1" noChangeArrowheads="1"/>
          </p:cNvPicPr>
          <p:nvPr/>
        </p:nvPicPr>
        <p:blipFill>
          <a:blip r:embed="rId4"/>
          <a:srcRect/>
          <a:stretch>
            <a:fillRect/>
          </a:stretch>
        </p:blipFill>
        <p:spPr bwMode="auto">
          <a:xfrm>
            <a:off x="1819470" y="3713584"/>
            <a:ext cx="1647825" cy="419100"/>
          </a:xfrm>
          <a:prstGeom prst="rect">
            <a:avLst/>
          </a:prstGeom>
          <a:noFill/>
          <a:ln w="9525">
            <a:noFill/>
            <a:miter lim="800000"/>
            <a:headEnd/>
            <a:tailEnd/>
          </a:ln>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69;p15"/>
          <p:cNvPicPr preferRelativeResize="0"/>
          <p:nvPr/>
        </p:nvPicPr>
        <p:blipFill rotWithShape="1">
          <a:blip r:embed="rId2">
            <a:alphaModFix/>
          </a:blip>
          <a:srcRect/>
          <a:stretch/>
        </p:blipFill>
        <p:spPr>
          <a:xfrm>
            <a:off x="8210550" y="4199975"/>
            <a:ext cx="925650" cy="925650"/>
          </a:xfrm>
          <a:prstGeom prst="rect">
            <a:avLst/>
          </a:prstGeom>
          <a:noFill/>
          <a:ln>
            <a:noFill/>
          </a:ln>
        </p:spPr>
      </p:pic>
      <p:sp>
        <p:nvSpPr>
          <p:cNvPr id="47105" name="Rectangle 1"/>
          <p:cNvSpPr>
            <a:spLocks noChangeArrowheads="1"/>
          </p:cNvSpPr>
          <p:nvPr/>
        </p:nvSpPr>
        <p:spPr bwMode="auto">
          <a:xfrm>
            <a:off x="494522" y="569191"/>
            <a:ext cx="8173617" cy="30777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IN" dirty="0">
                <a:latin typeface="Calibri" pitchFamily="34" charset="0"/>
                <a:cs typeface="Calibri" pitchFamily="34" charset="0"/>
              </a:rPr>
              <a:t>Similarly, nitrate ion also represents an ambient nucleophile with two linking sites</a:t>
            </a:r>
          </a:p>
        </p:txBody>
      </p:sp>
      <p:pic>
        <p:nvPicPr>
          <p:cNvPr id="47106" name="Picture 2"/>
          <p:cNvPicPr>
            <a:picLocks noChangeAspect="1" noChangeArrowheads="1"/>
          </p:cNvPicPr>
          <p:nvPr/>
        </p:nvPicPr>
        <p:blipFill>
          <a:blip r:embed="rId3"/>
          <a:srcRect/>
          <a:stretch>
            <a:fillRect/>
          </a:stretch>
        </p:blipFill>
        <p:spPr bwMode="auto">
          <a:xfrm>
            <a:off x="1670180" y="905069"/>
            <a:ext cx="1152525" cy="552450"/>
          </a:xfrm>
          <a:prstGeom prst="rect">
            <a:avLst/>
          </a:prstGeom>
          <a:noFill/>
          <a:ln w="9525">
            <a:noFill/>
            <a:miter lim="800000"/>
            <a:headEnd/>
            <a:tailEnd/>
          </a:ln>
        </p:spPr>
      </p:pic>
      <p:sp>
        <p:nvSpPr>
          <p:cNvPr id="47107" name="Rectangle 3"/>
          <p:cNvSpPr>
            <a:spLocks noChangeArrowheads="1"/>
          </p:cNvSpPr>
          <p:nvPr/>
        </p:nvSpPr>
        <p:spPr bwMode="auto">
          <a:xfrm>
            <a:off x="466531" y="1436975"/>
            <a:ext cx="8229600" cy="116955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US" dirty="0">
                <a:latin typeface="Calibri" pitchFamily="34" charset="0"/>
                <a:cs typeface="Calibri" pitchFamily="34" charset="0"/>
              </a:rPr>
              <a:t>According to the number of reacting species, involved in the rate-determining step, Nucleophilic substitution reaction may be classified as SN1 and SN2 </a:t>
            </a:r>
            <a:r>
              <a:rPr lang="en-US" dirty="0" err="1">
                <a:latin typeface="Calibri" pitchFamily="34" charset="0"/>
                <a:cs typeface="Calibri" pitchFamily="34" charset="0"/>
              </a:rPr>
              <a:t>i.e</a:t>
            </a:r>
            <a:r>
              <a:rPr lang="en-US" dirty="0">
                <a:latin typeface="Calibri" pitchFamily="34" charset="0"/>
                <a:cs typeface="Calibri" pitchFamily="34" charset="0"/>
              </a:rPr>
              <a:t> unimolecular and bimolecular respectively.</a:t>
            </a:r>
            <a:endParaRPr lang="en-IN" dirty="0">
              <a:latin typeface="Calibri" pitchFamily="34" charset="0"/>
              <a:cs typeface="Calibri" pitchFamily="34" charset="0"/>
            </a:endParaRPr>
          </a:p>
          <a:p>
            <a:r>
              <a:rPr lang="en-US" b="1" dirty="0">
                <a:latin typeface="Calibri" pitchFamily="34" charset="0"/>
                <a:cs typeface="Calibri" pitchFamily="34" charset="0"/>
              </a:rPr>
              <a:t>		Table: Nucleophilic Substitution of Alkyl Halides (R–X)</a:t>
            </a:r>
            <a:endParaRPr lang="en-IN" dirty="0">
              <a:latin typeface="Calibri" pitchFamily="34" charset="0"/>
              <a:cs typeface="Calibri" pitchFamily="34" charset="0"/>
            </a:endParaRPr>
          </a:p>
          <a:p>
            <a:pPr fontAlgn="base">
              <a:spcBef>
                <a:spcPct val="0"/>
              </a:spcBef>
              <a:spcAft>
                <a:spcPct val="0"/>
              </a:spcAft>
              <a:buClrTx/>
              <a:tabLst>
                <a:tab pos="257175" algn="l"/>
                <a:tab pos="457200" algn="l"/>
                <a:tab pos="2260600" algn="l"/>
                <a:tab pos="4114800" algn="l"/>
              </a:tabLst>
            </a:pPr>
            <a:endParaRPr lang="en-US" b="1" dirty="0" smtClean="0">
              <a:latin typeface="Calibri" pitchFamily="34" charset="0"/>
              <a:cs typeface="Calibri" pitchFamily="34" charset="0"/>
            </a:endParaRPr>
          </a:p>
          <a:p>
            <a:pPr fontAlgn="base">
              <a:spcBef>
                <a:spcPct val="0"/>
              </a:spcBef>
              <a:spcAft>
                <a:spcPct val="0"/>
              </a:spcAft>
              <a:buClrTx/>
              <a:tabLst>
                <a:tab pos="257175" algn="l"/>
                <a:tab pos="457200" algn="l"/>
                <a:tab pos="2260600" algn="l"/>
                <a:tab pos="4114800" algn="l"/>
              </a:tabLst>
            </a:pPr>
            <a:r>
              <a:rPr lang="en-US" b="1" dirty="0" smtClean="0">
                <a:latin typeface="Calibri" pitchFamily="34" charset="0"/>
                <a:cs typeface="Calibri" pitchFamily="34" charset="0"/>
              </a:rPr>
              <a:t>			</a:t>
            </a:r>
            <a:endParaRPr kumimoji="0" lang="en-US" b="0" i="0" u="none" strike="noStrike" cap="none" normalizeH="0" baseline="0" dirty="0" smtClean="0">
              <a:ln>
                <a:noFill/>
              </a:ln>
              <a:solidFill>
                <a:schemeClr val="tx1"/>
              </a:solidFill>
              <a:effectLst/>
              <a:latin typeface="Arial" pitchFamily="34" charset="0"/>
              <a:cs typeface="Arial" pitchFamily="34" charset="0"/>
            </a:endParaRPr>
          </a:p>
        </p:txBody>
      </p:sp>
      <p:pic>
        <p:nvPicPr>
          <p:cNvPr id="47108" name="Picture 4"/>
          <p:cNvPicPr>
            <a:picLocks noChangeAspect="1" noChangeArrowheads="1"/>
          </p:cNvPicPr>
          <p:nvPr/>
        </p:nvPicPr>
        <p:blipFill>
          <a:blip r:embed="rId4"/>
          <a:srcRect/>
          <a:stretch>
            <a:fillRect/>
          </a:stretch>
        </p:blipFill>
        <p:spPr bwMode="auto">
          <a:xfrm>
            <a:off x="3218449" y="2151089"/>
            <a:ext cx="2260456" cy="455437"/>
          </a:xfrm>
          <a:prstGeom prst="rect">
            <a:avLst/>
          </a:prstGeom>
          <a:noFill/>
          <a:ln w="9525">
            <a:noFill/>
            <a:miter lim="800000"/>
            <a:headEnd/>
            <a:tailEnd/>
          </a:ln>
        </p:spPr>
      </p:pic>
      <p:sp>
        <p:nvSpPr>
          <p:cNvPr id="47109" name="Rectangle 5"/>
          <p:cNvSpPr>
            <a:spLocks noChangeArrowheads="1"/>
          </p:cNvSpPr>
          <p:nvPr/>
        </p:nvSpPr>
        <p:spPr bwMode="auto">
          <a:xfrm>
            <a:off x="466531" y="2761976"/>
            <a:ext cx="8117632"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57175" algn="l"/>
                <a:tab pos="457200" algn="l"/>
                <a:tab pos="2260600" algn="l"/>
                <a:tab pos="4114800" algn="l"/>
              </a:tabLst>
            </a:pPr>
            <a:r>
              <a:rPr kumimoji="0" lang="en-US" b="1"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Reagent                          Nucleophile (Nu)         Substitution product( R–Nu) 	 	main product</a:t>
            </a:r>
            <a:endParaRPr kumimoji="0" lang="en-US" b="0" i="0" u="none" strike="noStrike" cap="none" normalizeH="0" baseline="0" dirty="0" smtClean="0">
              <a:ln>
                <a:noFill/>
              </a:ln>
              <a:solidFill>
                <a:schemeClr val="tx1"/>
              </a:solidFill>
              <a:effectLst/>
              <a:latin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57175" algn="l"/>
                <a:tab pos="457200" algn="l"/>
                <a:tab pos="2260600" algn="l"/>
                <a:tab pos="4114800" algn="l"/>
              </a:tabLst>
            </a:pPr>
            <a:r>
              <a:rPr kumimoji="0" lang="en-US" b="0" i="0" u="none" strike="noStrike" cap="none" normalizeH="0" baseline="0" dirty="0" err="1" smtClean="0">
                <a:ln>
                  <a:noFill/>
                </a:ln>
                <a:solidFill>
                  <a:srgbClr val="000000"/>
                </a:solidFill>
                <a:effectLst/>
                <a:latin typeface="Calibri" pitchFamily="34" charset="0"/>
                <a:ea typeface="Times New Roman" pitchFamily="18" charset="0"/>
                <a:cs typeface="Calibri" pitchFamily="34" charset="0"/>
              </a:rPr>
              <a:t>NaOH</a:t>
            </a: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 /KOH)                             HO– 	  ROH 		                              Alcohol</a:t>
            </a:r>
            <a:endParaRPr kumimoji="0" lang="en-US" b="0" i="0" u="none" strike="noStrike" cap="none" normalizeH="0" baseline="0" dirty="0" smtClean="0">
              <a:ln>
                <a:noFill/>
              </a:ln>
              <a:solidFill>
                <a:schemeClr val="tx1"/>
              </a:solidFill>
              <a:effectLst/>
              <a:latin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57175" algn="l"/>
                <a:tab pos="457200" algn="l"/>
                <a:tab pos="2260600" algn="l"/>
                <a:tab pos="4114800" algn="l"/>
              </a:tabLst>
            </a:pP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H2O 	                                         </a:t>
            </a:r>
            <a:r>
              <a:rPr kumimoji="0" lang="en-US" b="0" i="0" u="none" strike="noStrike" cap="none" normalizeH="0" baseline="0" dirty="0" err="1" smtClean="0">
                <a:ln>
                  <a:noFill/>
                </a:ln>
                <a:solidFill>
                  <a:srgbClr val="000000"/>
                </a:solidFill>
                <a:effectLst/>
                <a:latin typeface="Calibri" pitchFamily="34" charset="0"/>
                <a:ea typeface="Times New Roman" pitchFamily="18" charset="0"/>
                <a:cs typeface="Calibri" pitchFamily="34" charset="0"/>
              </a:rPr>
              <a:t>H2O</a:t>
            </a: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 	</a:t>
            </a:r>
            <a:r>
              <a:rPr lang="en-US" dirty="0" smtClean="0">
                <a:latin typeface="Calibri" pitchFamily="34" charset="0"/>
                <a:ea typeface="Times New Roman" pitchFamily="18" charset="0"/>
                <a:cs typeface="Calibri" pitchFamily="34" charset="0"/>
              </a:rPr>
              <a:t> </a:t>
            </a: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  ROH 		       Alcohol</a:t>
            </a:r>
            <a:endParaRPr kumimoji="0" lang="en-US" b="0" i="0" u="none" strike="noStrike" cap="none" normalizeH="0" baseline="0" dirty="0" smtClean="0">
              <a:ln>
                <a:noFill/>
              </a:ln>
              <a:solidFill>
                <a:schemeClr val="tx1"/>
              </a:solidFill>
              <a:effectLst/>
              <a:latin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57175" algn="l"/>
                <a:tab pos="457200" algn="l"/>
                <a:tab pos="2260600" algn="l"/>
                <a:tab pos="4114800" algn="l"/>
              </a:tabLst>
            </a:pPr>
            <a:r>
              <a:rPr kumimoji="0" lang="en-US" b="0" i="0" u="none" strike="noStrike" cap="none" normalizeH="0" baseline="0" dirty="0" err="1" smtClean="0">
                <a:ln>
                  <a:noFill/>
                </a:ln>
                <a:solidFill>
                  <a:srgbClr val="000000"/>
                </a:solidFill>
                <a:effectLst/>
                <a:latin typeface="Calibri" pitchFamily="34" charset="0"/>
                <a:ea typeface="Times New Roman" pitchFamily="18" charset="0"/>
                <a:cs typeface="Calibri" pitchFamily="34" charset="0"/>
              </a:rPr>
              <a:t>NaOR</a:t>
            </a: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 </a:t>
            </a:r>
            <a:r>
              <a:rPr kumimoji="0" lang="en-US" b="0" i="0" u="none" strike="noStrike" cap="none" normalizeH="0" dirty="0" smtClean="0">
                <a:ln>
                  <a:noFill/>
                </a:ln>
                <a:solidFill>
                  <a:srgbClr val="000000"/>
                </a:solidFill>
                <a:effectLst/>
                <a:latin typeface="Calibri" pitchFamily="34" charset="0"/>
                <a:ea typeface="Times New Roman" pitchFamily="18" charset="0"/>
                <a:cs typeface="Calibri" pitchFamily="34" charset="0"/>
              </a:rPr>
              <a:t>                                        </a:t>
            </a: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R'O–	   ROR' 		           Ether</a:t>
            </a:r>
            <a:endParaRPr kumimoji="0" lang="en-US" b="0" i="0" u="none" strike="noStrike" cap="none" normalizeH="0" baseline="0" dirty="0" smtClean="0">
              <a:ln>
                <a:noFill/>
              </a:ln>
              <a:solidFill>
                <a:schemeClr val="tx1"/>
              </a:solidFill>
              <a:effectLst/>
              <a:latin typeface="Calibri" pitchFamily="34" charset="0"/>
              <a:cs typeface="Calibri" pitchFamily="34"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oogle Shape;69;p15"/>
          <p:cNvPicPr preferRelativeResize="0"/>
          <p:nvPr/>
        </p:nvPicPr>
        <p:blipFill rotWithShape="1">
          <a:blip r:embed="rId2">
            <a:alphaModFix/>
          </a:blip>
          <a:srcRect/>
          <a:stretch/>
        </p:blipFill>
        <p:spPr>
          <a:xfrm>
            <a:off x="8210550" y="4199975"/>
            <a:ext cx="925650" cy="925650"/>
          </a:xfrm>
          <a:prstGeom prst="rect">
            <a:avLst/>
          </a:prstGeom>
          <a:noFill/>
          <a:ln>
            <a:noFill/>
          </a:ln>
        </p:spPr>
      </p:pic>
      <p:sp>
        <p:nvSpPr>
          <p:cNvPr id="46081" name="Rectangle 1"/>
          <p:cNvSpPr>
            <a:spLocks noChangeArrowheads="1"/>
          </p:cNvSpPr>
          <p:nvPr/>
        </p:nvSpPr>
        <p:spPr bwMode="auto">
          <a:xfrm>
            <a:off x="363894" y="802466"/>
            <a:ext cx="8472196" cy="26776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57175" algn="l"/>
                <a:tab pos="457200" algn="l"/>
                <a:tab pos="2260600" algn="l"/>
                <a:tab pos="4114800" algn="l"/>
              </a:tabLst>
            </a:pPr>
            <a:r>
              <a:rPr kumimoji="0" lang="en-US" b="0" i="0" u="none" strike="noStrike" cap="none" normalizeH="0" baseline="0" dirty="0" err="1" smtClean="0">
                <a:ln>
                  <a:noFill/>
                </a:ln>
                <a:solidFill>
                  <a:srgbClr val="000000"/>
                </a:solidFill>
                <a:effectLst/>
                <a:latin typeface="Calibri" pitchFamily="34" charset="0"/>
                <a:ea typeface="Times New Roman" pitchFamily="18" charset="0"/>
                <a:cs typeface="Calibri" pitchFamily="34" charset="0"/>
              </a:rPr>
              <a:t>NaI</a:t>
            </a: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 		   </a:t>
            </a:r>
            <a:r>
              <a:rPr kumimoji="0" lang="en-US" b="0" i="0" u="none" strike="noStrike" cap="none" normalizeH="0" dirty="0" smtClean="0">
                <a:ln>
                  <a:noFill/>
                </a:ln>
                <a:solidFill>
                  <a:srgbClr val="000000"/>
                </a:solidFill>
                <a:effectLst/>
                <a:latin typeface="Calibri" pitchFamily="34" charset="0"/>
                <a:ea typeface="Times New Roman" pitchFamily="18" charset="0"/>
                <a:cs typeface="Calibri" pitchFamily="34" charset="0"/>
              </a:rPr>
              <a:t> </a:t>
            </a: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 I–                                     R—I 		            Alkyl iodide</a:t>
            </a:r>
            <a:endParaRPr kumimoji="0" lang="en-US" b="0" i="0" u="none" strike="noStrike" cap="none" normalizeH="0" baseline="0" dirty="0" smtClean="0">
              <a:ln>
                <a:noFill/>
              </a:ln>
              <a:solidFill>
                <a:schemeClr val="tx1"/>
              </a:solidFill>
              <a:effectLst/>
              <a:latin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57175" algn="l"/>
                <a:tab pos="457200" algn="l"/>
                <a:tab pos="2260600" algn="l"/>
                <a:tab pos="4114800" algn="l"/>
              </a:tabLst>
            </a:pP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NH3 	                                                </a:t>
            </a:r>
            <a:r>
              <a:rPr kumimoji="0" lang="en-US" b="0" i="0" u="none" strike="noStrike" cap="none" normalizeH="0" baseline="0" dirty="0" err="1" smtClean="0">
                <a:ln>
                  <a:noFill/>
                </a:ln>
                <a:solidFill>
                  <a:srgbClr val="000000"/>
                </a:solidFill>
                <a:effectLst/>
                <a:latin typeface="Calibri" pitchFamily="34" charset="0"/>
                <a:ea typeface="Times New Roman" pitchFamily="18" charset="0"/>
                <a:cs typeface="Calibri" pitchFamily="34" charset="0"/>
              </a:rPr>
              <a:t>NH3</a:t>
            </a: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                                   RNH2		             Primary amine</a:t>
            </a:r>
            <a:endParaRPr kumimoji="0" lang="en-US" b="0" i="0" u="none" strike="noStrike" cap="none" normalizeH="0" baseline="0" dirty="0" smtClean="0">
              <a:ln>
                <a:noFill/>
              </a:ln>
              <a:solidFill>
                <a:schemeClr val="tx1"/>
              </a:solidFill>
              <a:effectLst/>
              <a:latin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57175" algn="l"/>
                <a:tab pos="457200" algn="l"/>
                <a:tab pos="2260600" algn="l"/>
                <a:tab pos="4114800" algn="l"/>
              </a:tabLst>
            </a:pP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R'NH2 	   </a:t>
            </a:r>
            <a:r>
              <a:rPr kumimoji="0" lang="en-US" b="0" i="0" u="none" strike="noStrike" cap="none" normalizeH="0" baseline="0" dirty="0" err="1" smtClean="0">
                <a:ln>
                  <a:noFill/>
                </a:ln>
                <a:solidFill>
                  <a:srgbClr val="000000"/>
                </a:solidFill>
                <a:effectLst/>
                <a:latin typeface="Calibri" pitchFamily="34" charset="0"/>
                <a:ea typeface="Times New Roman" pitchFamily="18" charset="0"/>
                <a:cs typeface="Calibri" pitchFamily="34" charset="0"/>
              </a:rPr>
              <a:t>R'NH2</a:t>
            </a: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                                RNHR' </a:t>
            </a:r>
            <a:r>
              <a:rPr lang="en-US" dirty="0" smtClean="0">
                <a:latin typeface="Calibri" pitchFamily="34" charset="0"/>
                <a:ea typeface="Times New Roman" pitchFamily="18" charset="0"/>
                <a:cs typeface="Calibri" pitchFamily="34" charset="0"/>
              </a:rPr>
              <a:t>                                   </a:t>
            </a: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 Sec. amine</a:t>
            </a:r>
            <a:endParaRPr kumimoji="0" lang="en-US" b="0" i="0" u="none" strike="noStrike" cap="none" normalizeH="0" baseline="0" dirty="0" smtClean="0">
              <a:ln>
                <a:noFill/>
              </a:ln>
              <a:solidFill>
                <a:schemeClr val="tx1"/>
              </a:solidFill>
              <a:effectLst/>
              <a:latin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57175" algn="l"/>
                <a:tab pos="457200" algn="l"/>
                <a:tab pos="2260600" algn="l"/>
                <a:tab pos="4114800" algn="l"/>
              </a:tabLst>
            </a:pP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R'R''NH                                               </a:t>
            </a:r>
            <a:r>
              <a:rPr kumimoji="0" lang="en-US" b="0" i="0" u="none" strike="noStrike" cap="none" normalizeH="0" baseline="0" dirty="0" err="1" smtClean="0">
                <a:ln>
                  <a:noFill/>
                </a:ln>
                <a:solidFill>
                  <a:srgbClr val="000000"/>
                </a:solidFill>
                <a:effectLst/>
                <a:latin typeface="Calibri" pitchFamily="34" charset="0"/>
                <a:ea typeface="Times New Roman" pitchFamily="18" charset="0"/>
                <a:cs typeface="Calibri" pitchFamily="34" charset="0"/>
              </a:rPr>
              <a:t>R'R''NH</a:t>
            </a: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                              RNR'R'' 	             </a:t>
            </a:r>
            <a:r>
              <a:rPr kumimoji="0" lang="en-US" b="0" i="0" u="none" strike="noStrike" cap="none" normalizeH="0" dirty="0" smtClean="0">
                <a:ln>
                  <a:noFill/>
                </a:ln>
                <a:solidFill>
                  <a:srgbClr val="000000"/>
                </a:solidFill>
                <a:effectLst/>
                <a:latin typeface="Calibri" pitchFamily="34" charset="0"/>
                <a:ea typeface="Times New Roman" pitchFamily="18" charset="0"/>
                <a:cs typeface="Calibri" pitchFamily="34" charset="0"/>
              </a:rPr>
              <a:t> </a:t>
            </a:r>
            <a:r>
              <a:rPr kumimoji="0" lang="en-US" b="0" i="0" u="none" strike="noStrike" cap="none" normalizeH="0" baseline="0" dirty="0" err="1" smtClean="0">
                <a:ln>
                  <a:noFill/>
                </a:ln>
                <a:solidFill>
                  <a:srgbClr val="000000"/>
                </a:solidFill>
                <a:effectLst/>
                <a:latin typeface="Calibri" pitchFamily="34" charset="0"/>
                <a:ea typeface="Times New Roman" pitchFamily="18" charset="0"/>
                <a:cs typeface="Calibri" pitchFamily="34" charset="0"/>
              </a:rPr>
              <a:t>Tert</a:t>
            </a: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 amine</a:t>
            </a:r>
            <a:endParaRPr kumimoji="0" lang="en-US" b="0" i="0" u="none" strike="noStrike" cap="none" normalizeH="0" baseline="0" dirty="0" smtClean="0">
              <a:ln>
                <a:noFill/>
              </a:ln>
              <a:solidFill>
                <a:schemeClr val="tx1"/>
              </a:solidFill>
              <a:effectLst/>
              <a:latin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57175" algn="l"/>
                <a:tab pos="457200" algn="l"/>
                <a:tab pos="2260600" algn="l"/>
                <a:tab pos="4114800" algn="l"/>
              </a:tabLst>
            </a:pP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KCN 		    CN–                                   RCN 		            Nitrile(cyanide)</a:t>
            </a:r>
            <a:endParaRPr kumimoji="0" lang="en-US" b="0" i="0" u="none" strike="noStrike" cap="none" normalizeH="0" baseline="0" dirty="0" smtClean="0">
              <a:ln>
                <a:noFill/>
              </a:ln>
              <a:solidFill>
                <a:schemeClr val="tx1"/>
              </a:solidFill>
              <a:effectLst/>
              <a:latin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57175" algn="l"/>
                <a:tab pos="457200" algn="l"/>
                <a:tab pos="2260600" algn="l"/>
                <a:tab pos="4114800" algn="l"/>
              </a:tabLst>
            </a:pPr>
            <a:r>
              <a:rPr kumimoji="0" lang="en-US" b="0" i="0" u="none" strike="noStrike" cap="none" normalizeH="0" baseline="0" dirty="0" err="1" smtClean="0">
                <a:ln>
                  <a:noFill/>
                </a:ln>
                <a:solidFill>
                  <a:srgbClr val="000000"/>
                </a:solidFill>
                <a:effectLst/>
                <a:latin typeface="Calibri" pitchFamily="34" charset="0"/>
                <a:ea typeface="Times New Roman" pitchFamily="18" charset="0"/>
                <a:cs typeface="Calibri" pitchFamily="34" charset="0"/>
              </a:rPr>
              <a:t>AgCN</a:t>
            </a: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 		     CN:                                    RNC 		                </a:t>
            </a:r>
            <a:r>
              <a:rPr kumimoji="0" lang="en-US" b="0" i="0" u="none" strike="noStrike" cap="none" normalizeH="0" baseline="0" dirty="0" err="1" smtClean="0">
                <a:ln>
                  <a:noFill/>
                </a:ln>
                <a:solidFill>
                  <a:srgbClr val="000000"/>
                </a:solidFill>
                <a:effectLst/>
                <a:latin typeface="Calibri" pitchFamily="34" charset="0"/>
                <a:ea typeface="Times New Roman" pitchFamily="18" charset="0"/>
                <a:cs typeface="Calibri" pitchFamily="34" charset="0"/>
              </a:rPr>
              <a:t>Isonitrile</a:t>
            </a: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 							                                       (</a:t>
            </a:r>
            <a:r>
              <a:rPr kumimoji="0" lang="en-US" b="0" i="0" u="none" strike="noStrike" cap="none" normalizeH="0" baseline="0" dirty="0" err="1" smtClean="0">
                <a:ln>
                  <a:noFill/>
                </a:ln>
                <a:solidFill>
                  <a:srgbClr val="000000"/>
                </a:solidFill>
                <a:effectLst/>
                <a:latin typeface="Calibri" pitchFamily="34" charset="0"/>
                <a:ea typeface="Times New Roman" pitchFamily="18" charset="0"/>
                <a:cs typeface="Calibri" pitchFamily="34" charset="0"/>
              </a:rPr>
              <a:t>isocyanide</a:t>
            </a: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a:t>
            </a:r>
            <a:endParaRPr kumimoji="0" lang="en-US" b="0" i="0" u="none" strike="noStrike" cap="none" normalizeH="0" baseline="0" dirty="0" smtClean="0">
              <a:ln>
                <a:noFill/>
              </a:ln>
              <a:solidFill>
                <a:schemeClr val="tx1"/>
              </a:solidFill>
              <a:effectLst/>
              <a:latin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57175" algn="l"/>
                <a:tab pos="457200" algn="l"/>
                <a:tab pos="2260600" algn="l"/>
                <a:tab pos="4114800" algn="l"/>
              </a:tabLst>
            </a:pP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KNO2 	                                                 O=N—O–                         R—O—N=O 	                Alkyl nitrite</a:t>
            </a:r>
            <a:endParaRPr kumimoji="0" lang="en-US" b="0" i="0" u="none" strike="noStrike" cap="none" normalizeH="0" baseline="0" dirty="0" smtClean="0">
              <a:ln>
                <a:noFill/>
              </a:ln>
              <a:solidFill>
                <a:schemeClr val="tx1"/>
              </a:solidFill>
              <a:effectLst/>
              <a:latin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57175" algn="l"/>
                <a:tab pos="457200" algn="l"/>
                <a:tab pos="2260600" algn="l"/>
                <a:tab pos="4114800" algn="l"/>
              </a:tabLst>
            </a:pP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AgNO2 	    Ag—Ö—N=O                 </a:t>
            </a:r>
            <a:r>
              <a:rPr kumimoji="0" lang="en-US" b="0" i="0" u="none" strike="noStrike" cap="none" normalizeH="0" dirty="0" smtClean="0">
                <a:ln>
                  <a:noFill/>
                </a:ln>
                <a:solidFill>
                  <a:srgbClr val="000000"/>
                </a:solidFill>
                <a:effectLst/>
                <a:latin typeface="Calibri" pitchFamily="34" charset="0"/>
                <a:ea typeface="Times New Roman" pitchFamily="18" charset="0"/>
                <a:cs typeface="Calibri" pitchFamily="34" charset="0"/>
              </a:rPr>
              <a:t> </a:t>
            </a: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 R—NO2 	                </a:t>
            </a:r>
            <a:r>
              <a:rPr kumimoji="0" lang="en-US" b="0" i="0" u="none" strike="noStrike" cap="none" normalizeH="0" baseline="0" dirty="0" err="1" smtClean="0">
                <a:ln>
                  <a:noFill/>
                </a:ln>
                <a:solidFill>
                  <a:srgbClr val="000000"/>
                </a:solidFill>
                <a:effectLst/>
                <a:latin typeface="Calibri" pitchFamily="34" charset="0"/>
                <a:ea typeface="Times New Roman" pitchFamily="18" charset="0"/>
                <a:cs typeface="Calibri" pitchFamily="34" charset="0"/>
              </a:rPr>
              <a:t>Nitroalkane</a:t>
            </a:r>
            <a:endParaRPr kumimoji="0" lang="en-US" b="0" i="0" u="none" strike="noStrike" cap="none" normalizeH="0" baseline="0" dirty="0" smtClean="0">
              <a:ln>
                <a:noFill/>
              </a:ln>
              <a:solidFill>
                <a:schemeClr val="tx1"/>
              </a:solidFill>
              <a:effectLst/>
              <a:latin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57175" algn="l"/>
                <a:tab pos="457200" algn="l"/>
                <a:tab pos="2260600" algn="l"/>
                <a:tab pos="4114800" algn="l"/>
              </a:tabLst>
            </a:pPr>
            <a:r>
              <a:rPr kumimoji="0" lang="en-US" b="0" i="0" u="none" strike="noStrike" cap="none" normalizeH="0" baseline="0" dirty="0" err="1" smtClean="0">
                <a:ln>
                  <a:noFill/>
                </a:ln>
                <a:solidFill>
                  <a:srgbClr val="000000"/>
                </a:solidFill>
                <a:effectLst/>
                <a:latin typeface="Calibri" pitchFamily="34" charset="0"/>
                <a:ea typeface="Times New Roman" pitchFamily="18" charset="0"/>
                <a:cs typeface="Calibri" pitchFamily="34" charset="0"/>
              </a:rPr>
              <a:t>R'COOAg</a:t>
            </a: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 	     R'COO–                             R'COOR 	                   Ester</a:t>
            </a:r>
            <a:endParaRPr kumimoji="0" lang="en-US" b="0" i="0" u="none" strike="noStrike" cap="none" normalizeH="0" baseline="0" dirty="0" smtClean="0">
              <a:ln>
                <a:noFill/>
              </a:ln>
              <a:solidFill>
                <a:schemeClr val="tx1"/>
              </a:solidFill>
              <a:effectLst/>
              <a:latin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57175" algn="l"/>
                <a:tab pos="457200" algn="l"/>
                <a:tab pos="2260600" algn="l"/>
                <a:tab pos="4114800" algn="l"/>
              </a:tabLst>
            </a:pP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LiAlH4 	       H                                         RH 		              Hydrocarbon</a:t>
            </a:r>
            <a:endParaRPr kumimoji="0" lang="en-US" b="0" i="0" u="none" strike="noStrike" cap="none" normalizeH="0" baseline="0" dirty="0" smtClean="0">
              <a:ln>
                <a:noFill/>
              </a:ln>
              <a:solidFill>
                <a:schemeClr val="tx1"/>
              </a:solidFill>
              <a:effectLst/>
              <a:latin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57175" algn="l"/>
                <a:tab pos="457200" algn="l"/>
                <a:tab pos="2260600" algn="l"/>
                <a:tab pos="4114800" algn="l"/>
              </a:tabLst>
            </a:pP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R'– M+	</a:t>
            </a:r>
            <a:r>
              <a:rPr kumimoji="0" lang="en-US" b="0" i="0" u="none" strike="noStrike" cap="none" normalizeH="0" dirty="0" smtClean="0">
                <a:ln>
                  <a:noFill/>
                </a:ln>
                <a:solidFill>
                  <a:srgbClr val="000000"/>
                </a:solidFill>
                <a:effectLst/>
                <a:latin typeface="Calibri" pitchFamily="34" charset="0"/>
                <a:ea typeface="Times New Roman" pitchFamily="18" charset="0"/>
                <a:cs typeface="Calibri" pitchFamily="34" charset="0"/>
              </a:rPr>
              <a:t>       </a:t>
            </a: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 R'–                                     RR' 		                Alkane</a:t>
            </a:r>
            <a:endParaRPr kumimoji="0" lang="en-US" b="0" i="0" u="none" strike="noStrike" cap="none" normalizeH="0" baseline="0" dirty="0" smtClean="0">
              <a:ln>
                <a:noFill/>
              </a:ln>
              <a:solidFill>
                <a:schemeClr val="tx1"/>
              </a:solidFill>
              <a:effectLst/>
              <a:latin typeface="Calibri" pitchFamily="34" charset="0"/>
              <a:cs typeface="Calibri" pitchFamily="34"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oogle Shape;69;p15"/>
          <p:cNvPicPr preferRelativeResize="0"/>
          <p:nvPr/>
        </p:nvPicPr>
        <p:blipFill rotWithShape="1">
          <a:blip r:embed="rId2">
            <a:alphaModFix/>
          </a:blip>
          <a:srcRect/>
          <a:stretch/>
        </p:blipFill>
        <p:spPr>
          <a:xfrm>
            <a:off x="8210550" y="4199975"/>
            <a:ext cx="925650" cy="925650"/>
          </a:xfrm>
          <a:prstGeom prst="rect">
            <a:avLst/>
          </a:prstGeom>
          <a:noFill/>
          <a:ln>
            <a:noFill/>
          </a:ln>
        </p:spPr>
      </p:pic>
      <p:sp>
        <p:nvSpPr>
          <p:cNvPr id="45057" name="Rectangle 1"/>
          <p:cNvSpPr>
            <a:spLocks noChangeArrowheads="1"/>
          </p:cNvSpPr>
          <p:nvPr/>
        </p:nvSpPr>
        <p:spPr bwMode="auto">
          <a:xfrm>
            <a:off x="475861" y="489463"/>
            <a:ext cx="7996336" cy="116955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IN" b="1" u="sng" dirty="0">
                <a:latin typeface="Calibri" pitchFamily="34" charset="0"/>
                <a:cs typeface="Calibri" pitchFamily="34" charset="0"/>
              </a:rPr>
              <a:t>SN2 Reaction: </a:t>
            </a:r>
            <a:endParaRPr lang="en-IN" dirty="0">
              <a:latin typeface="Calibri" pitchFamily="34" charset="0"/>
              <a:cs typeface="Calibri" pitchFamily="34" charset="0"/>
            </a:endParaRPr>
          </a:p>
          <a:p>
            <a:r>
              <a:rPr lang="en-IN" b="1" dirty="0">
                <a:latin typeface="Calibri" pitchFamily="34" charset="0"/>
                <a:cs typeface="Calibri" pitchFamily="34" charset="0"/>
              </a:rPr>
              <a:t>	</a:t>
            </a:r>
            <a:r>
              <a:rPr lang="en-IN" dirty="0">
                <a:latin typeface="Calibri" pitchFamily="34" charset="0"/>
                <a:cs typeface="Calibri" pitchFamily="34" charset="0"/>
              </a:rPr>
              <a:t>SN2 stands for </a:t>
            </a:r>
            <a:r>
              <a:rPr lang="en-IN" dirty="0" err="1">
                <a:latin typeface="Calibri" pitchFamily="34" charset="0"/>
                <a:cs typeface="Calibri" pitchFamily="34" charset="0"/>
              </a:rPr>
              <a:t>nucleophilic</a:t>
            </a:r>
            <a:r>
              <a:rPr lang="en-IN" dirty="0">
                <a:latin typeface="Calibri" pitchFamily="34" charset="0"/>
                <a:cs typeface="Calibri" pitchFamily="34" charset="0"/>
              </a:rPr>
              <a:t> substitution bimolecular. In this reaction, both alkyl halide and nucleophile are involved in the rate-determining step and follow a concerted mechanism. That means the rate depends upon the concentration of both the reactants.</a:t>
            </a:r>
          </a:p>
          <a:p>
            <a:pPr marL="0" marR="0" lvl="0" indent="0" algn="l" defTabSz="914400" rtl="0" eaLnBrk="1" fontAlgn="base" latinLnBrk="0" hangingPunct="1">
              <a:lnSpc>
                <a:spcPct val="100000"/>
              </a:lnSpc>
              <a:spcBef>
                <a:spcPct val="0"/>
              </a:spcBef>
              <a:spcAft>
                <a:spcPct val="0"/>
              </a:spcAft>
              <a:buClrTx/>
              <a:buSzTx/>
              <a:buFontTx/>
              <a:buNone/>
              <a:tabLst>
                <a:tab pos="257175" algn="l"/>
                <a:tab pos="457200" algn="l"/>
                <a:tab pos="2260600" algn="l"/>
                <a:tab pos="4114800" algn="l"/>
              </a:tabLst>
            </a:pPr>
            <a:endParaRPr kumimoji="0" lang="en-US" b="0" i="0" u="none" strike="noStrike" cap="none" normalizeH="0" baseline="0" dirty="0" smtClean="0">
              <a:ln>
                <a:noFill/>
              </a:ln>
              <a:solidFill>
                <a:schemeClr val="tx1"/>
              </a:solidFill>
              <a:effectLst/>
              <a:latin typeface="Calibri" pitchFamily="34" charset="0"/>
              <a:cs typeface="Calibri" pitchFamily="34" charset="0"/>
            </a:endParaRPr>
          </a:p>
        </p:txBody>
      </p:sp>
      <p:pic>
        <p:nvPicPr>
          <p:cNvPr id="45058" name="Picture 2"/>
          <p:cNvPicPr>
            <a:picLocks noChangeAspect="1" noChangeArrowheads="1"/>
          </p:cNvPicPr>
          <p:nvPr/>
        </p:nvPicPr>
        <p:blipFill>
          <a:blip r:embed="rId3"/>
          <a:srcRect/>
          <a:stretch>
            <a:fillRect/>
          </a:stretch>
        </p:blipFill>
        <p:spPr bwMode="auto">
          <a:xfrm>
            <a:off x="1287625" y="1567543"/>
            <a:ext cx="3476625" cy="390525"/>
          </a:xfrm>
          <a:prstGeom prst="rect">
            <a:avLst/>
          </a:prstGeom>
          <a:noFill/>
          <a:ln w="9525">
            <a:noFill/>
            <a:miter lim="800000"/>
            <a:headEnd/>
            <a:tailEnd/>
          </a:ln>
        </p:spPr>
      </p:pic>
      <p:sp>
        <p:nvSpPr>
          <p:cNvPr id="45061" name="Rectangle 5"/>
          <p:cNvSpPr>
            <a:spLocks noChangeArrowheads="1"/>
          </p:cNvSpPr>
          <p:nvPr/>
        </p:nvSpPr>
        <p:spPr bwMode="auto">
          <a:xfrm>
            <a:off x="485192" y="1861120"/>
            <a:ext cx="8126963" cy="24622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r>
              <a:rPr lang="en-US" dirty="0">
                <a:latin typeface="Calibri" pitchFamily="34" charset="0"/>
                <a:cs typeface="Calibri" pitchFamily="34" charset="0"/>
              </a:rPr>
              <a:t>In the </a:t>
            </a:r>
            <a:r>
              <a:rPr lang="en-US" b="1" dirty="0">
                <a:latin typeface="Calibri" pitchFamily="34" charset="0"/>
                <a:cs typeface="Calibri" pitchFamily="34" charset="0"/>
              </a:rPr>
              <a:t>SN2 </a:t>
            </a:r>
            <a:r>
              <a:rPr lang="en-US" dirty="0">
                <a:latin typeface="Calibri" pitchFamily="34" charset="0"/>
                <a:cs typeface="Calibri" pitchFamily="34" charset="0"/>
              </a:rPr>
              <a:t>mechanism, the nucleophile attacks the substrate from a position of 1800 away from the leaving group. Thus the reaction proceeds with complete </a:t>
            </a:r>
            <a:r>
              <a:rPr lang="en-US" dirty="0" err="1">
                <a:latin typeface="Calibri" pitchFamily="34" charset="0"/>
                <a:cs typeface="Calibri" pitchFamily="34" charset="0"/>
              </a:rPr>
              <a:t>stereochemical</a:t>
            </a:r>
            <a:r>
              <a:rPr lang="en-US" dirty="0">
                <a:latin typeface="Calibri" pitchFamily="34" charset="0"/>
                <a:cs typeface="Calibri" pitchFamily="34" charset="0"/>
              </a:rPr>
              <a:t> inversion called </a:t>
            </a:r>
            <a:r>
              <a:rPr lang="en-US" b="1" dirty="0">
                <a:latin typeface="Calibri" pitchFamily="34" charset="0"/>
                <a:cs typeface="Calibri" pitchFamily="34" charset="0"/>
              </a:rPr>
              <a:t>Walden inversion.</a:t>
            </a:r>
            <a:r>
              <a:rPr lang="en-US" dirty="0">
                <a:latin typeface="Calibri" pitchFamily="34" charset="0"/>
                <a:cs typeface="Calibri" pitchFamily="34" charset="0"/>
              </a:rPr>
              <a:t> The mechanism of the reaction is involved in a single step. The breaking of the C-X bond and making of the C-Nu bond takes place simultaneously. The nucleophile approaches the carbon atom from the opposite side of the halogen atom because the attack of the nucleophile from the side of the halogen atom is hindered due to repulsion with a negatively charged halogen. Here simultaneous attack of the nucleophile and leaving of halide ion occurs through the </a:t>
            </a:r>
            <a:r>
              <a:rPr lang="en-US" dirty="0" err="1">
                <a:latin typeface="Calibri" pitchFamily="34" charset="0"/>
                <a:cs typeface="Calibri" pitchFamily="34" charset="0"/>
              </a:rPr>
              <a:t>Penta</a:t>
            </a:r>
            <a:r>
              <a:rPr lang="en-US" dirty="0">
                <a:latin typeface="Calibri" pitchFamily="34" charset="0"/>
                <a:cs typeface="Calibri" pitchFamily="34" charset="0"/>
              </a:rPr>
              <a:t>-coordinated transition state. The rate of substitution is directly proportional to the concentration of the nucleophile, that’s why a high concentration of strong nucleophiles is favorable for this reaction. The polar aprotic solvent is favorable for the hydrolysis of alkyl halide but the </a:t>
            </a:r>
            <a:r>
              <a:rPr lang="en-US" dirty="0" err="1">
                <a:latin typeface="Calibri" pitchFamily="34" charset="0"/>
                <a:cs typeface="Calibri" pitchFamily="34" charset="0"/>
              </a:rPr>
              <a:t>Protic</a:t>
            </a:r>
            <a:r>
              <a:rPr lang="en-US" dirty="0">
                <a:latin typeface="Calibri" pitchFamily="34" charset="0"/>
                <a:cs typeface="Calibri" pitchFamily="34" charset="0"/>
              </a:rPr>
              <a:t> solvent slows down the reaction.</a:t>
            </a:r>
            <a:endParaRPr lang="en-IN" dirty="0">
              <a:latin typeface="Calibri" pitchFamily="34" charset="0"/>
              <a:cs typeface="Calibri" pitchFamily="34" charset="0"/>
            </a:endParaRPr>
          </a:p>
          <a:p>
            <a:pPr algn="just"/>
            <a:r>
              <a:rPr lang="en-US" dirty="0">
                <a:latin typeface="Calibri" pitchFamily="34" charset="0"/>
                <a:cs typeface="Calibri" pitchFamily="34" charset="0"/>
              </a:rPr>
              <a:t>	Ex: The hydrolysis of Methyl Chloride is an example of the SN2 path.</a:t>
            </a:r>
            <a:endParaRPr kumimoji="0" lang="en-US" b="0" i="0" u="none" strike="noStrike" cap="none" normalizeH="0" baseline="0" dirty="0" smtClean="0">
              <a:ln>
                <a:noFill/>
              </a:ln>
              <a:solidFill>
                <a:schemeClr val="tx1"/>
              </a:solidFill>
              <a:effectLst/>
              <a:latin typeface="Calibri" pitchFamily="34" charset="0"/>
              <a:cs typeface="Calibri" pitchFamily="34"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Google Shape;69;p15"/>
          <p:cNvPicPr preferRelativeResize="0"/>
          <p:nvPr/>
        </p:nvPicPr>
        <p:blipFill rotWithShape="1">
          <a:blip r:embed="rId2">
            <a:alphaModFix/>
          </a:blip>
          <a:srcRect/>
          <a:stretch/>
        </p:blipFill>
        <p:spPr>
          <a:xfrm>
            <a:off x="8210550" y="4199975"/>
            <a:ext cx="925650" cy="925650"/>
          </a:xfrm>
          <a:prstGeom prst="rect">
            <a:avLst/>
          </a:prstGeom>
          <a:noFill/>
          <a:ln>
            <a:noFill/>
          </a:ln>
        </p:spPr>
      </p:pic>
      <p:pic>
        <p:nvPicPr>
          <p:cNvPr id="44033" name="Picture 1"/>
          <p:cNvPicPr>
            <a:picLocks noChangeAspect="1" noChangeArrowheads="1"/>
          </p:cNvPicPr>
          <p:nvPr/>
        </p:nvPicPr>
        <p:blipFill>
          <a:blip r:embed="rId3"/>
          <a:srcRect/>
          <a:stretch>
            <a:fillRect/>
          </a:stretch>
        </p:blipFill>
        <p:spPr bwMode="auto">
          <a:xfrm>
            <a:off x="858416" y="634482"/>
            <a:ext cx="3905250" cy="581025"/>
          </a:xfrm>
          <a:prstGeom prst="rect">
            <a:avLst/>
          </a:prstGeom>
          <a:noFill/>
          <a:ln w="9525">
            <a:noFill/>
            <a:miter lim="800000"/>
            <a:headEnd/>
            <a:tailEnd/>
          </a:ln>
        </p:spPr>
      </p:pic>
      <p:sp>
        <p:nvSpPr>
          <p:cNvPr id="44034" name="Rectangle 2"/>
          <p:cNvSpPr>
            <a:spLocks noChangeArrowheads="1"/>
          </p:cNvSpPr>
          <p:nvPr/>
        </p:nvSpPr>
        <p:spPr bwMode="auto">
          <a:xfrm>
            <a:off x="513184" y="1231693"/>
            <a:ext cx="8108302" cy="116955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buClrTx/>
              <a:tabLst>
                <a:tab pos="257175" algn="l"/>
                <a:tab pos="457200" algn="l"/>
                <a:tab pos="2260600" algn="l"/>
                <a:tab pos="4114800" algn="l"/>
              </a:tabLst>
            </a:pPr>
            <a:r>
              <a:rPr lang="en-IN" b="1" dirty="0">
                <a:latin typeface="Calibri" pitchFamily="34" charset="0"/>
                <a:cs typeface="Calibri" pitchFamily="34" charset="0"/>
              </a:rPr>
              <a:t>Mechanism:</a:t>
            </a:r>
            <a:r>
              <a:rPr lang="en-IN" dirty="0">
                <a:latin typeface="Calibri" pitchFamily="34" charset="0"/>
                <a:cs typeface="Calibri" pitchFamily="34" charset="0"/>
              </a:rPr>
              <a:t> The strong nucleophile OH- attack from the opposite side of the chlorine atom to form a </a:t>
            </a:r>
            <a:r>
              <a:rPr lang="en-IN" dirty="0" err="1">
                <a:latin typeface="Calibri" pitchFamily="34" charset="0"/>
                <a:cs typeface="Calibri" pitchFamily="34" charset="0"/>
              </a:rPr>
              <a:t>Penta</a:t>
            </a:r>
            <a:r>
              <a:rPr lang="en-IN" dirty="0">
                <a:latin typeface="Calibri" pitchFamily="34" charset="0"/>
                <a:cs typeface="Calibri" pitchFamily="34" charset="0"/>
              </a:rPr>
              <a:t>-coordinated transition state in which both OH- and </a:t>
            </a:r>
            <a:r>
              <a:rPr lang="en-IN" dirty="0" err="1">
                <a:latin typeface="Calibri" pitchFamily="34" charset="0"/>
                <a:cs typeface="Calibri" pitchFamily="34" charset="0"/>
              </a:rPr>
              <a:t>Cl</a:t>
            </a:r>
            <a:r>
              <a:rPr lang="en-IN" dirty="0">
                <a:latin typeface="Calibri" pitchFamily="34" charset="0"/>
                <a:cs typeface="Calibri" pitchFamily="34" charset="0"/>
              </a:rPr>
              <a:t>- are partially bonded to the carbon atom. So the carbon center becomes highly overcrowded. Due to this overcrowding, the transition state contains maximum potential energy and minimum stability. In the transition state, the formation of the C-OH bond and breaking of the C-</a:t>
            </a:r>
            <a:r>
              <a:rPr lang="en-IN" dirty="0" err="1">
                <a:latin typeface="Calibri" pitchFamily="34" charset="0"/>
                <a:cs typeface="Calibri" pitchFamily="34" charset="0"/>
              </a:rPr>
              <a:t>Cl</a:t>
            </a:r>
            <a:r>
              <a:rPr lang="en-IN" dirty="0">
                <a:latin typeface="Calibri" pitchFamily="34" charset="0"/>
                <a:cs typeface="Calibri" pitchFamily="34" charset="0"/>
              </a:rPr>
              <a:t> bond takes place simultaneously.  </a:t>
            </a:r>
          </a:p>
        </p:txBody>
      </p:sp>
      <p:pic>
        <p:nvPicPr>
          <p:cNvPr id="44035" name="Picture 3"/>
          <p:cNvPicPr>
            <a:picLocks noChangeAspect="1" noChangeArrowheads="1"/>
          </p:cNvPicPr>
          <p:nvPr/>
        </p:nvPicPr>
        <p:blipFill>
          <a:blip r:embed="rId4"/>
          <a:srcRect/>
          <a:stretch>
            <a:fillRect/>
          </a:stretch>
        </p:blipFill>
        <p:spPr bwMode="auto">
          <a:xfrm>
            <a:off x="1548881" y="2593910"/>
            <a:ext cx="5943600" cy="1600200"/>
          </a:xfrm>
          <a:prstGeom prst="rect">
            <a:avLst/>
          </a:prstGeom>
          <a:noFill/>
          <a:ln w="9525">
            <a:noFill/>
            <a:miter lim="800000"/>
            <a:headEnd/>
            <a:tailEnd/>
          </a:ln>
        </p:spPr>
      </p:pic>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Google Shape;69;p15"/>
          <p:cNvPicPr preferRelativeResize="0"/>
          <p:nvPr/>
        </p:nvPicPr>
        <p:blipFill rotWithShape="1">
          <a:blip r:embed="rId2">
            <a:alphaModFix/>
          </a:blip>
          <a:srcRect/>
          <a:stretch/>
        </p:blipFill>
        <p:spPr>
          <a:xfrm>
            <a:off x="8210550" y="4199975"/>
            <a:ext cx="925650" cy="925650"/>
          </a:xfrm>
          <a:prstGeom prst="rect">
            <a:avLst/>
          </a:prstGeom>
          <a:noFill/>
          <a:ln>
            <a:noFill/>
          </a:ln>
        </p:spPr>
      </p:pic>
      <p:pic>
        <p:nvPicPr>
          <p:cNvPr id="43009" name="Picture 1"/>
          <p:cNvPicPr>
            <a:picLocks noChangeAspect="1" noChangeArrowheads="1"/>
          </p:cNvPicPr>
          <p:nvPr/>
        </p:nvPicPr>
        <p:blipFill>
          <a:blip r:embed="rId3"/>
          <a:srcRect/>
          <a:stretch>
            <a:fillRect/>
          </a:stretch>
        </p:blipFill>
        <p:spPr bwMode="auto">
          <a:xfrm>
            <a:off x="1054359" y="373224"/>
            <a:ext cx="5943600" cy="1733550"/>
          </a:xfrm>
          <a:prstGeom prst="rect">
            <a:avLst/>
          </a:prstGeom>
          <a:noFill/>
          <a:ln w="9525">
            <a:noFill/>
            <a:miter lim="800000"/>
            <a:headEnd/>
            <a:tailEnd/>
          </a:ln>
        </p:spPr>
      </p:pic>
      <p:sp>
        <p:nvSpPr>
          <p:cNvPr id="43010" name="Rectangle 2"/>
          <p:cNvSpPr>
            <a:spLocks noChangeArrowheads="1"/>
          </p:cNvSpPr>
          <p:nvPr/>
        </p:nvSpPr>
        <p:spPr bwMode="auto">
          <a:xfrm>
            <a:off x="373224" y="2062151"/>
            <a:ext cx="8350898"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spcBef>
                <a:spcPct val="0"/>
              </a:spcBef>
              <a:spcAft>
                <a:spcPct val="0"/>
              </a:spcAft>
              <a:buClrTx/>
              <a:tabLst>
                <a:tab pos="257175" algn="l"/>
                <a:tab pos="457200" algn="l"/>
                <a:tab pos="2260600" algn="l"/>
                <a:tab pos="4114800" algn="l"/>
              </a:tabLst>
            </a:pPr>
            <a:r>
              <a:rPr lang="en-US" dirty="0">
                <a:latin typeface="Calibri" pitchFamily="34" charset="0"/>
                <a:cs typeface="Calibri" pitchFamily="34" charset="0"/>
              </a:rPr>
              <a:t>SN2 reaction of optically active alkyl halide is always accompanied by inversion of configuration. The order of reactivity of alkyl halides towards SN2 reaction is</a:t>
            </a:r>
            <a:r>
              <a:rPr lang="en-US" dirty="0" smtClean="0">
                <a:latin typeface="Calibri" pitchFamily="34" charset="0"/>
                <a:cs typeface="Calibri" pitchFamily="34" charset="0"/>
              </a:rPr>
              <a:t>,</a:t>
            </a:r>
            <a:endParaRPr lang="en-IN" dirty="0">
              <a:latin typeface="Calibri" pitchFamily="34" charset="0"/>
              <a:cs typeface="Calibri" pitchFamily="34" charset="0"/>
            </a:endParaRPr>
          </a:p>
        </p:txBody>
      </p:sp>
      <p:pic>
        <p:nvPicPr>
          <p:cNvPr id="43011" name="Picture 3"/>
          <p:cNvPicPr>
            <a:picLocks noChangeAspect="1" noChangeArrowheads="1"/>
          </p:cNvPicPr>
          <p:nvPr/>
        </p:nvPicPr>
        <p:blipFill>
          <a:blip r:embed="rId4"/>
          <a:srcRect/>
          <a:stretch>
            <a:fillRect/>
          </a:stretch>
        </p:blipFill>
        <p:spPr bwMode="auto">
          <a:xfrm>
            <a:off x="1530221" y="2659225"/>
            <a:ext cx="3124200" cy="628650"/>
          </a:xfrm>
          <a:prstGeom prst="rect">
            <a:avLst/>
          </a:prstGeom>
          <a:noFill/>
          <a:ln w="9525">
            <a:noFill/>
            <a:miter lim="800000"/>
            <a:headEnd/>
            <a:tailEnd/>
          </a:ln>
        </p:spPr>
      </p:pic>
      <p:pic>
        <p:nvPicPr>
          <p:cNvPr id="43012" name="Picture 4"/>
          <p:cNvPicPr>
            <a:picLocks noChangeAspect="1" noChangeArrowheads="1"/>
          </p:cNvPicPr>
          <p:nvPr/>
        </p:nvPicPr>
        <p:blipFill>
          <a:blip r:embed="rId5"/>
          <a:srcRect/>
          <a:stretch>
            <a:fillRect/>
          </a:stretch>
        </p:blipFill>
        <p:spPr bwMode="auto">
          <a:xfrm>
            <a:off x="690465" y="3461657"/>
            <a:ext cx="5829300" cy="962025"/>
          </a:xfrm>
          <a:prstGeom prst="rect">
            <a:avLst/>
          </a:prstGeom>
          <a:noFill/>
          <a:ln w="9525">
            <a:noFill/>
            <a:miter lim="800000"/>
            <a:headEnd/>
            <a:tailEnd/>
          </a:ln>
        </p:spPr>
      </p:pic>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oogle Shape;69;p15"/>
          <p:cNvPicPr preferRelativeResize="0"/>
          <p:nvPr/>
        </p:nvPicPr>
        <p:blipFill rotWithShape="1">
          <a:blip r:embed="rId2">
            <a:alphaModFix/>
          </a:blip>
          <a:srcRect/>
          <a:stretch/>
        </p:blipFill>
        <p:spPr>
          <a:xfrm>
            <a:off x="8210550" y="4199975"/>
            <a:ext cx="925650" cy="925650"/>
          </a:xfrm>
          <a:prstGeom prst="rect">
            <a:avLst/>
          </a:prstGeom>
          <a:noFill/>
          <a:ln>
            <a:noFill/>
          </a:ln>
        </p:spPr>
      </p:pic>
      <p:sp>
        <p:nvSpPr>
          <p:cNvPr id="41985" name="Rectangle 1"/>
          <p:cNvSpPr>
            <a:spLocks noChangeArrowheads="1"/>
          </p:cNvSpPr>
          <p:nvPr/>
        </p:nvSpPr>
        <p:spPr bwMode="auto">
          <a:xfrm>
            <a:off x="457200" y="606515"/>
            <a:ext cx="8173616" cy="7386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spcBef>
                <a:spcPct val="0"/>
              </a:spcBef>
              <a:spcAft>
                <a:spcPct val="0"/>
              </a:spcAft>
              <a:buClrTx/>
              <a:tabLst>
                <a:tab pos="257175" algn="l"/>
                <a:tab pos="457200" algn="l"/>
                <a:tab pos="2260600" algn="l"/>
                <a:tab pos="4114800" algn="l"/>
              </a:tabLst>
            </a:pPr>
            <a:r>
              <a:rPr lang="en-IN" b="1" dirty="0">
                <a:latin typeface="Calibri" pitchFamily="34" charset="0"/>
                <a:cs typeface="Calibri" pitchFamily="34" charset="0"/>
              </a:rPr>
              <a:t>SN1 Reaction: </a:t>
            </a:r>
            <a:r>
              <a:rPr lang="en-IN" dirty="0">
                <a:latin typeface="Calibri" pitchFamily="34" charset="0"/>
                <a:cs typeface="Calibri" pitchFamily="34" charset="0"/>
              </a:rPr>
              <a:t>It stands for </a:t>
            </a:r>
            <a:r>
              <a:rPr lang="en-IN" dirty="0" err="1">
                <a:latin typeface="Calibri" pitchFamily="34" charset="0"/>
                <a:cs typeface="Calibri" pitchFamily="34" charset="0"/>
              </a:rPr>
              <a:t>nucleophilic</a:t>
            </a:r>
            <a:r>
              <a:rPr lang="en-IN" dirty="0">
                <a:latin typeface="Calibri" pitchFamily="34" charset="0"/>
                <a:cs typeface="Calibri" pitchFamily="34" charset="0"/>
              </a:rPr>
              <a:t> substitution </a:t>
            </a:r>
            <a:r>
              <a:rPr lang="en-IN" dirty="0" err="1">
                <a:latin typeface="Calibri" pitchFamily="34" charset="0"/>
                <a:cs typeface="Calibri" pitchFamily="34" charset="0"/>
              </a:rPr>
              <a:t>unimolecular</a:t>
            </a:r>
            <a:r>
              <a:rPr lang="en-IN" dirty="0">
                <a:latin typeface="Calibri" pitchFamily="34" charset="0"/>
                <a:cs typeface="Calibri" pitchFamily="34" charset="0"/>
              </a:rPr>
              <a:t>. In this reaction, only alkyl halide is involved in the rate-determining step and follows a non-concerted mechanism. That means the rate depends upon the concentration of alkyl halide only</a:t>
            </a:r>
            <a:r>
              <a:rPr lang="en-IN" dirty="0" smtClean="0">
                <a:latin typeface="Calibri" pitchFamily="34" charset="0"/>
                <a:cs typeface="Calibri" pitchFamily="34" charset="0"/>
              </a:rPr>
              <a:t>.</a:t>
            </a:r>
            <a:endParaRPr lang="en-IN" dirty="0">
              <a:latin typeface="Calibri" pitchFamily="34" charset="0"/>
              <a:cs typeface="Calibri" pitchFamily="34" charset="0"/>
            </a:endParaRPr>
          </a:p>
        </p:txBody>
      </p:sp>
      <p:pic>
        <p:nvPicPr>
          <p:cNvPr id="41986" name="Picture 2"/>
          <p:cNvPicPr>
            <a:picLocks noChangeAspect="1" noChangeArrowheads="1"/>
          </p:cNvPicPr>
          <p:nvPr/>
        </p:nvPicPr>
        <p:blipFill>
          <a:blip r:embed="rId3"/>
          <a:srcRect/>
          <a:stretch>
            <a:fillRect/>
          </a:stretch>
        </p:blipFill>
        <p:spPr bwMode="auto">
          <a:xfrm>
            <a:off x="1259632" y="1362269"/>
            <a:ext cx="2085975" cy="314325"/>
          </a:xfrm>
          <a:prstGeom prst="rect">
            <a:avLst/>
          </a:prstGeom>
          <a:noFill/>
          <a:ln w="9525">
            <a:noFill/>
            <a:miter lim="800000"/>
            <a:headEnd/>
            <a:tailEnd/>
          </a:ln>
        </p:spPr>
      </p:pic>
      <p:pic>
        <p:nvPicPr>
          <p:cNvPr id="41987" name="Picture 3"/>
          <p:cNvPicPr>
            <a:picLocks noChangeAspect="1" noChangeArrowheads="1"/>
          </p:cNvPicPr>
          <p:nvPr/>
        </p:nvPicPr>
        <p:blipFill>
          <a:blip r:embed="rId4"/>
          <a:srcRect/>
          <a:stretch>
            <a:fillRect/>
          </a:stretch>
        </p:blipFill>
        <p:spPr bwMode="auto">
          <a:xfrm>
            <a:off x="1632857" y="1922107"/>
            <a:ext cx="4895850" cy="2114550"/>
          </a:xfrm>
          <a:prstGeom prst="rect">
            <a:avLst/>
          </a:prstGeom>
          <a:noFill/>
          <a:ln w="9525">
            <a:noFill/>
            <a:miter lim="800000"/>
            <a:headEnd/>
            <a:tailEnd/>
          </a:ln>
        </p:spPr>
      </p:pic>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oogle Shape;69;p15"/>
          <p:cNvPicPr preferRelativeResize="0"/>
          <p:nvPr/>
        </p:nvPicPr>
        <p:blipFill rotWithShape="1">
          <a:blip r:embed="rId2">
            <a:alphaModFix/>
          </a:blip>
          <a:srcRect/>
          <a:stretch/>
        </p:blipFill>
        <p:spPr>
          <a:xfrm>
            <a:off x="8210550" y="4199975"/>
            <a:ext cx="925650" cy="925650"/>
          </a:xfrm>
          <a:prstGeom prst="rect">
            <a:avLst/>
          </a:prstGeom>
          <a:noFill/>
          <a:ln>
            <a:noFill/>
          </a:ln>
        </p:spPr>
      </p:pic>
      <p:sp>
        <p:nvSpPr>
          <p:cNvPr id="40961" name="Rectangle 1"/>
          <p:cNvSpPr>
            <a:spLocks noChangeArrowheads="1"/>
          </p:cNvSpPr>
          <p:nvPr/>
        </p:nvSpPr>
        <p:spPr bwMode="auto">
          <a:xfrm>
            <a:off x="391886" y="358829"/>
            <a:ext cx="8350898" cy="24622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buClrTx/>
              <a:tabLst>
                <a:tab pos="257175" algn="l"/>
                <a:tab pos="457200" algn="l"/>
                <a:tab pos="2260600" algn="l"/>
                <a:tab pos="4114800" algn="l"/>
              </a:tabLst>
            </a:pPr>
            <a:r>
              <a:rPr lang="en-IN" dirty="0">
                <a:latin typeface="Calibri" pitchFamily="34" charset="0"/>
                <a:cs typeface="Calibri" pitchFamily="34" charset="0"/>
              </a:rPr>
              <a:t>Here the rate of reaction is independent of the concentration of nucleophile. The mechanism of the SN1 reaction is involved in two steps. The step-1 is the slow ionization of the substrate and is the rate-determining step while step-2 is faster and not a rate-determining step. In this reaction, the alkyl halide undergoes </a:t>
            </a:r>
            <a:r>
              <a:rPr lang="en-IN" dirty="0" err="1">
                <a:latin typeface="Calibri" pitchFamily="34" charset="0"/>
                <a:cs typeface="Calibri" pitchFamily="34" charset="0"/>
              </a:rPr>
              <a:t>heterolytic</a:t>
            </a:r>
            <a:r>
              <a:rPr lang="en-IN" dirty="0">
                <a:latin typeface="Calibri" pitchFamily="34" charset="0"/>
                <a:cs typeface="Calibri" pitchFamily="34" charset="0"/>
              </a:rPr>
              <a:t> fission to form a carbocation which is a slow process and hence rate determining. The carbocation which is formed is planar. The central positively charged carbon atom of the carbocation is SP2 hybridized. The nucleophile can attack the planar carbocation from either side to form a mixture of two compounds that are inverted to each other. This mixture is called a racemic mixture. The greater the </a:t>
            </a:r>
            <a:r>
              <a:rPr lang="en-US" dirty="0">
                <a:latin typeface="Calibri" pitchFamily="34" charset="0"/>
                <a:cs typeface="Calibri" pitchFamily="34" charset="0"/>
              </a:rPr>
              <a:t>stability of carbocation greater will be its ease of formation from an alkyl halide and faster will be the rate of reaction. Thus the order of reactivity of alkyl halide towards SN1 reaction is  </a:t>
            </a:r>
            <a:r>
              <a:rPr lang="en-US" dirty="0"/>
              <a:t>3</a:t>
            </a:r>
            <a:r>
              <a:rPr lang="en-US" baseline="30000" dirty="0"/>
              <a:t>0</a:t>
            </a:r>
            <a:r>
              <a:rPr lang="en-US" baseline="30000" dirty="0" smtClean="0">
                <a:latin typeface="Calibri" pitchFamily="34" charset="0"/>
                <a:cs typeface="Calibri" pitchFamily="34" charset="0"/>
              </a:rPr>
              <a:t> </a:t>
            </a:r>
            <a:r>
              <a:rPr lang="en-US" dirty="0">
                <a:latin typeface="Calibri" pitchFamily="34" charset="0"/>
                <a:cs typeface="Calibri" pitchFamily="34" charset="0"/>
              </a:rPr>
              <a:t>&gt; 2</a:t>
            </a:r>
            <a:r>
              <a:rPr lang="en-US" baseline="30000" dirty="0">
                <a:latin typeface="Calibri" pitchFamily="34" charset="0"/>
                <a:cs typeface="Calibri" pitchFamily="34" charset="0"/>
              </a:rPr>
              <a:t>0</a:t>
            </a:r>
            <a:r>
              <a:rPr lang="en-US" dirty="0">
                <a:latin typeface="Calibri" pitchFamily="34" charset="0"/>
                <a:cs typeface="Calibri" pitchFamily="34" charset="0"/>
              </a:rPr>
              <a:t> &gt; 1</a:t>
            </a:r>
            <a:r>
              <a:rPr lang="en-US" baseline="30000" dirty="0">
                <a:latin typeface="Calibri" pitchFamily="34" charset="0"/>
                <a:cs typeface="Calibri" pitchFamily="34" charset="0"/>
              </a:rPr>
              <a:t>0</a:t>
            </a:r>
            <a:r>
              <a:rPr lang="en-US" dirty="0">
                <a:latin typeface="Calibri" pitchFamily="34" charset="0"/>
                <a:cs typeface="Calibri" pitchFamily="34" charset="0"/>
              </a:rPr>
              <a:t>. Allyl and benzyl halide show high reactivity towards SN1 reaction. Because the carbocation formed gets stabilized through resonance.</a:t>
            </a:r>
            <a:endParaRPr lang="en-IN" dirty="0">
              <a:latin typeface="Calibri" pitchFamily="34" charset="0"/>
              <a:cs typeface="Calibri"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tab pos="257175" algn="l"/>
                <a:tab pos="457200" algn="l"/>
                <a:tab pos="2260600" algn="l"/>
                <a:tab pos="4114800" algn="l"/>
              </a:tabLst>
            </a:pPr>
            <a:endParaRPr kumimoji="0" lang="en-US" b="0" i="0" u="none" strike="noStrike" cap="none" normalizeH="0" baseline="0" dirty="0" smtClean="0">
              <a:ln>
                <a:noFill/>
              </a:ln>
              <a:solidFill>
                <a:schemeClr val="tx1"/>
              </a:solidFill>
              <a:effectLst/>
              <a:latin typeface="Calibri" pitchFamily="34" charset="0"/>
              <a:cs typeface="Calibri" pitchFamily="34" charset="0"/>
            </a:endParaRPr>
          </a:p>
        </p:txBody>
      </p:sp>
      <p:pic>
        <p:nvPicPr>
          <p:cNvPr id="40962" name="Picture 2"/>
          <p:cNvPicPr>
            <a:picLocks noChangeAspect="1" noChangeArrowheads="1"/>
          </p:cNvPicPr>
          <p:nvPr/>
        </p:nvPicPr>
        <p:blipFill>
          <a:blip r:embed="rId3"/>
          <a:srcRect/>
          <a:stretch>
            <a:fillRect/>
          </a:stretch>
        </p:blipFill>
        <p:spPr bwMode="auto">
          <a:xfrm>
            <a:off x="942392" y="3107094"/>
            <a:ext cx="5905500" cy="1905000"/>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69;p15"/>
          <p:cNvPicPr preferRelativeResize="0"/>
          <p:nvPr/>
        </p:nvPicPr>
        <p:blipFill rotWithShape="1">
          <a:blip r:embed="rId2">
            <a:alphaModFix/>
          </a:blip>
          <a:srcRect/>
          <a:stretch/>
        </p:blipFill>
        <p:spPr>
          <a:xfrm>
            <a:off x="8210550" y="4199975"/>
            <a:ext cx="925650" cy="925650"/>
          </a:xfrm>
          <a:prstGeom prst="rect">
            <a:avLst/>
          </a:prstGeom>
          <a:noFill/>
          <a:ln>
            <a:noFill/>
          </a:ln>
        </p:spPr>
      </p:pic>
      <p:sp>
        <p:nvSpPr>
          <p:cNvPr id="6" name="Rectangle 5"/>
          <p:cNvSpPr/>
          <p:nvPr/>
        </p:nvSpPr>
        <p:spPr>
          <a:xfrm>
            <a:off x="7755568" y="383704"/>
            <a:ext cx="684803" cy="307777"/>
          </a:xfrm>
          <a:prstGeom prst="rect">
            <a:avLst/>
          </a:prstGeom>
        </p:spPr>
        <p:txBody>
          <a:bodyPr wrap="none">
            <a:spAutoFit/>
          </a:bodyPr>
          <a:lstStyle/>
          <a:p>
            <a:pPr lvl="0">
              <a:buSzPts val="1100"/>
            </a:pPr>
            <a:r>
              <a:rPr lang="en-IN" dirty="0" smtClean="0">
                <a:latin typeface="Calibri" pitchFamily="34" charset="0"/>
              </a:rPr>
              <a:t>Page-3</a:t>
            </a:r>
            <a:endParaRPr lang="en-IN" dirty="0">
              <a:latin typeface="Calibri" pitchFamily="34" charset="0"/>
            </a:endParaRPr>
          </a:p>
        </p:txBody>
      </p:sp>
      <p:sp>
        <p:nvSpPr>
          <p:cNvPr id="75777" name="Rectangle 1"/>
          <p:cNvSpPr>
            <a:spLocks noChangeArrowheads="1"/>
          </p:cNvSpPr>
          <p:nvPr/>
        </p:nvSpPr>
        <p:spPr bwMode="auto">
          <a:xfrm>
            <a:off x="457200" y="727818"/>
            <a:ext cx="8266922"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US" dirty="0" err="1">
                <a:latin typeface="Calibri" pitchFamily="34" charset="0"/>
                <a:cs typeface="Calibri" pitchFamily="34" charset="0"/>
              </a:rPr>
              <a:t>Dihalogen</a:t>
            </a:r>
            <a:r>
              <a:rPr lang="en-US" dirty="0">
                <a:latin typeface="Calibri" pitchFamily="34" charset="0"/>
                <a:cs typeface="Calibri" pitchFamily="34" charset="0"/>
              </a:rPr>
              <a:t> derives are further classified as the following types</a:t>
            </a:r>
            <a:r>
              <a:rPr lang="en-US" i="1" dirty="0">
                <a:latin typeface="Calibri" pitchFamily="34" charset="0"/>
                <a:cs typeface="Calibri" pitchFamily="34" charset="0"/>
              </a:rPr>
              <a:t>. </a:t>
            </a:r>
            <a:endParaRPr lang="en-IN" dirty="0">
              <a:latin typeface="Calibri" pitchFamily="34" charset="0"/>
              <a:cs typeface="Calibri" pitchFamily="34" charset="0"/>
            </a:endParaRPr>
          </a:p>
          <a:p>
            <a:r>
              <a:rPr lang="en-US" b="1" u="sng" dirty="0">
                <a:latin typeface="Calibri" pitchFamily="34" charset="0"/>
                <a:cs typeface="Calibri" pitchFamily="34" charset="0"/>
              </a:rPr>
              <a:t>i) Gem </a:t>
            </a:r>
            <a:r>
              <a:rPr lang="en-US" b="1" u="sng" dirty="0" err="1">
                <a:latin typeface="Calibri" pitchFamily="34" charset="0"/>
                <a:cs typeface="Calibri" pitchFamily="34" charset="0"/>
              </a:rPr>
              <a:t>dihalides</a:t>
            </a:r>
            <a:r>
              <a:rPr lang="en-US" u="sng" dirty="0">
                <a:latin typeface="Calibri" pitchFamily="34" charset="0"/>
                <a:cs typeface="Calibri" pitchFamily="34" charset="0"/>
              </a:rPr>
              <a:t>:</a:t>
            </a:r>
            <a:r>
              <a:rPr lang="en-US" dirty="0">
                <a:latin typeface="Calibri" pitchFamily="34" charset="0"/>
                <a:cs typeface="Calibri" pitchFamily="34" charset="0"/>
              </a:rPr>
              <a:t> In these compounds both the halogen atoms attached to the same carbon </a:t>
            </a:r>
            <a:endParaRPr kumimoji="0" lang="en-US" b="0" i="0" u="none" strike="noStrike" cap="none" normalizeH="0" baseline="0" dirty="0" smtClean="0">
              <a:ln>
                <a:noFill/>
              </a:ln>
              <a:solidFill>
                <a:schemeClr val="tx1"/>
              </a:solidFill>
              <a:effectLst/>
              <a:latin typeface="Calibri" pitchFamily="34" charset="0"/>
              <a:cs typeface="Calibri" pitchFamily="34" charset="0"/>
            </a:endParaRPr>
          </a:p>
        </p:txBody>
      </p:sp>
      <p:pic>
        <p:nvPicPr>
          <p:cNvPr id="75778" name="Picture 2"/>
          <p:cNvPicPr>
            <a:picLocks noChangeAspect="1" noChangeArrowheads="1"/>
          </p:cNvPicPr>
          <p:nvPr/>
        </p:nvPicPr>
        <p:blipFill>
          <a:blip r:embed="rId3"/>
          <a:srcRect/>
          <a:stretch>
            <a:fillRect/>
          </a:stretch>
        </p:blipFill>
        <p:spPr bwMode="auto">
          <a:xfrm>
            <a:off x="1026367" y="1362270"/>
            <a:ext cx="5477070" cy="1315616"/>
          </a:xfrm>
          <a:prstGeom prst="rect">
            <a:avLst/>
          </a:prstGeom>
          <a:noFill/>
          <a:ln w="9525">
            <a:noFill/>
            <a:miter lim="800000"/>
            <a:headEnd/>
            <a:tailEnd/>
          </a:ln>
        </p:spPr>
      </p:pic>
      <p:sp>
        <p:nvSpPr>
          <p:cNvPr id="75779" name="Rectangle 3"/>
          <p:cNvSpPr>
            <a:spLocks noChangeArrowheads="1"/>
          </p:cNvSpPr>
          <p:nvPr/>
        </p:nvSpPr>
        <p:spPr bwMode="auto">
          <a:xfrm>
            <a:off x="410547" y="2780638"/>
            <a:ext cx="8136294"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IN" b="1" u="sng" dirty="0">
                <a:latin typeface="Calibri" pitchFamily="34" charset="0"/>
                <a:cs typeface="Calibri" pitchFamily="34" charset="0"/>
              </a:rPr>
              <a:t>ii) Vicinal-</a:t>
            </a:r>
            <a:r>
              <a:rPr lang="en-IN" b="1" u="sng" dirty="0" err="1">
                <a:latin typeface="Calibri" pitchFamily="34" charset="0"/>
                <a:cs typeface="Calibri" pitchFamily="34" charset="0"/>
              </a:rPr>
              <a:t>dihalide</a:t>
            </a:r>
            <a:r>
              <a:rPr lang="en-IN" b="1" u="sng" dirty="0">
                <a:latin typeface="Calibri" pitchFamily="34" charset="0"/>
                <a:cs typeface="Calibri" pitchFamily="34" charset="0"/>
              </a:rPr>
              <a:t>:</a:t>
            </a:r>
            <a:r>
              <a:rPr lang="en-IN" b="1" dirty="0">
                <a:latin typeface="Calibri" pitchFamily="34" charset="0"/>
                <a:cs typeface="Calibri" pitchFamily="34" charset="0"/>
              </a:rPr>
              <a:t> </a:t>
            </a:r>
            <a:r>
              <a:rPr lang="en-IN" dirty="0">
                <a:latin typeface="Calibri" pitchFamily="34" charset="0"/>
                <a:cs typeface="Calibri" pitchFamily="34" charset="0"/>
              </a:rPr>
              <a:t>In these compounds the halogen atoms attached to adjacent (vicinal) carbon atoms. These are also called </a:t>
            </a:r>
            <a:r>
              <a:rPr lang="en-IN" dirty="0" err="1">
                <a:latin typeface="Calibri" pitchFamily="34" charset="0"/>
                <a:cs typeface="Calibri" pitchFamily="34" charset="0"/>
              </a:rPr>
              <a:t>alkylene</a:t>
            </a:r>
            <a:r>
              <a:rPr lang="en-IN" dirty="0">
                <a:latin typeface="Calibri" pitchFamily="34" charset="0"/>
                <a:cs typeface="Calibri" pitchFamily="34" charset="0"/>
              </a:rPr>
              <a:t> (di) </a:t>
            </a:r>
            <a:r>
              <a:rPr lang="en-IN" dirty="0" err="1">
                <a:latin typeface="Calibri" pitchFamily="34" charset="0"/>
                <a:cs typeface="Calibri" pitchFamily="34" charset="0"/>
              </a:rPr>
              <a:t>dihalides</a:t>
            </a:r>
            <a:r>
              <a:rPr lang="en-IN" dirty="0">
                <a:latin typeface="Calibri" pitchFamily="34" charset="0"/>
                <a:cs typeface="Calibri" pitchFamily="34" charset="0"/>
              </a:rPr>
              <a:t>.</a:t>
            </a:r>
          </a:p>
        </p:txBody>
      </p:sp>
      <p:pic>
        <p:nvPicPr>
          <p:cNvPr id="75780" name="Picture 4"/>
          <p:cNvPicPr>
            <a:picLocks noChangeAspect="1" noChangeArrowheads="1"/>
          </p:cNvPicPr>
          <p:nvPr/>
        </p:nvPicPr>
        <p:blipFill>
          <a:blip r:embed="rId4"/>
          <a:srcRect/>
          <a:stretch>
            <a:fillRect/>
          </a:stretch>
        </p:blipFill>
        <p:spPr bwMode="auto">
          <a:xfrm>
            <a:off x="1194319" y="3265715"/>
            <a:ext cx="4448175" cy="1304925"/>
          </a:xfrm>
          <a:prstGeom prst="rect">
            <a:avLst/>
          </a:prstGeom>
          <a:noFill/>
          <a:ln w="9525">
            <a:noFill/>
            <a:miter lim="800000"/>
            <a:headEnd/>
            <a:tailEnd/>
          </a:ln>
        </p:spPr>
      </p:pic>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oogle Shape;69;p15"/>
          <p:cNvPicPr preferRelativeResize="0"/>
          <p:nvPr/>
        </p:nvPicPr>
        <p:blipFill rotWithShape="1">
          <a:blip r:embed="rId2">
            <a:alphaModFix/>
          </a:blip>
          <a:srcRect/>
          <a:stretch/>
        </p:blipFill>
        <p:spPr>
          <a:xfrm>
            <a:off x="8210550" y="4199975"/>
            <a:ext cx="925650" cy="925650"/>
          </a:xfrm>
          <a:prstGeom prst="rect">
            <a:avLst/>
          </a:prstGeom>
          <a:noFill/>
          <a:ln>
            <a:noFill/>
          </a:ln>
        </p:spPr>
      </p:pic>
      <p:sp>
        <p:nvSpPr>
          <p:cNvPr id="39937" name="Rectangle 1"/>
          <p:cNvSpPr>
            <a:spLocks noChangeArrowheads="1"/>
          </p:cNvSpPr>
          <p:nvPr/>
        </p:nvSpPr>
        <p:spPr bwMode="auto">
          <a:xfrm>
            <a:off x="466530" y="615846"/>
            <a:ext cx="7575693" cy="30777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IN" dirty="0">
                <a:latin typeface="Calibri" pitchFamily="34" charset="0"/>
                <a:cs typeface="Calibri" pitchFamily="34" charset="0"/>
              </a:rPr>
              <a:t>For the given alkyl group the order of reactivity of alkyl halides is R-I &gt; R-Br &gt; R-</a:t>
            </a:r>
            <a:r>
              <a:rPr lang="en-IN" dirty="0" err="1">
                <a:latin typeface="Calibri" pitchFamily="34" charset="0"/>
                <a:cs typeface="Calibri" pitchFamily="34" charset="0"/>
              </a:rPr>
              <a:t>Cl</a:t>
            </a:r>
            <a:r>
              <a:rPr lang="en-IN" dirty="0">
                <a:latin typeface="Calibri" pitchFamily="34" charset="0"/>
                <a:cs typeface="Calibri" pitchFamily="34" charset="0"/>
              </a:rPr>
              <a:t> &gt; R-F</a:t>
            </a:r>
          </a:p>
        </p:txBody>
      </p:sp>
      <p:sp>
        <p:nvSpPr>
          <p:cNvPr id="2" name="Rectangle 1"/>
          <p:cNvSpPr>
            <a:spLocks noChangeArrowheads="1"/>
          </p:cNvSpPr>
          <p:nvPr/>
        </p:nvSpPr>
        <p:spPr bwMode="auto">
          <a:xfrm>
            <a:off x="363894" y="1278347"/>
            <a:ext cx="8229600"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b="1" i="0" u="sng" strike="noStrike" cap="none" normalizeH="0" baseline="0" dirty="0" smtClean="0">
                <a:ln>
                  <a:noFill/>
                </a:ln>
                <a:solidFill>
                  <a:srgbClr val="000000"/>
                </a:solidFill>
                <a:effectLst/>
                <a:latin typeface="Calibri" pitchFamily="34" charset="0"/>
                <a:ea typeface="Times New Roman" pitchFamily="18" charset="0"/>
                <a:cs typeface="Calibri" pitchFamily="34" charset="0"/>
              </a:rPr>
              <a:t>Answer the following questions:</a:t>
            </a:r>
            <a:endParaRPr kumimoji="0" lang="en-US" b="0" i="0" u="none" strike="noStrike" cap="none" normalizeH="0" baseline="0" dirty="0" smtClean="0">
              <a:ln>
                <a:noFill/>
              </a:ln>
              <a:solidFill>
                <a:schemeClr val="tx1"/>
              </a:solidFill>
              <a:effectLst/>
              <a:latin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1. Why alkyl halides undergo Nucleophilic substitution reaction?</a:t>
            </a:r>
            <a:endParaRPr kumimoji="0" lang="en-US" b="0" i="0" u="none" strike="noStrike" cap="none" normalizeH="0" baseline="0" dirty="0" smtClean="0">
              <a:ln>
                <a:noFill/>
              </a:ln>
              <a:solidFill>
                <a:schemeClr val="tx1"/>
              </a:solidFill>
              <a:effectLst/>
              <a:latin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2. What are </a:t>
            </a:r>
            <a:r>
              <a:rPr kumimoji="0" lang="en-US" b="0" i="0" u="none" strike="noStrike" cap="none" normalizeH="0" baseline="0" dirty="0" err="1" smtClean="0">
                <a:ln>
                  <a:noFill/>
                </a:ln>
                <a:solidFill>
                  <a:srgbClr val="000000"/>
                </a:solidFill>
                <a:effectLst/>
                <a:latin typeface="Calibri" pitchFamily="34" charset="0"/>
                <a:ea typeface="Times New Roman" pitchFamily="18" charset="0"/>
                <a:cs typeface="Calibri" pitchFamily="34" charset="0"/>
              </a:rPr>
              <a:t>ambident</a:t>
            </a: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 </a:t>
            </a:r>
            <a:r>
              <a:rPr kumimoji="0" lang="en-US" b="0" i="0" u="none" strike="noStrike" cap="none" normalizeH="0" baseline="0" dirty="0" err="1" smtClean="0">
                <a:ln>
                  <a:noFill/>
                </a:ln>
                <a:solidFill>
                  <a:srgbClr val="000000"/>
                </a:solidFill>
                <a:effectLst/>
                <a:latin typeface="Calibri" pitchFamily="34" charset="0"/>
                <a:ea typeface="Times New Roman" pitchFamily="18" charset="0"/>
                <a:cs typeface="Calibri" pitchFamily="34" charset="0"/>
              </a:rPr>
              <a:t>nucleophiles</a:t>
            </a: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 Give examples.</a:t>
            </a:r>
            <a:endParaRPr kumimoji="0" lang="en-US" b="0" i="0" u="none" strike="noStrike" cap="none" normalizeH="0" baseline="0" dirty="0" smtClean="0">
              <a:ln>
                <a:noFill/>
              </a:ln>
              <a:solidFill>
                <a:schemeClr val="tx1"/>
              </a:solidFill>
              <a:effectLst/>
              <a:latin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3. Haloalkanes react with KCN to form alkyl cyanides as main product while </a:t>
            </a:r>
            <a:r>
              <a:rPr kumimoji="0" lang="en-US" b="0" i="0" u="none" strike="noStrike" cap="none" normalizeH="0" baseline="0" dirty="0" err="1" smtClean="0">
                <a:ln>
                  <a:noFill/>
                </a:ln>
                <a:solidFill>
                  <a:srgbClr val="000000"/>
                </a:solidFill>
                <a:effectLst/>
                <a:latin typeface="Calibri" pitchFamily="34" charset="0"/>
                <a:ea typeface="Times New Roman" pitchFamily="18" charset="0"/>
                <a:cs typeface="Calibri" pitchFamily="34" charset="0"/>
              </a:rPr>
              <a:t>AgCN</a:t>
            </a: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 forms isocyanides as the chief product. Explain.</a:t>
            </a:r>
            <a:endParaRPr kumimoji="0" lang="en-US" b="0" i="0" u="none" strike="noStrike" cap="none" normalizeH="0" baseline="0" dirty="0" smtClean="0">
              <a:ln>
                <a:noFill/>
              </a:ln>
              <a:solidFill>
                <a:schemeClr val="tx1"/>
              </a:solidFill>
              <a:effectLst/>
              <a:latin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4. Explain the order of reactivity of haloalkanes towards </a:t>
            </a:r>
            <a:r>
              <a:rPr kumimoji="0" lang="en-US" b="0" i="0" u="none" strike="noStrike" cap="none" normalizeH="0" baseline="0" dirty="0" err="1" smtClean="0">
                <a:ln>
                  <a:noFill/>
                </a:ln>
                <a:solidFill>
                  <a:srgbClr val="000000"/>
                </a:solidFill>
                <a:effectLst/>
                <a:latin typeface="Calibri" pitchFamily="34" charset="0"/>
                <a:ea typeface="Times New Roman" pitchFamily="18" charset="0"/>
                <a:cs typeface="Calibri" pitchFamily="34" charset="0"/>
              </a:rPr>
              <a:t>nucleophilic</a:t>
            </a: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 substitution reaction.</a:t>
            </a:r>
            <a:endParaRPr kumimoji="0" lang="en-US" b="0" i="0" u="none" strike="noStrike" cap="none" normalizeH="0" baseline="0" dirty="0" smtClean="0">
              <a:ln>
                <a:noFill/>
              </a:ln>
              <a:solidFill>
                <a:schemeClr val="tx1"/>
              </a:solidFill>
              <a:effectLst/>
              <a:latin typeface="Calibri" pitchFamily="34" charset="0"/>
              <a:cs typeface="Calibri" pitchFamily="34" charset="0"/>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oogle Shape;69;p15"/>
          <p:cNvPicPr preferRelativeResize="0"/>
          <p:nvPr/>
        </p:nvPicPr>
        <p:blipFill rotWithShape="1">
          <a:blip r:embed="rId2">
            <a:alphaModFix/>
          </a:blip>
          <a:srcRect/>
          <a:stretch/>
        </p:blipFill>
        <p:spPr>
          <a:xfrm>
            <a:off x="8210550" y="4199975"/>
            <a:ext cx="925650" cy="925650"/>
          </a:xfrm>
          <a:prstGeom prst="rect">
            <a:avLst/>
          </a:prstGeom>
          <a:noFill/>
          <a:ln>
            <a:noFill/>
          </a:ln>
        </p:spPr>
      </p:pic>
      <p:sp>
        <p:nvSpPr>
          <p:cNvPr id="38913" name="Rectangle 1"/>
          <p:cNvSpPr>
            <a:spLocks noChangeArrowheads="1"/>
          </p:cNvSpPr>
          <p:nvPr/>
        </p:nvSpPr>
        <p:spPr bwMode="auto">
          <a:xfrm>
            <a:off x="401216" y="956842"/>
            <a:ext cx="8322906" cy="28931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a:r>
              <a:rPr lang="en-US" b="1" u="sng" dirty="0">
                <a:solidFill>
                  <a:srgbClr val="FF0000"/>
                </a:solidFill>
                <a:latin typeface="Calibri" pitchFamily="34" charset="0"/>
                <a:cs typeface="Calibri" pitchFamily="34" charset="0"/>
              </a:rPr>
              <a:t>LECTURE-6</a:t>
            </a:r>
            <a:endParaRPr lang="en-IN" dirty="0">
              <a:solidFill>
                <a:srgbClr val="FF0000"/>
              </a:solidFill>
              <a:latin typeface="Calibri" pitchFamily="34" charset="0"/>
              <a:cs typeface="Calibri" pitchFamily="34" charset="0"/>
            </a:endParaRPr>
          </a:p>
          <a:p>
            <a:r>
              <a:rPr lang="en-US" b="1" u="sng" dirty="0" err="1" smtClean="0">
                <a:latin typeface="Calibri" pitchFamily="34" charset="0"/>
                <a:cs typeface="Calibri" pitchFamily="34" charset="0"/>
              </a:rPr>
              <a:t>Stereochemical</a:t>
            </a:r>
            <a:r>
              <a:rPr lang="en-US" b="1" u="sng" dirty="0" smtClean="0">
                <a:latin typeface="Calibri" pitchFamily="34" charset="0"/>
                <a:cs typeface="Calibri" pitchFamily="34" charset="0"/>
              </a:rPr>
              <a:t> </a:t>
            </a:r>
            <a:r>
              <a:rPr lang="en-US" b="1" u="sng" dirty="0">
                <a:latin typeface="Calibri" pitchFamily="34" charset="0"/>
                <a:cs typeface="Calibri" pitchFamily="34" charset="0"/>
              </a:rPr>
              <a:t>Aspects of Nucleophilic substitution reaction: </a:t>
            </a:r>
            <a:endParaRPr lang="en-IN" dirty="0">
              <a:latin typeface="Calibri" pitchFamily="34" charset="0"/>
              <a:cs typeface="Calibri" pitchFamily="34" charset="0"/>
            </a:endParaRPr>
          </a:p>
          <a:p>
            <a:r>
              <a:rPr lang="en-US" dirty="0" smtClean="0">
                <a:latin typeface="Calibri" pitchFamily="34" charset="0"/>
                <a:cs typeface="Calibri" pitchFamily="34" charset="0"/>
              </a:rPr>
              <a:t>An </a:t>
            </a:r>
            <a:r>
              <a:rPr lang="en-US" dirty="0">
                <a:latin typeface="Calibri" pitchFamily="34" charset="0"/>
                <a:cs typeface="Calibri" pitchFamily="34" charset="0"/>
              </a:rPr>
              <a:t>SN2 reaction proceeds with complete </a:t>
            </a:r>
            <a:r>
              <a:rPr lang="en-US" dirty="0" err="1">
                <a:latin typeface="Calibri" pitchFamily="34" charset="0"/>
                <a:cs typeface="Calibri" pitchFamily="34" charset="0"/>
              </a:rPr>
              <a:t>stereochemical</a:t>
            </a:r>
            <a:r>
              <a:rPr lang="en-US" dirty="0">
                <a:latin typeface="Calibri" pitchFamily="34" charset="0"/>
                <a:cs typeface="Calibri" pitchFamily="34" charset="0"/>
              </a:rPr>
              <a:t> inversion while an SN1 reaction proceeds with racemization.</a:t>
            </a:r>
            <a:endParaRPr lang="en-IN" dirty="0">
              <a:latin typeface="Calibri" pitchFamily="34" charset="0"/>
              <a:cs typeface="Calibri" pitchFamily="34" charset="0"/>
            </a:endParaRPr>
          </a:p>
          <a:p>
            <a:r>
              <a:rPr lang="en-US" b="1" u="sng" dirty="0" smtClean="0">
                <a:latin typeface="Calibri" pitchFamily="34" charset="0"/>
                <a:cs typeface="Calibri" pitchFamily="34" charset="0"/>
              </a:rPr>
              <a:t>Optical </a:t>
            </a:r>
            <a:r>
              <a:rPr lang="en-US" b="1" u="sng" dirty="0">
                <a:latin typeface="Calibri" pitchFamily="34" charset="0"/>
                <a:cs typeface="Calibri" pitchFamily="34" charset="0"/>
              </a:rPr>
              <a:t>activity, Chirality, Retention, Inversion, </a:t>
            </a:r>
            <a:r>
              <a:rPr lang="en-US" b="1" u="sng" dirty="0" err="1">
                <a:latin typeface="Calibri" pitchFamily="34" charset="0"/>
                <a:cs typeface="Calibri" pitchFamily="34" charset="0"/>
              </a:rPr>
              <a:t>Racemisation</a:t>
            </a:r>
            <a:r>
              <a:rPr lang="en-US" b="1" u="sng" dirty="0">
                <a:latin typeface="Calibri" pitchFamily="34" charset="0"/>
                <a:cs typeface="Calibri" pitchFamily="34" charset="0"/>
              </a:rPr>
              <a:t>:</a:t>
            </a:r>
            <a:endParaRPr lang="en-IN" dirty="0">
              <a:latin typeface="Calibri" pitchFamily="34" charset="0"/>
              <a:cs typeface="Calibri" pitchFamily="34" charset="0"/>
            </a:endParaRPr>
          </a:p>
          <a:p>
            <a:r>
              <a:rPr lang="en-US" b="1" dirty="0" smtClean="0">
                <a:latin typeface="Calibri" pitchFamily="34" charset="0"/>
                <a:cs typeface="Calibri" pitchFamily="34" charset="0"/>
              </a:rPr>
              <a:t>Optical </a:t>
            </a:r>
            <a:r>
              <a:rPr lang="en-US" b="1" dirty="0">
                <a:latin typeface="Calibri" pitchFamily="34" charset="0"/>
                <a:cs typeface="Calibri" pitchFamily="34" charset="0"/>
              </a:rPr>
              <a:t>activity: </a:t>
            </a:r>
            <a:r>
              <a:rPr lang="en-US" dirty="0">
                <a:latin typeface="Calibri" pitchFamily="34" charset="0"/>
                <a:cs typeface="Calibri" pitchFamily="34" charset="0"/>
              </a:rPr>
              <a:t>Certain compounds rotate the plane-polarized light when it is passed through their solutions. Such compounds are called optically active compounds. The angle by which the plane </a:t>
            </a:r>
            <a:r>
              <a:rPr lang="en-US" dirty="0" err="1">
                <a:latin typeface="Calibri" pitchFamily="34" charset="0"/>
                <a:cs typeface="Calibri" pitchFamily="34" charset="0"/>
              </a:rPr>
              <a:t>polarised</a:t>
            </a:r>
            <a:r>
              <a:rPr lang="en-US" dirty="0">
                <a:latin typeface="Calibri" pitchFamily="34" charset="0"/>
                <a:cs typeface="Calibri" pitchFamily="34" charset="0"/>
              </a:rPr>
              <a:t> light is rotated is measured by an instrument called </a:t>
            </a:r>
            <a:r>
              <a:rPr lang="en-US" dirty="0" err="1">
                <a:latin typeface="Calibri" pitchFamily="34" charset="0"/>
                <a:cs typeface="Calibri" pitchFamily="34" charset="0"/>
              </a:rPr>
              <a:t>polarimeter</a:t>
            </a:r>
            <a:r>
              <a:rPr lang="en-US" dirty="0">
                <a:latin typeface="Calibri" pitchFamily="34" charset="0"/>
                <a:cs typeface="Calibri" pitchFamily="34" charset="0"/>
              </a:rPr>
              <a:t>. </a:t>
            </a:r>
            <a:endParaRPr lang="en-IN" dirty="0">
              <a:latin typeface="Calibri" pitchFamily="34" charset="0"/>
              <a:cs typeface="Calibri" pitchFamily="34" charset="0"/>
            </a:endParaRPr>
          </a:p>
          <a:p>
            <a:r>
              <a:rPr lang="en-US" dirty="0">
                <a:latin typeface="Calibri" pitchFamily="34" charset="0"/>
                <a:cs typeface="Calibri" pitchFamily="34" charset="0"/>
              </a:rPr>
              <a:t>	If the compound rotates the plane-polarized light to the right, i.e., clockwise direction, it is called dextrorotatory (Greek for right rotating) or the d-form and is indicated by placing a positive (+) sign before the degree of rotation. If the light is rotated towards left (anticlockwise direction), the compound is said to be laevorotatory or the l-form, and a negative (–) sign is placed before the degree of rotation. Such (+) and (–) isomers of a compound are called </a:t>
            </a:r>
            <a:r>
              <a:rPr lang="en-US" b="1" dirty="0">
                <a:latin typeface="Calibri" pitchFamily="34" charset="0"/>
                <a:cs typeface="Calibri" pitchFamily="34" charset="0"/>
              </a:rPr>
              <a:t>optical isomers</a:t>
            </a:r>
            <a:r>
              <a:rPr lang="en-US" dirty="0">
                <a:latin typeface="Calibri" pitchFamily="34" charset="0"/>
                <a:cs typeface="Calibri" pitchFamily="34" charset="0"/>
              </a:rPr>
              <a:t> and the phenomenon is termed as </a:t>
            </a:r>
            <a:r>
              <a:rPr lang="en-US" b="1" dirty="0">
                <a:latin typeface="Calibri" pitchFamily="34" charset="0"/>
                <a:cs typeface="Calibri" pitchFamily="34" charset="0"/>
              </a:rPr>
              <a:t>optical isomerism.</a:t>
            </a:r>
            <a:endParaRPr lang="en-IN" dirty="0">
              <a:latin typeface="Calibri" pitchFamily="34" charset="0"/>
              <a:cs typeface="Calibri" pitchFamily="34" charset="0"/>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oogle Shape;69;p15"/>
          <p:cNvPicPr preferRelativeResize="0"/>
          <p:nvPr/>
        </p:nvPicPr>
        <p:blipFill rotWithShape="1">
          <a:blip r:embed="rId2">
            <a:alphaModFix/>
          </a:blip>
          <a:srcRect/>
          <a:stretch/>
        </p:blipFill>
        <p:spPr>
          <a:xfrm>
            <a:off x="8210550" y="4199975"/>
            <a:ext cx="925650" cy="925650"/>
          </a:xfrm>
          <a:prstGeom prst="rect">
            <a:avLst/>
          </a:prstGeom>
          <a:noFill/>
          <a:ln>
            <a:noFill/>
          </a:ln>
        </p:spPr>
      </p:pic>
      <p:sp>
        <p:nvSpPr>
          <p:cNvPr id="37889" name="Rectangle 1"/>
          <p:cNvSpPr>
            <a:spLocks noChangeArrowheads="1"/>
          </p:cNvSpPr>
          <p:nvPr/>
        </p:nvSpPr>
        <p:spPr bwMode="auto">
          <a:xfrm>
            <a:off x="354562" y="470800"/>
            <a:ext cx="8406883" cy="375487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US" b="1" u="sng" dirty="0">
                <a:solidFill>
                  <a:srgbClr val="FF0000"/>
                </a:solidFill>
                <a:latin typeface="Calibri" pitchFamily="34" charset="0"/>
                <a:cs typeface="Calibri" pitchFamily="34" charset="0"/>
              </a:rPr>
              <a:t>Molecular asymmetry, chirality, and enantiomers:</a:t>
            </a:r>
            <a:r>
              <a:rPr lang="en-US" b="1" u="sng" dirty="0">
                <a:latin typeface="Calibri" pitchFamily="34" charset="0"/>
                <a:cs typeface="Calibri" pitchFamily="34" charset="0"/>
              </a:rPr>
              <a:t> </a:t>
            </a:r>
            <a:endParaRPr lang="en-IN" dirty="0">
              <a:latin typeface="Calibri" pitchFamily="34" charset="0"/>
              <a:cs typeface="Calibri" pitchFamily="34" charset="0"/>
            </a:endParaRPr>
          </a:p>
          <a:p>
            <a:r>
              <a:rPr lang="en-US" dirty="0" smtClean="0">
                <a:latin typeface="Calibri" pitchFamily="34" charset="0"/>
                <a:cs typeface="Calibri" pitchFamily="34" charset="0"/>
              </a:rPr>
              <a:t>the </a:t>
            </a:r>
            <a:r>
              <a:rPr lang="en-US" dirty="0">
                <a:latin typeface="Calibri" pitchFamily="34" charset="0"/>
                <a:cs typeface="Calibri" pitchFamily="34" charset="0"/>
              </a:rPr>
              <a:t>optical activity was associated with the three-dimensional arrangements of atoms. The spatial arrangement of four groups (</a:t>
            </a:r>
            <a:r>
              <a:rPr lang="en-US" dirty="0" err="1">
                <a:latin typeface="Calibri" pitchFamily="34" charset="0"/>
                <a:cs typeface="Calibri" pitchFamily="34" charset="0"/>
              </a:rPr>
              <a:t>valencies</a:t>
            </a:r>
            <a:r>
              <a:rPr lang="en-US" dirty="0">
                <a:latin typeface="Calibri" pitchFamily="34" charset="0"/>
                <a:cs typeface="Calibri" pitchFamily="34" charset="0"/>
              </a:rPr>
              <a:t>) around a central carbon is tetrahedral and if all the substituents attached to that carbon are different, such carbon is called asymmetric carbon or </a:t>
            </a:r>
            <a:r>
              <a:rPr lang="en-US" dirty="0" err="1">
                <a:latin typeface="Calibri" pitchFamily="34" charset="0"/>
                <a:cs typeface="Calibri" pitchFamily="34" charset="0"/>
              </a:rPr>
              <a:t>stereocentre</a:t>
            </a:r>
            <a:r>
              <a:rPr lang="en-US" dirty="0">
                <a:latin typeface="Calibri" pitchFamily="34" charset="0"/>
                <a:cs typeface="Calibri" pitchFamily="34" charset="0"/>
              </a:rPr>
              <a:t>. The resulting molecule is referred to as an asymmetric molecule. The asymmetry of the molecule is responsible for the optical activity of the organic compound.</a:t>
            </a:r>
            <a:endParaRPr lang="en-IN" dirty="0">
              <a:latin typeface="Calibri" pitchFamily="34" charset="0"/>
              <a:cs typeface="Calibri" pitchFamily="34" charset="0"/>
            </a:endParaRPr>
          </a:p>
          <a:p>
            <a:r>
              <a:rPr lang="en-US" dirty="0">
                <a:latin typeface="Calibri" pitchFamily="34" charset="0"/>
                <a:cs typeface="Calibri" pitchFamily="34" charset="0"/>
              </a:rPr>
              <a:t>	The objects which are non- superimposable on their mirror image (like a pair of hands) are said to be chiral and this property is known as chirality. While the objects, which are, superimposable on their mirror images are called achiral. Let us consider two simple molecules propane-2-ol and butan-2-ol and their mirror images.</a:t>
            </a:r>
            <a:endParaRPr lang="en-IN" dirty="0">
              <a:latin typeface="Calibri" pitchFamily="34" charset="0"/>
              <a:cs typeface="Calibri" pitchFamily="34" charset="0"/>
            </a:endParaRPr>
          </a:p>
          <a:p>
            <a:r>
              <a:rPr lang="en-US" dirty="0">
                <a:latin typeface="Calibri" pitchFamily="34" charset="0"/>
                <a:cs typeface="Calibri" pitchFamily="34" charset="0"/>
              </a:rPr>
              <a:t>	propan-2-ol does not contain an asymmetric carbon, as all the four groups attached to the tetrahedral carbon are not different. Thus it is an </a:t>
            </a:r>
            <a:r>
              <a:rPr lang="en-US" b="1" dirty="0">
                <a:latin typeface="Calibri" pitchFamily="34" charset="0"/>
                <a:cs typeface="Calibri" pitchFamily="34" charset="0"/>
              </a:rPr>
              <a:t>achiral </a:t>
            </a:r>
            <a:r>
              <a:rPr lang="en-US" dirty="0">
                <a:latin typeface="Calibri" pitchFamily="34" charset="0"/>
                <a:cs typeface="Calibri" pitchFamily="34" charset="0"/>
              </a:rPr>
              <a:t>molecule.</a:t>
            </a:r>
            <a:endParaRPr lang="en-IN" dirty="0">
              <a:latin typeface="Calibri" pitchFamily="34" charset="0"/>
              <a:cs typeface="Calibri" pitchFamily="34" charset="0"/>
            </a:endParaRPr>
          </a:p>
          <a:p>
            <a:r>
              <a:rPr lang="en-US" dirty="0">
                <a:latin typeface="Calibri" pitchFamily="34" charset="0"/>
                <a:cs typeface="Calibri" pitchFamily="34" charset="0"/>
              </a:rPr>
              <a:t>	Bhutan-2-ol has four different groups attached to the tetrahedral carbon thus it is chiral. The stereoisomers related to each other as </a:t>
            </a:r>
            <a:r>
              <a:rPr lang="en-US" dirty="0" err="1">
                <a:latin typeface="Calibri" pitchFamily="34" charset="0"/>
                <a:cs typeface="Calibri" pitchFamily="34" charset="0"/>
              </a:rPr>
              <a:t>nonsuperimposable</a:t>
            </a:r>
            <a:r>
              <a:rPr lang="en-US" dirty="0">
                <a:latin typeface="Calibri" pitchFamily="34" charset="0"/>
                <a:cs typeface="Calibri" pitchFamily="34" charset="0"/>
              </a:rPr>
              <a:t> mirror images are called </a:t>
            </a:r>
            <a:r>
              <a:rPr lang="en-US" b="1" dirty="0">
                <a:latin typeface="Calibri" pitchFamily="34" charset="0"/>
                <a:cs typeface="Calibri" pitchFamily="34" charset="0"/>
              </a:rPr>
              <a:t>enantiomers</a:t>
            </a:r>
            <a:r>
              <a:rPr lang="en-US" dirty="0">
                <a:latin typeface="Calibri" pitchFamily="34" charset="0"/>
                <a:cs typeface="Calibri" pitchFamily="34" charset="0"/>
              </a:rPr>
              <a:t> </a:t>
            </a:r>
            <a:r>
              <a:rPr lang="en-US" dirty="0" err="1">
                <a:latin typeface="Calibri" pitchFamily="34" charset="0"/>
                <a:cs typeface="Calibri" pitchFamily="34" charset="0"/>
              </a:rPr>
              <a:t>Enantiomers</a:t>
            </a:r>
            <a:r>
              <a:rPr lang="en-US" dirty="0">
                <a:latin typeface="Calibri" pitchFamily="34" charset="0"/>
                <a:cs typeface="Calibri" pitchFamily="34" charset="0"/>
              </a:rPr>
              <a:t> possess identical physical properties namely, melting point, boiling point, refractive index, etc. They only differ concerning the rotation of plane </a:t>
            </a:r>
            <a:r>
              <a:rPr lang="en-US" dirty="0" err="1">
                <a:latin typeface="Calibri" pitchFamily="34" charset="0"/>
                <a:cs typeface="Calibri" pitchFamily="34" charset="0"/>
              </a:rPr>
              <a:t>polarised</a:t>
            </a:r>
            <a:r>
              <a:rPr lang="en-US" dirty="0">
                <a:latin typeface="Calibri" pitchFamily="34" charset="0"/>
                <a:cs typeface="Calibri" pitchFamily="34" charset="0"/>
              </a:rPr>
              <a:t> light. If one of the enantiomers is dextrorotatory, the other will be laevorotatory.</a:t>
            </a:r>
            <a:endParaRPr lang="en-IN" dirty="0">
              <a:latin typeface="Calibri" pitchFamily="34" charset="0"/>
              <a:cs typeface="Calibri" pitchFamily="34" charset="0"/>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69;p15"/>
          <p:cNvPicPr preferRelativeResize="0"/>
          <p:nvPr/>
        </p:nvPicPr>
        <p:blipFill rotWithShape="1">
          <a:blip r:embed="rId2">
            <a:alphaModFix/>
          </a:blip>
          <a:srcRect/>
          <a:stretch/>
        </p:blipFill>
        <p:spPr>
          <a:xfrm>
            <a:off x="8210550" y="4199975"/>
            <a:ext cx="925650" cy="925650"/>
          </a:xfrm>
          <a:prstGeom prst="rect">
            <a:avLst/>
          </a:prstGeom>
          <a:noFill/>
          <a:ln>
            <a:noFill/>
          </a:ln>
        </p:spPr>
      </p:pic>
      <p:sp>
        <p:nvSpPr>
          <p:cNvPr id="36865" name="Rectangle 1"/>
          <p:cNvSpPr>
            <a:spLocks noChangeArrowheads="1"/>
          </p:cNvSpPr>
          <p:nvPr/>
        </p:nvSpPr>
        <p:spPr bwMode="auto">
          <a:xfrm>
            <a:off x="401216" y="522536"/>
            <a:ext cx="8248262" cy="160043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US" dirty="0">
                <a:latin typeface="Calibri" pitchFamily="34" charset="0"/>
                <a:cs typeface="Calibri" pitchFamily="34" charset="0"/>
              </a:rPr>
              <a:t>A mixture containing two enantiomers in equal proportions will have zero optical rotation, as the rotation due to one isomer will be cancelled by the rotation due to the other isomer. Such a mixture is known as a </a:t>
            </a:r>
            <a:r>
              <a:rPr lang="en-US" b="1" dirty="0">
                <a:latin typeface="Calibri" pitchFamily="34" charset="0"/>
                <a:cs typeface="Calibri" pitchFamily="34" charset="0"/>
              </a:rPr>
              <a:t>racemic mixture</a:t>
            </a:r>
            <a:r>
              <a:rPr lang="en-US" dirty="0">
                <a:latin typeface="Calibri" pitchFamily="34" charset="0"/>
                <a:cs typeface="Calibri" pitchFamily="34" charset="0"/>
              </a:rPr>
              <a:t> or </a:t>
            </a:r>
            <a:r>
              <a:rPr lang="en-US" b="1" dirty="0">
                <a:latin typeface="Calibri" pitchFamily="34" charset="0"/>
                <a:cs typeface="Calibri" pitchFamily="34" charset="0"/>
              </a:rPr>
              <a:t>racemic modification</a:t>
            </a:r>
            <a:r>
              <a:rPr lang="en-US" dirty="0">
                <a:latin typeface="Calibri" pitchFamily="34" charset="0"/>
                <a:cs typeface="Calibri" pitchFamily="34" charset="0"/>
              </a:rPr>
              <a:t>. A racemic mixture is represented by prefixing dl or (±) before the name, for example (±) butan-2-ol. The process of conversion of enantiomer into a racemic mixture is known as </a:t>
            </a:r>
            <a:r>
              <a:rPr lang="en-US" b="1" dirty="0">
                <a:latin typeface="Calibri" pitchFamily="34" charset="0"/>
                <a:cs typeface="Calibri" pitchFamily="34" charset="0"/>
              </a:rPr>
              <a:t>racemization.</a:t>
            </a:r>
            <a:endParaRPr lang="en-IN" dirty="0">
              <a:latin typeface="Calibri" pitchFamily="34" charset="0"/>
              <a:cs typeface="Calibri" pitchFamily="34" charset="0"/>
            </a:endParaRPr>
          </a:p>
          <a:p>
            <a:r>
              <a:rPr lang="en-US" b="1" u="sng" dirty="0" smtClean="0">
                <a:latin typeface="Calibri" pitchFamily="34" charset="0"/>
                <a:cs typeface="Calibri" pitchFamily="34" charset="0"/>
              </a:rPr>
              <a:t>Retention</a:t>
            </a:r>
            <a:r>
              <a:rPr lang="en-US" b="1" u="sng" dirty="0">
                <a:latin typeface="Calibri" pitchFamily="34" charset="0"/>
                <a:cs typeface="Calibri" pitchFamily="34" charset="0"/>
              </a:rPr>
              <a:t>:</a:t>
            </a:r>
            <a:r>
              <a:rPr lang="en-US" b="1" dirty="0">
                <a:latin typeface="Calibri" pitchFamily="34" charset="0"/>
                <a:cs typeface="Calibri" pitchFamily="34" charset="0"/>
              </a:rPr>
              <a:t> </a:t>
            </a:r>
            <a:r>
              <a:rPr lang="en-US" dirty="0">
                <a:latin typeface="Calibri" pitchFamily="34" charset="0"/>
                <a:cs typeface="Calibri" pitchFamily="34" charset="0"/>
              </a:rPr>
              <a:t>Retention of configuration is the preservation of the integrity of the spatial arrangement of bonds to an asymmetric center during a chemical reaction or transformation.</a:t>
            </a:r>
            <a:endParaRPr kumimoji="0" lang="en-US" b="0" i="0" u="none" strike="noStrike" cap="none" normalizeH="0" baseline="0" dirty="0" smtClean="0">
              <a:ln>
                <a:noFill/>
              </a:ln>
              <a:solidFill>
                <a:schemeClr val="tx1"/>
              </a:solidFill>
              <a:effectLst/>
              <a:latin typeface="Calibri" pitchFamily="34" charset="0"/>
              <a:cs typeface="Calibri" pitchFamily="34" charset="0"/>
            </a:endParaRPr>
          </a:p>
        </p:txBody>
      </p:sp>
      <p:pic>
        <p:nvPicPr>
          <p:cNvPr id="36866" name="Picture 2"/>
          <p:cNvPicPr>
            <a:picLocks noChangeAspect="1" noChangeArrowheads="1"/>
          </p:cNvPicPr>
          <p:nvPr/>
        </p:nvPicPr>
        <p:blipFill>
          <a:blip r:embed="rId3"/>
          <a:srcRect/>
          <a:stretch>
            <a:fillRect/>
          </a:stretch>
        </p:blipFill>
        <p:spPr bwMode="auto">
          <a:xfrm>
            <a:off x="1698172" y="2239348"/>
            <a:ext cx="3219450" cy="1038225"/>
          </a:xfrm>
          <a:prstGeom prst="rect">
            <a:avLst/>
          </a:prstGeom>
          <a:noFill/>
          <a:ln w="9525">
            <a:noFill/>
            <a:miter lim="800000"/>
            <a:headEnd/>
            <a:tailEnd/>
          </a:ln>
        </p:spPr>
      </p:pic>
      <p:sp>
        <p:nvSpPr>
          <p:cNvPr id="36867" name="Rectangle 3"/>
          <p:cNvSpPr>
            <a:spLocks noChangeArrowheads="1"/>
          </p:cNvSpPr>
          <p:nvPr/>
        </p:nvSpPr>
        <p:spPr bwMode="auto">
          <a:xfrm>
            <a:off x="447868" y="3256519"/>
            <a:ext cx="8248263" cy="116955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US" dirty="0">
                <a:latin typeface="Calibri" pitchFamily="34" charset="0"/>
                <a:cs typeface="Calibri" pitchFamily="34" charset="0"/>
              </a:rPr>
              <a:t>If during a reaction, no bond to the </a:t>
            </a:r>
            <a:r>
              <a:rPr lang="en-US" dirty="0" err="1">
                <a:latin typeface="Calibri" pitchFamily="34" charset="0"/>
                <a:cs typeface="Calibri" pitchFamily="34" charset="0"/>
              </a:rPr>
              <a:t>stereocentre</a:t>
            </a:r>
            <a:r>
              <a:rPr lang="en-US" dirty="0">
                <a:latin typeface="Calibri" pitchFamily="34" charset="0"/>
                <a:cs typeface="Calibri" pitchFamily="34" charset="0"/>
              </a:rPr>
              <a:t> is broken, the product will have the same general configuration of groups around the </a:t>
            </a:r>
            <a:r>
              <a:rPr lang="en-US" dirty="0" err="1">
                <a:latin typeface="Calibri" pitchFamily="34" charset="0"/>
                <a:cs typeface="Calibri" pitchFamily="34" charset="0"/>
              </a:rPr>
              <a:t>stereocentre</a:t>
            </a:r>
            <a:r>
              <a:rPr lang="en-US" dirty="0">
                <a:latin typeface="Calibri" pitchFamily="34" charset="0"/>
                <a:cs typeface="Calibri" pitchFamily="34" charset="0"/>
              </a:rPr>
              <a:t> as that of reactant. Such a reaction is said to proceed with retention of the configuration.</a:t>
            </a:r>
            <a:endParaRPr lang="en-IN" dirty="0">
              <a:latin typeface="Calibri" pitchFamily="34" charset="0"/>
              <a:cs typeface="Calibri" pitchFamily="34" charset="0"/>
            </a:endParaRPr>
          </a:p>
          <a:p>
            <a:r>
              <a:rPr lang="en-US" b="1" dirty="0">
                <a:latin typeface="Calibri" pitchFamily="34" charset="0"/>
                <a:cs typeface="Calibri" pitchFamily="34" charset="0"/>
              </a:rPr>
              <a:t>	 Inversion, retention, and racemization</a:t>
            </a:r>
            <a:r>
              <a:rPr lang="en-US" dirty="0">
                <a:latin typeface="Calibri" pitchFamily="34" charset="0"/>
                <a:cs typeface="Calibri" pitchFamily="34" charset="0"/>
              </a:rPr>
              <a:t> are three outcomes for a reaction at an asymmetric carbon atom. Consider the replacement of a group X by Y in the following reaction.</a:t>
            </a:r>
            <a:endParaRPr lang="en-IN" dirty="0">
              <a:latin typeface="Calibri" pitchFamily="34" charset="0"/>
              <a:cs typeface="Calibri" pitchFamily="34" charset="0"/>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69;p15"/>
          <p:cNvPicPr preferRelativeResize="0"/>
          <p:nvPr/>
        </p:nvPicPr>
        <p:blipFill rotWithShape="1">
          <a:blip r:embed="rId2">
            <a:alphaModFix/>
          </a:blip>
          <a:srcRect/>
          <a:stretch/>
        </p:blipFill>
        <p:spPr>
          <a:xfrm>
            <a:off x="8210550" y="4199975"/>
            <a:ext cx="925650" cy="925650"/>
          </a:xfrm>
          <a:prstGeom prst="rect">
            <a:avLst/>
          </a:prstGeom>
          <a:noFill/>
          <a:ln>
            <a:noFill/>
          </a:ln>
        </p:spPr>
      </p:pic>
      <p:pic>
        <p:nvPicPr>
          <p:cNvPr id="35841" name="Picture 1"/>
          <p:cNvPicPr>
            <a:picLocks noChangeAspect="1" noChangeArrowheads="1"/>
          </p:cNvPicPr>
          <p:nvPr/>
        </p:nvPicPr>
        <p:blipFill>
          <a:blip r:embed="rId3"/>
          <a:srcRect/>
          <a:stretch>
            <a:fillRect/>
          </a:stretch>
        </p:blipFill>
        <p:spPr bwMode="auto">
          <a:xfrm>
            <a:off x="1184988" y="811764"/>
            <a:ext cx="5334000" cy="2066925"/>
          </a:xfrm>
          <a:prstGeom prst="rect">
            <a:avLst/>
          </a:prstGeom>
          <a:noFill/>
          <a:ln w="9525">
            <a:noFill/>
            <a:miter lim="800000"/>
            <a:headEnd/>
            <a:tailEnd/>
          </a:ln>
        </p:spPr>
      </p:pic>
      <p:sp>
        <p:nvSpPr>
          <p:cNvPr id="4" name="Rectangle 3"/>
          <p:cNvSpPr/>
          <p:nvPr/>
        </p:nvSpPr>
        <p:spPr>
          <a:xfrm>
            <a:off x="606489" y="2967153"/>
            <a:ext cx="8070979" cy="954107"/>
          </a:xfrm>
          <a:prstGeom prst="rect">
            <a:avLst/>
          </a:prstGeom>
        </p:spPr>
        <p:txBody>
          <a:bodyPr wrap="square">
            <a:spAutoFit/>
          </a:bodyPr>
          <a:lstStyle/>
          <a:p>
            <a:r>
              <a:rPr lang="en-US" dirty="0">
                <a:latin typeface="Calibri" pitchFamily="34" charset="0"/>
                <a:cs typeface="Calibri" pitchFamily="34" charset="0"/>
              </a:rPr>
              <a:t>If (A) is the only compound obtained, the process is called retention of configuration. If (B) is the only compound obtained, the process is called inversion of configuration. If a 50:50 mixture of the above two is obtained then the process is called racemization and the product is optically inactive, as one isomer will rotate light in the direction opposite to another. </a:t>
            </a:r>
            <a:endParaRPr lang="en-IN" dirty="0">
              <a:latin typeface="Calibri" pitchFamily="34" charset="0"/>
              <a:cs typeface="Calibri" pitchFamily="34" charset="0"/>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oogle Shape;69;p15"/>
          <p:cNvPicPr preferRelativeResize="0"/>
          <p:nvPr/>
        </p:nvPicPr>
        <p:blipFill rotWithShape="1">
          <a:blip r:embed="rId2">
            <a:alphaModFix/>
          </a:blip>
          <a:srcRect/>
          <a:stretch/>
        </p:blipFill>
        <p:spPr>
          <a:xfrm>
            <a:off x="8210550" y="4199975"/>
            <a:ext cx="925650" cy="925650"/>
          </a:xfrm>
          <a:prstGeom prst="rect">
            <a:avLst/>
          </a:prstGeom>
          <a:noFill/>
          <a:ln>
            <a:noFill/>
          </a:ln>
        </p:spPr>
      </p:pic>
      <p:sp>
        <p:nvSpPr>
          <p:cNvPr id="34817" name="Rectangle 1"/>
          <p:cNvSpPr>
            <a:spLocks noChangeArrowheads="1"/>
          </p:cNvSpPr>
          <p:nvPr/>
        </p:nvSpPr>
        <p:spPr bwMode="auto">
          <a:xfrm>
            <a:off x="466531" y="1110389"/>
            <a:ext cx="8136294" cy="160043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US" b="1" dirty="0">
                <a:latin typeface="Calibri" pitchFamily="34" charset="0"/>
                <a:cs typeface="Calibri" pitchFamily="34" charset="0"/>
              </a:rPr>
              <a:t>SN 1 and SN 2 mechanisms by taking examples of optically active alkyl halides.</a:t>
            </a:r>
            <a:r>
              <a:rPr lang="en-US" dirty="0">
                <a:latin typeface="Calibri" pitchFamily="34" charset="0"/>
                <a:cs typeface="Calibri" pitchFamily="34" charset="0"/>
              </a:rPr>
              <a:t> </a:t>
            </a:r>
            <a:endParaRPr lang="en-IN" dirty="0">
              <a:latin typeface="Calibri" pitchFamily="34" charset="0"/>
              <a:cs typeface="Calibri" pitchFamily="34" charset="0"/>
            </a:endParaRPr>
          </a:p>
          <a:p>
            <a:r>
              <a:rPr lang="en-US" dirty="0" smtClean="0">
                <a:latin typeface="Calibri" pitchFamily="34" charset="0"/>
                <a:cs typeface="Calibri" pitchFamily="34" charset="0"/>
              </a:rPr>
              <a:t>In </a:t>
            </a:r>
            <a:r>
              <a:rPr lang="en-US" dirty="0">
                <a:latin typeface="Calibri" pitchFamily="34" charset="0"/>
                <a:cs typeface="Calibri" pitchFamily="34" charset="0"/>
              </a:rPr>
              <a:t>the case of optically active alkyl halides, the product formed as a result of the SN2 mechanism has an inverted configuration as compared to the reactant. This is because the nucleophile attaches itself to the side opposite to the one where the halogen atom is present. When (–)-2-bromooctane is allowed to react with sodium hydroxide, (+)-Octan-2-ol is formed with the –OH group occupying the position opposite to what bromide had occupied. Thus, SN2 reactions of optically active halides are accompanied by inversion of configuration.</a:t>
            </a:r>
            <a:endParaRPr lang="en-IN" dirty="0">
              <a:latin typeface="Calibri" pitchFamily="34" charset="0"/>
              <a:cs typeface="Calibri" pitchFamily="34" charset="0"/>
            </a:endParaRPr>
          </a:p>
        </p:txBody>
      </p:sp>
      <p:pic>
        <p:nvPicPr>
          <p:cNvPr id="34818" name="Picture 2"/>
          <p:cNvPicPr>
            <a:picLocks noChangeAspect="1" noChangeArrowheads="1"/>
          </p:cNvPicPr>
          <p:nvPr/>
        </p:nvPicPr>
        <p:blipFill>
          <a:blip r:embed="rId3"/>
          <a:srcRect/>
          <a:stretch>
            <a:fillRect/>
          </a:stretch>
        </p:blipFill>
        <p:spPr bwMode="auto">
          <a:xfrm>
            <a:off x="1558212" y="2864498"/>
            <a:ext cx="5200650" cy="1133475"/>
          </a:xfrm>
          <a:prstGeom prst="rect">
            <a:avLst/>
          </a:prstGeom>
          <a:noFill/>
          <a:ln w="9525">
            <a:noFill/>
            <a:miter lim="800000"/>
            <a:headEnd/>
            <a:tailEnd/>
          </a:ln>
        </p:spPr>
      </p:pic>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Google Shape;69;p15"/>
          <p:cNvPicPr preferRelativeResize="0"/>
          <p:nvPr/>
        </p:nvPicPr>
        <p:blipFill rotWithShape="1">
          <a:blip r:embed="rId2">
            <a:alphaModFix/>
          </a:blip>
          <a:srcRect/>
          <a:stretch/>
        </p:blipFill>
        <p:spPr>
          <a:xfrm>
            <a:off x="8210550" y="4199975"/>
            <a:ext cx="925650" cy="925650"/>
          </a:xfrm>
          <a:prstGeom prst="rect">
            <a:avLst/>
          </a:prstGeom>
          <a:noFill/>
          <a:ln>
            <a:noFill/>
          </a:ln>
        </p:spPr>
      </p:pic>
      <p:sp>
        <p:nvSpPr>
          <p:cNvPr id="33793" name="Rectangle 1"/>
          <p:cNvSpPr>
            <a:spLocks noChangeArrowheads="1"/>
          </p:cNvSpPr>
          <p:nvPr/>
        </p:nvSpPr>
        <p:spPr bwMode="auto">
          <a:xfrm>
            <a:off x="373224" y="569191"/>
            <a:ext cx="8341568" cy="116955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fontAlgn="base">
              <a:spcBef>
                <a:spcPct val="0"/>
              </a:spcBef>
              <a:spcAft>
                <a:spcPct val="0"/>
              </a:spcAft>
              <a:buClrTx/>
              <a:tabLst>
                <a:tab pos="257175" algn="l"/>
                <a:tab pos="457200" algn="l"/>
                <a:tab pos="2260600" algn="l"/>
                <a:tab pos="4114800" algn="l"/>
              </a:tabLst>
            </a:pPr>
            <a:r>
              <a:rPr lang="en-IN" dirty="0">
                <a:latin typeface="Calibri" pitchFamily="34" charset="0"/>
                <a:cs typeface="Calibri" pitchFamily="34" charset="0"/>
              </a:rPr>
              <a:t>In the case of optically active alkyl halides, SN1 reactions are accompanied by racemization. The carbocation formed in the slow step being sp2 hybridized is planar (achiral). The attack of the nucleophile may be accomplished from either side resulting in a mixture of products, one having the same configuration (the –OH attaching on the same position as halide ion) and the other having opposite configuration (the –OH attaching on the side opposite to halide ion).</a:t>
            </a:r>
            <a:endParaRPr kumimoji="0" lang="en-US" b="0" i="0" u="none" strike="noStrike" cap="none" normalizeH="0" baseline="0" dirty="0" smtClean="0">
              <a:ln>
                <a:noFill/>
              </a:ln>
              <a:solidFill>
                <a:schemeClr val="tx1"/>
              </a:solidFill>
              <a:effectLst/>
              <a:latin typeface="Calibri" pitchFamily="34" charset="0"/>
              <a:cs typeface="Calibri" pitchFamily="34" charset="0"/>
            </a:endParaRPr>
          </a:p>
        </p:txBody>
      </p:sp>
      <p:pic>
        <p:nvPicPr>
          <p:cNvPr id="33794" name="Picture 2"/>
          <p:cNvPicPr>
            <a:picLocks noChangeAspect="1" noChangeArrowheads="1"/>
          </p:cNvPicPr>
          <p:nvPr/>
        </p:nvPicPr>
        <p:blipFill>
          <a:blip r:embed="rId3"/>
          <a:srcRect/>
          <a:stretch>
            <a:fillRect/>
          </a:stretch>
        </p:blipFill>
        <p:spPr bwMode="auto">
          <a:xfrm>
            <a:off x="1455576" y="1828799"/>
            <a:ext cx="5943600" cy="2587301"/>
          </a:xfrm>
          <a:prstGeom prst="rect">
            <a:avLst/>
          </a:prstGeom>
          <a:noFill/>
          <a:ln w="9525">
            <a:noFill/>
            <a:miter lim="800000"/>
            <a:headEnd/>
            <a:tailEnd/>
          </a:ln>
        </p:spPr>
      </p:pic>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oogle Shape;69;p15"/>
          <p:cNvPicPr preferRelativeResize="0"/>
          <p:nvPr/>
        </p:nvPicPr>
        <p:blipFill rotWithShape="1">
          <a:blip r:embed="rId2">
            <a:alphaModFix/>
          </a:blip>
          <a:srcRect/>
          <a:stretch/>
        </p:blipFill>
        <p:spPr>
          <a:xfrm>
            <a:off x="8210550" y="4199975"/>
            <a:ext cx="925650" cy="925650"/>
          </a:xfrm>
          <a:prstGeom prst="rect">
            <a:avLst/>
          </a:prstGeom>
          <a:noFill/>
          <a:ln>
            <a:noFill/>
          </a:ln>
        </p:spPr>
      </p:pic>
      <p:sp>
        <p:nvSpPr>
          <p:cNvPr id="32769" name="Rectangle 1"/>
          <p:cNvSpPr>
            <a:spLocks noChangeArrowheads="1"/>
          </p:cNvSpPr>
          <p:nvPr/>
        </p:nvSpPr>
        <p:spPr bwMode="auto">
          <a:xfrm>
            <a:off x="410547" y="453247"/>
            <a:ext cx="8313576"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buClrTx/>
              <a:tabLst>
                <a:tab pos="257175" algn="l"/>
                <a:tab pos="457200" algn="l"/>
                <a:tab pos="2260600" algn="l"/>
                <a:tab pos="4114800" algn="l"/>
              </a:tabLst>
            </a:pPr>
            <a:r>
              <a:rPr lang="en-IN" b="1" dirty="0">
                <a:latin typeface="Calibri" pitchFamily="34" charset="0"/>
                <a:cs typeface="Calibri" pitchFamily="34" charset="0"/>
              </a:rPr>
              <a:t>Elimination Reaction: </a:t>
            </a:r>
            <a:r>
              <a:rPr lang="en-IN" dirty="0">
                <a:latin typeface="Calibri" pitchFamily="34" charset="0"/>
                <a:cs typeface="Calibri" pitchFamily="34" charset="0"/>
              </a:rPr>
              <a:t>When a </a:t>
            </a:r>
            <a:r>
              <a:rPr lang="en-IN" dirty="0" err="1">
                <a:latin typeface="Calibri" pitchFamily="34" charset="0"/>
                <a:cs typeface="Calibri" pitchFamily="34" charset="0"/>
              </a:rPr>
              <a:t>haloalkane</a:t>
            </a:r>
            <a:r>
              <a:rPr lang="en-IN" dirty="0">
                <a:latin typeface="Calibri" pitchFamily="34" charset="0"/>
                <a:cs typeface="Calibri" pitchFamily="34" charset="0"/>
              </a:rPr>
              <a:t> with a ß-hydrogen atom is heated with an alcoholic solution of potassium hydroxide, there is an elimination of hydrogen atom from ß-carbon and a halogen atom from the -carbon atom. As a result, an alkene is formed as a product. Since the ß-hydrogen</a:t>
            </a:r>
            <a:r>
              <a:rPr lang="en-IN" b="1" dirty="0">
                <a:latin typeface="Calibri" pitchFamily="34" charset="0"/>
                <a:cs typeface="Calibri" pitchFamily="34" charset="0"/>
              </a:rPr>
              <a:t> </a:t>
            </a:r>
            <a:r>
              <a:rPr lang="en-IN" dirty="0">
                <a:latin typeface="Calibri" pitchFamily="34" charset="0"/>
                <a:cs typeface="Calibri" pitchFamily="34" charset="0"/>
              </a:rPr>
              <a:t>atom is involved in elimination, it is often called ß-elimination</a:t>
            </a:r>
            <a:r>
              <a:rPr lang="en-IN" dirty="0" smtClean="0">
                <a:latin typeface="Calibri" pitchFamily="34" charset="0"/>
                <a:cs typeface="Calibri" pitchFamily="34" charset="0"/>
              </a:rPr>
              <a:t>.</a:t>
            </a:r>
            <a:endParaRPr lang="en-IN" dirty="0">
              <a:latin typeface="Calibri" pitchFamily="34" charset="0"/>
              <a:cs typeface="Calibri" pitchFamily="34" charset="0"/>
            </a:endParaRPr>
          </a:p>
        </p:txBody>
      </p:sp>
      <p:pic>
        <p:nvPicPr>
          <p:cNvPr id="32770" name="Picture 2"/>
          <p:cNvPicPr>
            <a:picLocks noChangeAspect="1" noChangeArrowheads="1"/>
          </p:cNvPicPr>
          <p:nvPr/>
        </p:nvPicPr>
        <p:blipFill>
          <a:blip r:embed="rId3"/>
          <a:srcRect/>
          <a:stretch>
            <a:fillRect/>
          </a:stretch>
        </p:blipFill>
        <p:spPr bwMode="auto">
          <a:xfrm>
            <a:off x="1735494" y="1491521"/>
            <a:ext cx="5715000" cy="1463367"/>
          </a:xfrm>
          <a:prstGeom prst="rect">
            <a:avLst/>
          </a:prstGeom>
          <a:noFill/>
          <a:ln w="9525">
            <a:noFill/>
            <a:miter lim="800000"/>
            <a:headEnd/>
            <a:tailEnd/>
          </a:ln>
        </p:spPr>
      </p:pic>
      <p:sp>
        <p:nvSpPr>
          <p:cNvPr id="6" name="Rectangle 5"/>
          <p:cNvSpPr/>
          <p:nvPr/>
        </p:nvSpPr>
        <p:spPr>
          <a:xfrm>
            <a:off x="438539" y="2901815"/>
            <a:ext cx="8453534" cy="1169551"/>
          </a:xfrm>
          <a:prstGeom prst="rect">
            <a:avLst/>
          </a:prstGeom>
        </p:spPr>
        <p:txBody>
          <a:bodyPr wrap="square">
            <a:spAutoFit/>
          </a:bodyPr>
          <a:lstStyle/>
          <a:p>
            <a:pPr algn="just"/>
            <a:r>
              <a:rPr lang="en-IN" dirty="0">
                <a:latin typeface="Calibri" pitchFamily="34" charset="0"/>
                <a:cs typeface="Calibri" pitchFamily="34" charset="0"/>
              </a:rPr>
              <a:t>If there is a possibility of formation of more than one alkene due to the availability of more than one ß-hydrogen atoms, usually one alkene is formed as the major product which is formulated by </a:t>
            </a:r>
            <a:r>
              <a:rPr lang="en-IN" dirty="0" err="1">
                <a:latin typeface="Calibri" pitchFamily="34" charset="0"/>
                <a:cs typeface="Calibri" pitchFamily="34" charset="0"/>
              </a:rPr>
              <a:t>Saytzeff</a:t>
            </a:r>
            <a:r>
              <a:rPr lang="en-IN" dirty="0">
                <a:latin typeface="Calibri" pitchFamily="34" charset="0"/>
                <a:cs typeface="Calibri" pitchFamily="34" charset="0"/>
              </a:rPr>
              <a:t> in 1875. It is summarised as “i</a:t>
            </a:r>
            <a:r>
              <a:rPr lang="en-IN" i="1" dirty="0">
                <a:latin typeface="Calibri" pitchFamily="34" charset="0"/>
                <a:cs typeface="Calibri" pitchFamily="34" charset="0"/>
              </a:rPr>
              <a:t>n dehydrohalogenation reactions, the preferred product is that alkene which has the greater number of alkyl groups attached to the doubly bonded carbon atoms.”</a:t>
            </a:r>
            <a:r>
              <a:rPr lang="en-IN" dirty="0">
                <a:latin typeface="Calibri" pitchFamily="34" charset="0"/>
                <a:cs typeface="Calibri" pitchFamily="34" charset="0"/>
              </a:rPr>
              <a:t> Thus, 2-bromopentane gives pent-2-ene as the major product.</a:t>
            </a:r>
            <a:endParaRPr lang="en-US" dirty="0">
              <a:latin typeface="Calibri" pitchFamily="34" charset="0"/>
              <a:cs typeface="Calibri" pitchFamily="34" charset="0"/>
            </a:endParaRPr>
          </a:p>
        </p:txBody>
      </p:sp>
      <p:pic>
        <p:nvPicPr>
          <p:cNvPr id="32771" name="Picture 3"/>
          <p:cNvPicPr>
            <a:picLocks noChangeAspect="1" noChangeArrowheads="1"/>
          </p:cNvPicPr>
          <p:nvPr/>
        </p:nvPicPr>
        <p:blipFill>
          <a:blip r:embed="rId4"/>
          <a:srcRect/>
          <a:stretch>
            <a:fillRect/>
          </a:stretch>
        </p:blipFill>
        <p:spPr bwMode="auto">
          <a:xfrm>
            <a:off x="1184988" y="4167265"/>
            <a:ext cx="5762625" cy="609600"/>
          </a:xfrm>
          <a:prstGeom prst="rect">
            <a:avLst/>
          </a:prstGeom>
          <a:noFill/>
          <a:ln w="9525">
            <a:noFill/>
            <a:miter lim="800000"/>
            <a:headEnd/>
            <a:tailEnd/>
          </a:ln>
        </p:spPr>
      </p:pic>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oogle Shape;69;p15"/>
          <p:cNvPicPr preferRelativeResize="0"/>
          <p:nvPr/>
        </p:nvPicPr>
        <p:blipFill rotWithShape="1">
          <a:blip r:embed="rId2">
            <a:alphaModFix/>
          </a:blip>
          <a:srcRect/>
          <a:stretch/>
        </p:blipFill>
        <p:spPr>
          <a:xfrm>
            <a:off x="8210550" y="4199975"/>
            <a:ext cx="925650" cy="925650"/>
          </a:xfrm>
          <a:prstGeom prst="rect">
            <a:avLst/>
          </a:prstGeom>
          <a:noFill/>
          <a:ln>
            <a:noFill/>
          </a:ln>
        </p:spPr>
      </p:pic>
      <p:sp>
        <p:nvSpPr>
          <p:cNvPr id="31745" name="Rectangle 1"/>
          <p:cNvSpPr>
            <a:spLocks noChangeArrowheads="1"/>
          </p:cNvSpPr>
          <p:nvPr/>
        </p:nvSpPr>
        <p:spPr bwMode="auto">
          <a:xfrm>
            <a:off x="475860" y="503875"/>
            <a:ext cx="8257593" cy="116955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spcBef>
                <a:spcPct val="0"/>
              </a:spcBef>
              <a:spcAft>
                <a:spcPct val="0"/>
              </a:spcAft>
              <a:buClrTx/>
              <a:tabLst>
                <a:tab pos="257175" algn="l"/>
                <a:tab pos="457200" algn="l"/>
                <a:tab pos="2260600" algn="l"/>
                <a:tab pos="4114800" algn="l"/>
              </a:tabLst>
            </a:pPr>
            <a:r>
              <a:rPr lang="en-IN" b="1" u="sng" dirty="0">
                <a:latin typeface="Calibri" pitchFamily="34" charset="0"/>
                <a:cs typeface="Calibri" pitchFamily="34" charset="0"/>
              </a:rPr>
              <a:t>Reaction with metals:</a:t>
            </a:r>
            <a:r>
              <a:rPr lang="en-IN" b="1" dirty="0">
                <a:latin typeface="Calibri" pitchFamily="34" charset="0"/>
                <a:cs typeface="Calibri" pitchFamily="34" charset="0"/>
              </a:rPr>
              <a:t> </a:t>
            </a:r>
            <a:r>
              <a:rPr lang="en-IN" dirty="0">
                <a:latin typeface="Calibri" pitchFamily="34" charset="0"/>
                <a:cs typeface="Calibri" pitchFamily="34" charset="0"/>
              </a:rPr>
              <a:t>Most organic chlorides, bromides, and iodides react with certain metals to give compounds containing carbon-metal bonds. Such compounds are known as organometallic compounds. An important class of organometallic compounds discovered by Victor Grignard in 1900 is alkyl magnesium halide, </a:t>
            </a:r>
            <a:r>
              <a:rPr lang="en-IN" dirty="0" err="1">
                <a:latin typeface="Calibri" pitchFamily="34" charset="0"/>
                <a:cs typeface="Calibri" pitchFamily="34" charset="0"/>
              </a:rPr>
              <a:t>RMgX</a:t>
            </a:r>
            <a:r>
              <a:rPr lang="en-IN" dirty="0">
                <a:latin typeface="Calibri" pitchFamily="34" charset="0"/>
                <a:cs typeface="Calibri" pitchFamily="34" charset="0"/>
              </a:rPr>
              <a:t>, referred to as Grignard Reagents. These reagents are obtained by the reaction of </a:t>
            </a:r>
            <a:r>
              <a:rPr lang="en-IN" dirty="0" err="1">
                <a:latin typeface="Calibri" pitchFamily="34" charset="0"/>
                <a:cs typeface="Calibri" pitchFamily="34" charset="0"/>
              </a:rPr>
              <a:t>haloalkanes</a:t>
            </a:r>
            <a:r>
              <a:rPr lang="en-IN" dirty="0">
                <a:latin typeface="Calibri" pitchFamily="34" charset="0"/>
                <a:cs typeface="Calibri" pitchFamily="34" charset="0"/>
              </a:rPr>
              <a:t> with magnesium metal in dry ether</a:t>
            </a:r>
            <a:r>
              <a:rPr lang="en-IN" dirty="0" smtClean="0">
                <a:latin typeface="Calibri" pitchFamily="34" charset="0"/>
                <a:cs typeface="Calibri" pitchFamily="34" charset="0"/>
              </a:rPr>
              <a:t>.</a:t>
            </a:r>
            <a:endParaRPr lang="en-IN" dirty="0">
              <a:latin typeface="Calibri" pitchFamily="34" charset="0"/>
              <a:cs typeface="Calibri" pitchFamily="34" charset="0"/>
            </a:endParaRPr>
          </a:p>
        </p:txBody>
      </p:sp>
      <p:pic>
        <p:nvPicPr>
          <p:cNvPr id="31746" name="Picture 2"/>
          <p:cNvPicPr>
            <a:picLocks noChangeAspect="1" noChangeArrowheads="1"/>
          </p:cNvPicPr>
          <p:nvPr/>
        </p:nvPicPr>
        <p:blipFill>
          <a:blip r:embed="rId3"/>
          <a:srcRect/>
          <a:stretch>
            <a:fillRect/>
          </a:stretch>
        </p:blipFill>
        <p:spPr bwMode="auto">
          <a:xfrm>
            <a:off x="1427584" y="1791478"/>
            <a:ext cx="4981575" cy="609600"/>
          </a:xfrm>
          <a:prstGeom prst="rect">
            <a:avLst/>
          </a:prstGeom>
          <a:noFill/>
          <a:ln w="9525">
            <a:noFill/>
            <a:miter lim="800000"/>
            <a:headEnd/>
            <a:tailEnd/>
          </a:ln>
        </p:spPr>
      </p:pic>
      <p:sp>
        <p:nvSpPr>
          <p:cNvPr id="31747" name="Rectangle 3"/>
          <p:cNvSpPr>
            <a:spLocks noChangeArrowheads="1"/>
          </p:cNvSpPr>
          <p:nvPr/>
        </p:nvSpPr>
        <p:spPr bwMode="auto">
          <a:xfrm>
            <a:off x="410547" y="2388736"/>
            <a:ext cx="8294914" cy="7386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fontAlgn="base">
              <a:spcBef>
                <a:spcPct val="0"/>
              </a:spcBef>
              <a:spcAft>
                <a:spcPct val="0"/>
              </a:spcAft>
              <a:buClrTx/>
              <a:tabLst>
                <a:tab pos="257175" algn="l"/>
                <a:tab pos="457200" algn="l"/>
                <a:tab pos="2260600" algn="l"/>
                <a:tab pos="4114800" algn="l"/>
              </a:tabLst>
            </a:pPr>
            <a:r>
              <a:rPr lang="en-IN" dirty="0">
                <a:latin typeface="Calibri" pitchFamily="34" charset="0"/>
                <a:cs typeface="Calibri" pitchFamily="34" charset="0"/>
              </a:rPr>
              <a:t>In the Grignard reagent, the carbon-magnesium bond is covalent but highly polar, with carbon pulling electrons from electropositive magnesium; the magnesium halogen bond is essentially ionic. Grignard reagents are highly reactive.</a:t>
            </a:r>
            <a:endParaRPr kumimoji="0" lang="en-US" b="0" i="0" u="none" strike="noStrike" cap="none" normalizeH="0" baseline="0" dirty="0" smtClean="0">
              <a:ln>
                <a:noFill/>
              </a:ln>
              <a:solidFill>
                <a:schemeClr val="tx1"/>
              </a:solidFill>
              <a:effectLst/>
              <a:latin typeface="Calibri" pitchFamily="34" charset="0"/>
              <a:cs typeface="Calibri" pitchFamily="34" charset="0"/>
            </a:endParaRPr>
          </a:p>
        </p:txBody>
      </p:sp>
      <p:pic>
        <p:nvPicPr>
          <p:cNvPr id="31748" name="Picture 4"/>
          <p:cNvPicPr>
            <a:picLocks noChangeAspect="1" noChangeArrowheads="1"/>
          </p:cNvPicPr>
          <p:nvPr/>
        </p:nvPicPr>
        <p:blipFill>
          <a:blip r:embed="rId4"/>
          <a:srcRect/>
          <a:stretch>
            <a:fillRect/>
          </a:stretch>
        </p:blipFill>
        <p:spPr bwMode="auto">
          <a:xfrm>
            <a:off x="2677886" y="3069771"/>
            <a:ext cx="1143000" cy="552450"/>
          </a:xfrm>
          <a:prstGeom prst="rect">
            <a:avLst/>
          </a:prstGeom>
          <a:noFill/>
          <a:ln w="9525">
            <a:noFill/>
            <a:miter lim="800000"/>
            <a:headEnd/>
            <a:tailEnd/>
          </a:ln>
        </p:spPr>
      </p:pic>
      <p:sp>
        <p:nvSpPr>
          <p:cNvPr id="7" name="Rectangle 6"/>
          <p:cNvSpPr/>
          <p:nvPr/>
        </p:nvSpPr>
        <p:spPr>
          <a:xfrm>
            <a:off x="457200" y="3545633"/>
            <a:ext cx="8210939" cy="307777"/>
          </a:xfrm>
          <a:prstGeom prst="rect">
            <a:avLst/>
          </a:prstGeom>
        </p:spPr>
        <p:txBody>
          <a:bodyPr wrap="square">
            <a:spAutoFit/>
          </a:bodyPr>
          <a:lstStyle/>
          <a:p>
            <a:r>
              <a:rPr lang="en-IN" dirty="0">
                <a:latin typeface="Calibri" pitchFamily="34" charset="0"/>
                <a:cs typeface="Calibri" pitchFamily="34" charset="0"/>
              </a:rPr>
              <a:t>It reacts with alcohols, amines, water to form hydrocarbons</a:t>
            </a:r>
            <a:r>
              <a:rPr lang="en-IN" dirty="0" smtClean="0">
                <a:latin typeface="Calibri" pitchFamily="34" charset="0"/>
                <a:cs typeface="Calibri" pitchFamily="34" charset="0"/>
              </a:rPr>
              <a:t>.</a:t>
            </a:r>
            <a:endParaRPr lang="en-IN" dirty="0">
              <a:latin typeface="Calibri" pitchFamily="34" charset="0"/>
              <a:cs typeface="Calibri" pitchFamily="34" charset="0"/>
            </a:endParaRPr>
          </a:p>
        </p:txBody>
      </p:sp>
      <p:pic>
        <p:nvPicPr>
          <p:cNvPr id="31749" name="Picture 5"/>
          <p:cNvPicPr>
            <a:picLocks noChangeAspect="1" noChangeArrowheads="1"/>
          </p:cNvPicPr>
          <p:nvPr/>
        </p:nvPicPr>
        <p:blipFill>
          <a:blip r:embed="rId5"/>
          <a:srcRect/>
          <a:stretch>
            <a:fillRect/>
          </a:stretch>
        </p:blipFill>
        <p:spPr bwMode="auto">
          <a:xfrm>
            <a:off x="2127380" y="3918858"/>
            <a:ext cx="2638425" cy="390525"/>
          </a:xfrm>
          <a:prstGeom prst="rect">
            <a:avLst/>
          </a:prstGeom>
          <a:noFill/>
          <a:ln w="9525">
            <a:noFill/>
            <a:miter lim="800000"/>
            <a:headEnd/>
            <a:tailEnd/>
          </a:ln>
        </p:spPr>
      </p:pic>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oogle Shape;69;p15"/>
          <p:cNvPicPr preferRelativeResize="0"/>
          <p:nvPr/>
        </p:nvPicPr>
        <p:blipFill rotWithShape="1">
          <a:blip r:embed="rId2">
            <a:alphaModFix/>
          </a:blip>
          <a:srcRect/>
          <a:stretch/>
        </p:blipFill>
        <p:spPr>
          <a:xfrm>
            <a:off x="8210550" y="4199975"/>
            <a:ext cx="925650" cy="925650"/>
          </a:xfrm>
          <a:prstGeom prst="rect">
            <a:avLst/>
          </a:prstGeom>
          <a:noFill/>
          <a:ln>
            <a:noFill/>
          </a:ln>
        </p:spPr>
      </p:pic>
      <p:sp>
        <p:nvSpPr>
          <p:cNvPr id="30721" name="Rectangle 1"/>
          <p:cNvSpPr>
            <a:spLocks noChangeArrowheads="1"/>
          </p:cNvSpPr>
          <p:nvPr/>
        </p:nvSpPr>
        <p:spPr bwMode="auto">
          <a:xfrm>
            <a:off x="438538" y="485212"/>
            <a:ext cx="8285583"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fontAlgn="base">
              <a:spcBef>
                <a:spcPct val="0"/>
              </a:spcBef>
              <a:spcAft>
                <a:spcPct val="0"/>
              </a:spcAft>
              <a:buClrTx/>
              <a:tabLst>
                <a:tab pos="257175" algn="l"/>
                <a:tab pos="457200" algn="l"/>
                <a:tab pos="2260600" algn="l"/>
                <a:tab pos="4114800" algn="l"/>
              </a:tabLst>
            </a:pPr>
            <a:r>
              <a:rPr lang="en-IN" b="1" dirty="0" err="1">
                <a:latin typeface="Calibri" pitchFamily="34" charset="0"/>
                <a:cs typeface="Calibri" pitchFamily="34" charset="0"/>
              </a:rPr>
              <a:t>Wurtz</a:t>
            </a:r>
            <a:r>
              <a:rPr lang="en-IN" b="1" dirty="0">
                <a:latin typeface="Calibri" pitchFamily="34" charset="0"/>
                <a:cs typeface="Calibri" pitchFamily="34" charset="0"/>
              </a:rPr>
              <a:t> reaction:</a:t>
            </a:r>
            <a:r>
              <a:rPr lang="en-IN" dirty="0">
                <a:latin typeface="Calibri" pitchFamily="34" charset="0"/>
                <a:cs typeface="Calibri" pitchFamily="34" charset="0"/>
              </a:rPr>
              <a:t> Alkyl halides react with sodium in dry ether to give hydrocarbons containing double the number of carbon atoms present in the halide. This reaction is known as the </a:t>
            </a:r>
            <a:r>
              <a:rPr lang="en-IN" dirty="0" err="1">
                <a:latin typeface="Calibri" pitchFamily="34" charset="0"/>
                <a:cs typeface="Calibri" pitchFamily="34" charset="0"/>
              </a:rPr>
              <a:t>Wurtz</a:t>
            </a:r>
            <a:r>
              <a:rPr lang="en-IN" dirty="0">
                <a:latin typeface="Calibri" pitchFamily="34" charset="0"/>
                <a:cs typeface="Calibri" pitchFamily="34" charset="0"/>
              </a:rPr>
              <a:t> reaction.</a:t>
            </a:r>
            <a:endParaRPr kumimoji="0" lang="en-US" b="0" i="0" u="none" strike="noStrike" cap="none" normalizeH="0" baseline="0" dirty="0" smtClean="0">
              <a:ln>
                <a:noFill/>
              </a:ln>
              <a:solidFill>
                <a:schemeClr val="tx1"/>
              </a:solidFill>
              <a:effectLst/>
              <a:latin typeface="Calibri" pitchFamily="34" charset="0"/>
              <a:cs typeface="Calibri" pitchFamily="34" charset="0"/>
            </a:endParaRPr>
          </a:p>
        </p:txBody>
      </p:sp>
      <p:pic>
        <p:nvPicPr>
          <p:cNvPr id="30722" name="Picture 2"/>
          <p:cNvPicPr>
            <a:picLocks noChangeAspect="1" noChangeArrowheads="1"/>
          </p:cNvPicPr>
          <p:nvPr/>
        </p:nvPicPr>
        <p:blipFill>
          <a:blip r:embed="rId3"/>
          <a:srcRect/>
          <a:stretch>
            <a:fillRect/>
          </a:stretch>
        </p:blipFill>
        <p:spPr bwMode="auto">
          <a:xfrm>
            <a:off x="1492898" y="979714"/>
            <a:ext cx="3781425" cy="723900"/>
          </a:xfrm>
          <a:prstGeom prst="rect">
            <a:avLst/>
          </a:prstGeom>
          <a:noFill/>
          <a:ln w="9525">
            <a:noFill/>
            <a:miter lim="800000"/>
            <a:headEnd/>
            <a:tailEnd/>
          </a:ln>
        </p:spPr>
      </p:pic>
      <p:sp>
        <p:nvSpPr>
          <p:cNvPr id="2" name="Rectangle 1"/>
          <p:cNvSpPr>
            <a:spLocks noChangeArrowheads="1"/>
          </p:cNvSpPr>
          <p:nvPr/>
        </p:nvSpPr>
        <p:spPr bwMode="auto">
          <a:xfrm>
            <a:off x="419878" y="1660918"/>
            <a:ext cx="8154955"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b="1"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Answer the following questions:</a:t>
            </a:r>
            <a:endParaRPr kumimoji="0" lang="en-US" b="0" i="0" u="none" strike="noStrike" cap="none" normalizeH="0" baseline="0" dirty="0" smtClean="0">
              <a:ln>
                <a:noFill/>
              </a:ln>
              <a:solidFill>
                <a:schemeClr val="tx1"/>
              </a:solidFill>
              <a:effectLst/>
              <a:latin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1.	Identify </a:t>
            </a:r>
            <a:r>
              <a:rPr kumimoji="0" lang="en-US" b="0" i="0" u="none" strike="noStrike" cap="none" normalizeH="0" baseline="0" dirty="0" err="1" smtClean="0">
                <a:ln>
                  <a:noFill/>
                </a:ln>
                <a:solidFill>
                  <a:srgbClr val="000000"/>
                </a:solidFill>
                <a:effectLst/>
                <a:latin typeface="Calibri" pitchFamily="34" charset="0"/>
                <a:ea typeface="Times New Roman" pitchFamily="18" charset="0"/>
                <a:cs typeface="Calibri" pitchFamily="34" charset="0"/>
              </a:rPr>
              <a:t>chiral</a:t>
            </a: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 and </a:t>
            </a:r>
            <a:r>
              <a:rPr kumimoji="0" lang="en-US" b="0" i="0" u="none" strike="noStrike" cap="none" normalizeH="0" baseline="0" dirty="0" err="1" smtClean="0">
                <a:ln>
                  <a:noFill/>
                </a:ln>
                <a:solidFill>
                  <a:srgbClr val="000000"/>
                </a:solidFill>
                <a:effectLst/>
                <a:latin typeface="Calibri" pitchFamily="34" charset="0"/>
                <a:ea typeface="Times New Roman" pitchFamily="18" charset="0"/>
                <a:cs typeface="Calibri" pitchFamily="34" charset="0"/>
              </a:rPr>
              <a:t>achiral</a:t>
            </a: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 molecules in each of the following pair of compounds.</a:t>
            </a:r>
            <a:endParaRPr kumimoji="0" lang="en-US" b="0" i="0" u="none" strike="noStrike" cap="none" normalizeH="0" baseline="0" dirty="0" smtClean="0">
              <a:ln>
                <a:noFill/>
              </a:ln>
              <a:solidFill>
                <a:schemeClr val="tx1"/>
              </a:solidFill>
              <a:effectLst/>
              <a:latin typeface="Calibri" pitchFamily="34" charset="0"/>
              <a:cs typeface="Calibri" pitchFamily="34" charset="0"/>
            </a:endParaRPr>
          </a:p>
        </p:txBody>
      </p:sp>
      <p:pic>
        <p:nvPicPr>
          <p:cNvPr id="3" name="Picture 2"/>
          <p:cNvPicPr>
            <a:picLocks noChangeAspect="1" noChangeArrowheads="1"/>
          </p:cNvPicPr>
          <p:nvPr/>
        </p:nvPicPr>
        <p:blipFill>
          <a:blip r:embed="rId4"/>
          <a:srcRect/>
          <a:stretch>
            <a:fillRect/>
          </a:stretch>
        </p:blipFill>
        <p:spPr bwMode="auto">
          <a:xfrm>
            <a:off x="1390262" y="2155371"/>
            <a:ext cx="5276850" cy="2662140"/>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69;p15"/>
          <p:cNvPicPr preferRelativeResize="0"/>
          <p:nvPr/>
        </p:nvPicPr>
        <p:blipFill rotWithShape="1">
          <a:blip r:embed="rId2">
            <a:alphaModFix/>
          </a:blip>
          <a:srcRect/>
          <a:stretch/>
        </p:blipFill>
        <p:spPr>
          <a:xfrm>
            <a:off x="8210550" y="4199975"/>
            <a:ext cx="925650" cy="925650"/>
          </a:xfrm>
          <a:prstGeom prst="rect">
            <a:avLst/>
          </a:prstGeom>
          <a:noFill/>
          <a:ln>
            <a:noFill/>
          </a:ln>
        </p:spPr>
      </p:pic>
      <p:sp>
        <p:nvSpPr>
          <p:cNvPr id="5" name="Rectangle 4"/>
          <p:cNvSpPr/>
          <p:nvPr/>
        </p:nvSpPr>
        <p:spPr>
          <a:xfrm>
            <a:off x="7755568" y="383704"/>
            <a:ext cx="684803" cy="307777"/>
          </a:xfrm>
          <a:prstGeom prst="rect">
            <a:avLst/>
          </a:prstGeom>
        </p:spPr>
        <p:txBody>
          <a:bodyPr wrap="none">
            <a:spAutoFit/>
          </a:bodyPr>
          <a:lstStyle/>
          <a:p>
            <a:pPr lvl="0">
              <a:buSzPts val="1100"/>
            </a:pPr>
            <a:r>
              <a:rPr lang="en-IN" dirty="0" smtClean="0">
                <a:latin typeface="Calibri" pitchFamily="34" charset="0"/>
              </a:rPr>
              <a:t>Page-4</a:t>
            </a:r>
            <a:endParaRPr lang="en-IN" dirty="0">
              <a:latin typeface="Calibri" pitchFamily="34" charset="0"/>
            </a:endParaRPr>
          </a:p>
        </p:txBody>
      </p:sp>
      <p:sp>
        <p:nvSpPr>
          <p:cNvPr id="74753" name="Rectangle 1"/>
          <p:cNvSpPr>
            <a:spLocks noChangeArrowheads="1"/>
          </p:cNvSpPr>
          <p:nvPr/>
        </p:nvSpPr>
        <p:spPr bwMode="auto">
          <a:xfrm>
            <a:off x="382555" y="638758"/>
            <a:ext cx="8322906" cy="7386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IN" b="1" u="sng" dirty="0" smtClean="0">
                <a:latin typeface="Calibri" pitchFamily="34" charset="0"/>
                <a:cs typeface="Calibri" pitchFamily="34" charset="0"/>
              </a:rPr>
              <a:t>c</a:t>
            </a:r>
            <a:r>
              <a:rPr lang="en-IN" b="1" u="sng" dirty="0">
                <a:latin typeface="Calibri" pitchFamily="34" charset="0"/>
                <a:cs typeface="Calibri" pitchFamily="34" charset="0"/>
              </a:rPr>
              <a:t>)  Tri-halogen derivatives:</a:t>
            </a:r>
            <a:r>
              <a:rPr lang="en-IN" b="1" dirty="0">
                <a:latin typeface="Calibri" pitchFamily="34" charset="0"/>
                <a:cs typeface="Calibri" pitchFamily="34" charset="0"/>
              </a:rPr>
              <a:t> </a:t>
            </a:r>
            <a:r>
              <a:rPr lang="en-IN" dirty="0">
                <a:latin typeface="Calibri" pitchFamily="34" charset="0"/>
                <a:cs typeface="Calibri" pitchFamily="34" charset="0"/>
              </a:rPr>
              <a:t>The </a:t>
            </a:r>
            <a:r>
              <a:rPr lang="en-IN" dirty="0" err="1">
                <a:latin typeface="Calibri" pitchFamily="34" charset="0"/>
                <a:cs typeface="Calibri" pitchFamily="34" charset="0"/>
              </a:rPr>
              <a:t>trihalogen</a:t>
            </a:r>
            <a:r>
              <a:rPr lang="en-IN" dirty="0">
                <a:latin typeface="Calibri" pitchFamily="34" charset="0"/>
                <a:cs typeface="Calibri" pitchFamily="34" charset="0"/>
              </a:rPr>
              <a:t> derivatives are derived by the replacement of three hydrogen atoms by three halogen atoms. They have the general formula:</a:t>
            </a:r>
          </a:p>
          <a:p>
            <a:r>
              <a:rPr lang="en-IN" dirty="0">
                <a:latin typeface="Calibri" pitchFamily="34" charset="0"/>
                <a:cs typeface="Calibri" pitchFamily="34" charset="0"/>
              </a:rPr>
              <a:t>  </a:t>
            </a:r>
          </a:p>
        </p:txBody>
      </p:sp>
      <p:pic>
        <p:nvPicPr>
          <p:cNvPr id="74755" name="Picture 3"/>
          <p:cNvPicPr>
            <a:picLocks noChangeAspect="1" noChangeArrowheads="1"/>
          </p:cNvPicPr>
          <p:nvPr/>
        </p:nvPicPr>
        <p:blipFill>
          <a:blip r:embed="rId3"/>
          <a:srcRect/>
          <a:stretch>
            <a:fillRect/>
          </a:stretch>
        </p:blipFill>
        <p:spPr bwMode="auto">
          <a:xfrm>
            <a:off x="1371600" y="1399593"/>
            <a:ext cx="3816220" cy="1530220"/>
          </a:xfrm>
          <a:prstGeom prst="rect">
            <a:avLst/>
          </a:prstGeom>
          <a:noFill/>
          <a:ln w="9525">
            <a:noFill/>
            <a:miter lim="800000"/>
            <a:headEnd/>
            <a:tailEnd/>
          </a:ln>
        </p:spPr>
      </p:pic>
      <p:sp>
        <p:nvSpPr>
          <p:cNvPr id="74756" name="Rectangle 4"/>
          <p:cNvSpPr>
            <a:spLocks noChangeArrowheads="1"/>
          </p:cNvSpPr>
          <p:nvPr/>
        </p:nvSpPr>
        <p:spPr bwMode="auto">
          <a:xfrm>
            <a:off x="438539" y="2822212"/>
            <a:ext cx="8266922" cy="7386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buClrTx/>
            </a:pPr>
            <a:r>
              <a:rPr lang="en-US" b="1" u="sng" dirty="0">
                <a:solidFill>
                  <a:schemeClr val="tx1"/>
                </a:solidFill>
                <a:latin typeface="Calibri" pitchFamily="34" charset="0"/>
                <a:ea typeface="Times New Roman" pitchFamily="18" charset="0"/>
                <a:cs typeface="Calibri" pitchFamily="34" charset="0"/>
              </a:rPr>
              <a:t>d)  Tetra-halogen derivatives :</a:t>
            </a:r>
            <a:r>
              <a:rPr lang="en-US" b="1" dirty="0">
                <a:solidFill>
                  <a:schemeClr val="tx1"/>
                </a:solidFill>
                <a:latin typeface="Calibri" pitchFamily="34" charset="0"/>
                <a:ea typeface="Times New Roman" pitchFamily="18" charset="0"/>
                <a:cs typeface="Calibri" pitchFamily="34" charset="0"/>
              </a:rPr>
              <a:t> </a:t>
            </a:r>
            <a:r>
              <a:rPr lang="en-US" dirty="0">
                <a:solidFill>
                  <a:schemeClr val="tx1"/>
                </a:solidFill>
                <a:latin typeface="Calibri" pitchFamily="34" charset="0"/>
                <a:ea typeface="Times New Roman" pitchFamily="18" charset="0"/>
                <a:cs typeface="Calibri" pitchFamily="34" charset="0"/>
              </a:rPr>
              <a:t>The tetra halogen derivatives are derived by the replacement of four hydrogen atoms by four halogen atoms.</a:t>
            </a:r>
            <a:endParaRPr lang="en-US" dirty="0">
              <a:solidFill>
                <a:schemeClr val="tx1"/>
              </a:solidFill>
              <a:latin typeface="Calibri" pitchFamily="34" charset="0"/>
              <a:cs typeface="Calibri" pitchFamily="34" charset="0"/>
            </a:endParaRPr>
          </a:p>
          <a:p>
            <a:pPr lvl="0" algn="just" fontAlgn="base">
              <a:spcBef>
                <a:spcPct val="0"/>
              </a:spcBef>
              <a:spcAft>
                <a:spcPct val="0"/>
              </a:spcAft>
              <a:buClrTx/>
            </a:pPr>
            <a:endParaRPr lang="en-US" dirty="0">
              <a:solidFill>
                <a:schemeClr val="tx1"/>
              </a:solidFill>
              <a:latin typeface="Arial" pitchFamily="34" charset="0"/>
              <a:cs typeface="Arial" pitchFamily="34" charset="0"/>
            </a:endParaRPr>
          </a:p>
        </p:txBody>
      </p:sp>
      <p:pic>
        <p:nvPicPr>
          <p:cNvPr id="74757" name="Picture 5"/>
          <p:cNvPicPr>
            <a:picLocks noChangeAspect="1" noChangeArrowheads="1"/>
          </p:cNvPicPr>
          <p:nvPr/>
        </p:nvPicPr>
        <p:blipFill>
          <a:blip r:embed="rId4"/>
          <a:srcRect/>
          <a:stretch>
            <a:fillRect/>
          </a:stretch>
        </p:blipFill>
        <p:spPr bwMode="auto">
          <a:xfrm>
            <a:off x="1203649" y="3554963"/>
            <a:ext cx="5772150" cy="819150"/>
          </a:xfrm>
          <a:prstGeom prst="rect">
            <a:avLst/>
          </a:prstGeom>
          <a:noFill/>
          <a:ln w="9525">
            <a:noFill/>
            <a:miter lim="800000"/>
            <a:headEnd/>
            <a:tailEnd/>
          </a:ln>
        </p:spPr>
      </p:pic>
      <p:pic>
        <p:nvPicPr>
          <p:cNvPr id="1026"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00041" y="940635"/>
            <a:ext cx="731838"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oogle Shape;76;p16"/>
          <p:cNvPicPr preferRelativeResize="0"/>
          <p:nvPr/>
        </p:nvPicPr>
        <p:blipFill rotWithShape="1">
          <a:blip r:embed="rId2">
            <a:alphaModFix/>
          </a:blip>
          <a:srcRect/>
          <a:stretch/>
        </p:blipFill>
        <p:spPr>
          <a:xfrm>
            <a:off x="8210550" y="4199975"/>
            <a:ext cx="925650" cy="925650"/>
          </a:xfrm>
          <a:prstGeom prst="rect">
            <a:avLst/>
          </a:prstGeom>
          <a:noFill/>
          <a:ln>
            <a:noFill/>
          </a:ln>
        </p:spPr>
      </p:pic>
      <p:sp>
        <p:nvSpPr>
          <p:cNvPr id="29697" name="Rectangle 1"/>
          <p:cNvSpPr>
            <a:spLocks noChangeArrowheads="1"/>
          </p:cNvSpPr>
          <p:nvPr/>
        </p:nvSpPr>
        <p:spPr bwMode="auto">
          <a:xfrm>
            <a:off x="363894" y="480131"/>
            <a:ext cx="8238930" cy="181588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a:r>
              <a:rPr lang="en-US" b="1" u="sng" dirty="0">
                <a:solidFill>
                  <a:srgbClr val="FF0000"/>
                </a:solidFill>
                <a:latin typeface="Calibri" pitchFamily="34" charset="0"/>
                <a:cs typeface="Calibri" pitchFamily="34" charset="0"/>
              </a:rPr>
              <a:t>LECTURE-7</a:t>
            </a:r>
            <a:endParaRPr lang="en-IN" dirty="0">
              <a:solidFill>
                <a:srgbClr val="FF0000"/>
              </a:solidFill>
              <a:latin typeface="Calibri" pitchFamily="34" charset="0"/>
              <a:cs typeface="Calibri" pitchFamily="34" charset="0"/>
            </a:endParaRPr>
          </a:p>
          <a:p>
            <a:r>
              <a:rPr lang="en-US" b="1" u="sng" dirty="0" smtClean="0">
                <a:latin typeface="Calibri" pitchFamily="34" charset="0"/>
                <a:cs typeface="Calibri" pitchFamily="34" charset="0"/>
              </a:rPr>
              <a:t>Reactions </a:t>
            </a:r>
            <a:r>
              <a:rPr lang="en-US" b="1" u="sng" dirty="0">
                <a:latin typeface="Calibri" pitchFamily="34" charset="0"/>
                <a:cs typeface="Calibri" pitchFamily="34" charset="0"/>
              </a:rPr>
              <a:t>of Haloarenes:</a:t>
            </a:r>
            <a:endParaRPr lang="en-IN" dirty="0">
              <a:latin typeface="Calibri" pitchFamily="34" charset="0"/>
              <a:cs typeface="Calibri" pitchFamily="34" charset="0"/>
            </a:endParaRPr>
          </a:p>
          <a:p>
            <a:r>
              <a:rPr lang="en-US" b="1" dirty="0" smtClean="0">
                <a:latin typeface="Calibri" pitchFamily="34" charset="0"/>
                <a:cs typeface="Calibri" pitchFamily="34" charset="0"/>
              </a:rPr>
              <a:t>Nucleophilic </a:t>
            </a:r>
            <a:r>
              <a:rPr lang="en-US" b="1" dirty="0">
                <a:latin typeface="Calibri" pitchFamily="34" charset="0"/>
                <a:cs typeface="Calibri" pitchFamily="34" charset="0"/>
              </a:rPr>
              <a:t>substitution:</a:t>
            </a:r>
            <a:r>
              <a:rPr lang="en-US" dirty="0">
                <a:latin typeface="Calibri" pitchFamily="34" charset="0"/>
                <a:cs typeface="Calibri" pitchFamily="34" charset="0"/>
              </a:rPr>
              <a:t> </a:t>
            </a:r>
            <a:endParaRPr lang="en-US" dirty="0" smtClean="0">
              <a:latin typeface="Calibri" pitchFamily="34" charset="0"/>
              <a:cs typeface="Calibri" pitchFamily="34" charset="0"/>
            </a:endParaRPr>
          </a:p>
          <a:p>
            <a:r>
              <a:rPr lang="en-US" dirty="0" smtClean="0">
                <a:latin typeface="Calibri" pitchFamily="34" charset="0"/>
                <a:cs typeface="Calibri" pitchFamily="34" charset="0"/>
              </a:rPr>
              <a:t>Aryl </a:t>
            </a:r>
            <a:r>
              <a:rPr lang="en-US" dirty="0">
                <a:latin typeface="Calibri" pitchFamily="34" charset="0"/>
                <a:cs typeface="Calibri" pitchFamily="34" charset="0"/>
              </a:rPr>
              <a:t>halides are extremely less reactive towards </a:t>
            </a:r>
            <a:r>
              <a:rPr lang="en-US" dirty="0" err="1">
                <a:latin typeface="Calibri" pitchFamily="34" charset="0"/>
                <a:cs typeface="Calibri" pitchFamily="34" charset="0"/>
              </a:rPr>
              <a:t>nucleophilic</a:t>
            </a:r>
            <a:r>
              <a:rPr lang="en-US" dirty="0">
                <a:latin typeface="Calibri" pitchFamily="34" charset="0"/>
                <a:cs typeface="Calibri" pitchFamily="34" charset="0"/>
              </a:rPr>
              <a:t> substitution reactions due to the following reasons: </a:t>
            </a:r>
            <a:endParaRPr lang="en-IN" dirty="0">
              <a:latin typeface="Calibri" pitchFamily="34" charset="0"/>
              <a:cs typeface="Calibri" pitchFamily="34" charset="0"/>
            </a:endParaRPr>
          </a:p>
          <a:p>
            <a:r>
              <a:rPr lang="en-US" b="1" dirty="0" smtClean="0">
                <a:latin typeface="Calibri" pitchFamily="34" charset="0"/>
                <a:cs typeface="Calibri" pitchFamily="34" charset="0"/>
              </a:rPr>
              <a:t>Resonance </a:t>
            </a:r>
            <a:r>
              <a:rPr lang="en-US" b="1" dirty="0">
                <a:latin typeface="Calibri" pitchFamily="34" charset="0"/>
                <a:cs typeface="Calibri" pitchFamily="34" charset="0"/>
              </a:rPr>
              <a:t>effect:</a:t>
            </a:r>
            <a:r>
              <a:rPr lang="en-US" dirty="0">
                <a:latin typeface="Calibri" pitchFamily="34" charset="0"/>
                <a:cs typeface="Calibri" pitchFamily="34" charset="0"/>
              </a:rPr>
              <a:t> </a:t>
            </a:r>
            <a:endParaRPr lang="en-US" dirty="0" smtClean="0">
              <a:latin typeface="Calibri" pitchFamily="34" charset="0"/>
              <a:cs typeface="Calibri" pitchFamily="34" charset="0"/>
            </a:endParaRPr>
          </a:p>
          <a:p>
            <a:pPr marL="285750" indent="-285750">
              <a:buFont typeface="Wingdings" pitchFamily="2" charset="2"/>
              <a:buChar char="Ø"/>
            </a:pPr>
            <a:r>
              <a:rPr lang="en-US" dirty="0" smtClean="0">
                <a:latin typeface="Calibri" pitchFamily="34" charset="0"/>
                <a:cs typeface="Calibri" pitchFamily="34" charset="0"/>
              </a:rPr>
              <a:t>In </a:t>
            </a:r>
            <a:r>
              <a:rPr lang="en-US" dirty="0">
                <a:latin typeface="Calibri" pitchFamily="34" charset="0"/>
                <a:cs typeface="Calibri" pitchFamily="34" charset="0"/>
              </a:rPr>
              <a:t>haloarenes, the electron pairs on halogen atom are in conjugation with pi-electrons of the ring and the following resonating structures are possible</a:t>
            </a:r>
            <a:r>
              <a:rPr lang="en-US" dirty="0" smtClean="0">
                <a:latin typeface="Calibri" pitchFamily="34" charset="0"/>
                <a:cs typeface="Calibri" pitchFamily="34" charset="0"/>
              </a:rPr>
              <a:t>.</a:t>
            </a:r>
            <a:endParaRPr lang="en-IN" dirty="0">
              <a:latin typeface="Calibri" pitchFamily="34" charset="0"/>
              <a:cs typeface="Calibri" pitchFamily="34" charset="0"/>
            </a:endParaRPr>
          </a:p>
        </p:txBody>
      </p:sp>
      <p:pic>
        <p:nvPicPr>
          <p:cNvPr id="29698" name="Picture 2"/>
          <p:cNvPicPr>
            <a:picLocks noChangeAspect="1" noChangeArrowheads="1"/>
          </p:cNvPicPr>
          <p:nvPr/>
        </p:nvPicPr>
        <p:blipFill>
          <a:blip r:embed="rId3"/>
          <a:srcRect/>
          <a:stretch>
            <a:fillRect/>
          </a:stretch>
        </p:blipFill>
        <p:spPr bwMode="auto">
          <a:xfrm>
            <a:off x="1250302" y="2361865"/>
            <a:ext cx="4198776" cy="1278294"/>
          </a:xfrm>
          <a:prstGeom prst="rect">
            <a:avLst/>
          </a:prstGeom>
          <a:noFill/>
          <a:ln w="9525">
            <a:noFill/>
            <a:miter lim="800000"/>
            <a:headEnd/>
            <a:tailEnd/>
          </a:ln>
        </p:spPr>
      </p:pic>
      <p:sp>
        <p:nvSpPr>
          <p:cNvPr id="29699" name="Rectangle 3"/>
          <p:cNvSpPr>
            <a:spLocks noChangeArrowheads="1"/>
          </p:cNvSpPr>
          <p:nvPr/>
        </p:nvSpPr>
        <p:spPr bwMode="auto">
          <a:xfrm>
            <a:off x="522514" y="3636475"/>
            <a:ext cx="8276253" cy="7386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285750" indent="-285750" fontAlgn="base">
              <a:spcBef>
                <a:spcPct val="0"/>
              </a:spcBef>
              <a:spcAft>
                <a:spcPct val="0"/>
              </a:spcAft>
              <a:buClrTx/>
              <a:buFont typeface="Wingdings" pitchFamily="2" charset="2"/>
              <a:buChar char="Ø"/>
              <a:tabLst>
                <a:tab pos="257175" algn="l"/>
                <a:tab pos="457200" algn="l"/>
                <a:tab pos="2260600" algn="l"/>
                <a:tab pos="4114800" algn="l"/>
              </a:tabLst>
            </a:pPr>
            <a:r>
              <a:rPr lang="en-US" dirty="0">
                <a:latin typeface="Calibri" pitchFamily="34" charset="0"/>
                <a:cs typeface="Calibri" pitchFamily="34" charset="0"/>
              </a:rPr>
              <a:t>C—</a:t>
            </a:r>
            <a:r>
              <a:rPr lang="en-US" dirty="0" err="1">
                <a:latin typeface="Calibri" pitchFamily="34" charset="0"/>
                <a:cs typeface="Calibri" pitchFamily="34" charset="0"/>
              </a:rPr>
              <a:t>Cl</a:t>
            </a:r>
            <a:r>
              <a:rPr lang="en-US" dirty="0">
                <a:latin typeface="Calibri" pitchFamily="34" charset="0"/>
                <a:cs typeface="Calibri" pitchFamily="34" charset="0"/>
              </a:rPr>
              <a:t> bond acquires a partial double bond character due to resonance. As a result, the bond cleavage in </a:t>
            </a:r>
            <a:r>
              <a:rPr lang="en-US" dirty="0" err="1">
                <a:latin typeface="Calibri" pitchFamily="34" charset="0"/>
                <a:cs typeface="Calibri" pitchFamily="34" charset="0"/>
              </a:rPr>
              <a:t>haloarene</a:t>
            </a:r>
            <a:r>
              <a:rPr lang="en-US" dirty="0">
                <a:latin typeface="Calibri" pitchFamily="34" charset="0"/>
                <a:cs typeface="Calibri" pitchFamily="34" charset="0"/>
              </a:rPr>
              <a:t> is difficult than </a:t>
            </a:r>
            <a:r>
              <a:rPr lang="en-US" dirty="0" err="1">
                <a:latin typeface="Calibri" pitchFamily="34" charset="0"/>
                <a:cs typeface="Calibri" pitchFamily="34" charset="0"/>
              </a:rPr>
              <a:t>haloalkane</a:t>
            </a:r>
            <a:r>
              <a:rPr lang="en-US" dirty="0">
                <a:latin typeface="Calibri" pitchFamily="34" charset="0"/>
                <a:cs typeface="Calibri" pitchFamily="34" charset="0"/>
              </a:rPr>
              <a:t>, and therefore, they are less reactive towards </a:t>
            </a:r>
            <a:r>
              <a:rPr lang="en-US" dirty="0" err="1">
                <a:latin typeface="Calibri" pitchFamily="34" charset="0"/>
                <a:cs typeface="Calibri" pitchFamily="34" charset="0"/>
              </a:rPr>
              <a:t>nucleophilic</a:t>
            </a:r>
            <a:r>
              <a:rPr lang="en-US" dirty="0">
                <a:latin typeface="Calibri" pitchFamily="34" charset="0"/>
                <a:cs typeface="Calibri" pitchFamily="34" charset="0"/>
              </a:rPr>
              <a:t> substitution reaction</a:t>
            </a:r>
            <a:r>
              <a:rPr lang="en-US" dirty="0" smtClean="0">
                <a:latin typeface="Calibri" pitchFamily="34" charset="0"/>
                <a:cs typeface="Calibri" pitchFamily="34" charset="0"/>
              </a:rPr>
              <a:t>.</a:t>
            </a:r>
            <a:endParaRPr lang="en-IN" dirty="0">
              <a:latin typeface="Calibri" pitchFamily="34" charset="0"/>
              <a:cs typeface="Calibri" pitchFamily="34" charset="0"/>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oogle Shape;69;p15"/>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28673" name="Rectangle 1"/>
          <p:cNvSpPr>
            <a:spLocks noChangeArrowheads="1"/>
          </p:cNvSpPr>
          <p:nvPr/>
        </p:nvSpPr>
        <p:spPr bwMode="auto">
          <a:xfrm>
            <a:off x="232348" y="637906"/>
            <a:ext cx="8724275" cy="375487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US" b="1" u="sng" dirty="0">
                <a:latin typeface="Calibri" pitchFamily="34" charset="0"/>
                <a:cs typeface="Calibri" pitchFamily="34" charset="0"/>
              </a:rPr>
              <a:t>(ii) The difference in the hybridization of carbon atom in C—X bond:</a:t>
            </a:r>
            <a:r>
              <a:rPr lang="en-US" u="sng" dirty="0">
                <a:latin typeface="Calibri" pitchFamily="34" charset="0"/>
                <a:cs typeface="Calibri" pitchFamily="34" charset="0"/>
              </a:rPr>
              <a:t> </a:t>
            </a:r>
            <a:endParaRPr lang="en-US" u="sng" dirty="0" smtClean="0">
              <a:latin typeface="Calibri" pitchFamily="34" charset="0"/>
              <a:cs typeface="Calibri" pitchFamily="34" charset="0"/>
            </a:endParaRPr>
          </a:p>
          <a:p>
            <a:pPr marL="285750" indent="-285750">
              <a:buFont typeface="Wingdings" pitchFamily="2" charset="2"/>
              <a:buChar char="Ø"/>
            </a:pPr>
            <a:r>
              <a:rPr lang="en-US" dirty="0" smtClean="0">
                <a:latin typeface="Calibri" pitchFamily="34" charset="0"/>
                <a:cs typeface="Calibri" pitchFamily="34" charset="0"/>
              </a:rPr>
              <a:t>In </a:t>
            </a:r>
            <a:r>
              <a:rPr lang="en-US" dirty="0" err="1">
                <a:latin typeface="Calibri" pitchFamily="34" charset="0"/>
                <a:cs typeface="Calibri" pitchFamily="34" charset="0"/>
              </a:rPr>
              <a:t>haloalkane</a:t>
            </a:r>
            <a:r>
              <a:rPr lang="en-US" dirty="0">
                <a:latin typeface="Calibri" pitchFamily="34" charset="0"/>
                <a:cs typeface="Calibri" pitchFamily="34" charset="0"/>
              </a:rPr>
              <a:t>, the carbon atom attached to halogen is sp3 hybridized while in the case of </a:t>
            </a:r>
            <a:r>
              <a:rPr lang="en-US" dirty="0" err="1">
                <a:latin typeface="Calibri" pitchFamily="34" charset="0"/>
                <a:cs typeface="Calibri" pitchFamily="34" charset="0"/>
              </a:rPr>
              <a:t>haloarene</a:t>
            </a:r>
            <a:r>
              <a:rPr lang="en-US" dirty="0">
                <a:latin typeface="Calibri" pitchFamily="34" charset="0"/>
                <a:cs typeface="Calibri" pitchFamily="34" charset="0"/>
              </a:rPr>
              <a:t>, the carbon atom attached to halogen is sp2-hybridized.</a:t>
            </a:r>
            <a:endParaRPr lang="en-IN" dirty="0">
              <a:latin typeface="Calibri" pitchFamily="34" charset="0"/>
              <a:cs typeface="Calibri" pitchFamily="34" charset="0"/>
            </a:endParaRPr>
          </a:p>
          <a:p>
            <a:pPr marL="285750" indent="-285750">
              <a:buFont typeface="Wingdings" pitchFamily="2" charset="2"/>
              <a:buChar char="Ø"/>
            </a:pPr>
            <a:r>
              <a:rPr lang="en-US" dirty="0" smtClean="0">
                <a:latin typeface="Calibri" pitchFamily="34" charset="0"/>
                <a:cs typeface="Calibri" pitchFamily="34" charset="0"/>
              </a:rPr>
              <a:t>The </a:t>
            </a:r>
            <a:r>
              <a:rPr lang="en-US" dirty="0">
                <a:latin typeface="Calibri" pitchFamily="34" charset="0"/>
                <a:cs typeface="Calibri" pitchFamily="34" charset="0"/>
              </a:rPr>
              <a:t>sp2 hybridized carbon with a greater s-character is more electronegative and can hold the electron pair of C—X bond more tightly than sp3-hybridized carbon in </a:t>
            </a:r>
            <a:r>
              <a:rPr lang="en-US" dirty="0" err="1">
                <a:latin typeface="Calibri" pitchFamily="34" charset="0"/>
                <a:cs typeface="Calibri" pitchFamily="34" charset="0"/>
              </a:rPr>
              <a:t>haloalkane</a:t>
            </a:r>
            <a:r>
              <a:rPr lang="en-US" dirty="0">
                <a:latin typeface="Calibri" pitchFamily="34" charset="0"/>
                <a:cs typeface="Calibri" pitchFamily="34" charset="0"/>
              </a:rPr>
              <a:t> with less s-character. </a:t>
            </a:r>
            <a:endParaRPr lang="en-US" dirty="0" smtClean="0">
              <a:latin typeface="Calibri" pitchFamily="34" charset="0"/>
              <a:cs typeface="Calibri" pitchFamily="34" charset="0"/>
            </a:endParaRPr>
          </a:p>
          <a:p>
            <a:pPr marL="285750" indent="-285750">
              <a:buFont typeface="Wingdings" pitchFamily="2" charset="2"/>
              <a:buChar char="Ø"/>
            </a:pPr>
            <a:r>
              <a:rPr lang="en-US" dirty="0" smtClean="0">
                <a:latin typeface="Calibri" pitchFamily="34" charset="0"/>
                <a:cs typeface="Calibri" pitchFamily="34" charset="0"/>
              </a:rPr>
              <a:t>Thus</a:t>
            </a:r>
            <a:r>
              <a:rPr lang="en-US" dirty="0">
                <a:latin typeface="Calibri" pitchFamily="34" charset="0"/>
                <a:cs typeface="Calibri" pitchFamily="34" charset="0"/>
              </a:rPr>
              <a:t>, C—</a:t>
            </a:r>
            <a:r>
              <a:rPr lang="en-US" dirty="0" err="1">
                <a:latin typeface="Calibri" pitchFamily="34" charset="0"/>
                <a:cs typeface="Calibri" pitchFamily="34" charset="0"/>
              </a:rPr>
              <a:t>Cl</a:t>
            </a:r>
            <a:r>
              <a:rPr lang="en-US" dirty="0">
                <a:latin typeface="Calibri" pitchFamily="34" charset="0"/>
                <a:cs typeface="Calibri" pitchFamily="34" charset="0"/>
              </a:rPr>
              <a:t> bond length in </a:t>
            </a:r>
            <a:r>
              <a:rPr lang="en-US" dirty="0" err="1">
                <a:latin typeface="Calibri" pitchFamily="34" charset="0"/>
                <a:cs typeface="Calibri" pitchFamily="34" charset="0"/>
              </a:rPr>
              <a:t>haloalkane</a:t>
            </a:r>
            <a:r>
              <a:rPr lang="en-US" dirty="0">
                <a:latin typeface="Calibri" pitchFamily="34" charset="0"/>
                <a:cs typeface="Calibri" pitchFamily="34" charset="0"/>
              </a:rPr>
              <a:t> is 177pm while in </a:t>
            </a:r>
            <a:r>
              <a:rPr lang="en-US" dirty="0" err="1">
                <a:latin typeface="Calibri" pitchFamily="34" charset="0"/>
                <a:cs typeface="Calibri" pitchFamily="34" charset="0"/>
              </a:rPr>
              <a:t>haloarene</a:t>
            </a:r>
            <a:r>
              <a:rPr lang="en-US" dirty="0">
                <a:latin typeface="Calibri" pitchFamily="34" charset="0"/>
                <a:cs typeface="Calibri" pitchFamily="34" charset="0"/>
              </a:rPr>
              <a:t> is 169 pm. </a:t>
            </a:r>
            <a:endParaRPr lang="en-US" dirty="0" smtClean="0">
              <a:latin typeface="Calibri" pitchFamily="34" charset="0"/>
              <a:cs typeface="Calibri" pitchFamily="34" charset="0"/>
            </a:endParaRPr>
          </a:p>
          <a:p>
            <a:pPr marL="285750" indent="-285750">
              <a:buFont typeface="Wingdings" pitchFamily="2" charset="2"/>
              <a:buChar char="Ø"/>
            </a:pPr>
            <a:r>
              <a:rPr lang="en-US" dirty="0" smtClean="0">
                <a:latin typeface="Calibri" pitchFamily="34" charset="0"/>
                <a:cs typeface="Calibri" pitchFamily="34" charset="0"/>
              </a:rPr>
              <a:t>Since </a:t>
            </a:r>
            <a:r>
              <a:rPr lang="en-US" dirty="0">
                <a:latin typeface="Calibri" pitchFamily="34" charset="0"/>
                <a:cs typeface="Calibri" pitchFamily="34" charset="0"/>
              </a:rPr>
              <a:t>it is difficult to break a shorter bond than a longer bond, therefore, haloarenes are less reactive than </a:t>
            </a:r>
            <a:r>
              <a:rPr lang="en-US" dirty="0" err="1">
                <a:latin typeface="Calibri" pitchFamily="34" charset="0"/>
                <a:cs typeface="Calibri" pitchFamily="34" charset="0"/>
              </a:rPr>
              <a:t>haloalkanes</a:t>
            </a:r>
            <a:r>
              <a:rPr lang="en-US" dirty="0">
                <a:latin typeface="Calibri" pitchFamily="34" charset="0"/>
                <a:cs typeface="Calibri" pitchFamily="34" charset="0"/>
              </a:rPr>
              <a:t> towards </a:t>
            </a:r>
            <a:r>
              <a:rPr lang="en-US" dirty="0" err="1">
                <a:latin typeface="Calibri" pitchFamily="34" charset="0"/>
                <a:cs typeface="Calibri" pitchFamily="34" charset="0"/>
              </a:rPr>
              <a:t>nucleophilic</a:t>
            </a:r>
            <a:r>
              <a:rPr lang="en-US" dirty="0">
                <a:latin typeface="Calibri" pitchFamily="34" charset="0"/>
                <a:cs typeface="Calibri" pitchFamily="34" charset="0"/>
              </a:rPr>
              <a:t> substitution reaction.</a:t>
            </a:r>
            <a:endParaRPr lang="en-IN" dirty="0">
              <a:latin typeface="Calibri" pitchFamily="34" charset="0"/>
              <a:cs typeface="Calibri" pitchFamily="34" charset="0"/>
            </a:endParaRPr>
          </a:p>
          <a:p>
            <a:pPr marL="400050" indent="-400050">
              <a:buAutoNum type="romanLcParenBoth" startAt="3"/>
            </a:pPr>
            <a:r>
              <a:rPr lang="en-US" b="1" dirty="0" smtClean="0">
                <a:latin typeface="Calibri" pitchFamily="34" charset="0"/>
                <a:cs typeface="Calibri" pitchFamily="34" charset="0"/>
              </a:rPr>
              <a:t>Instability </a:t>
            </a:r>
            <a:r>
              <a:rPr lang="en-US" b="1" dirty="0">
                <a:latin typeface="Calibri" pitchFamily="34" charset="0"/>
                <a:cs typeface="Calibri" pitchFamily="34" charset="0"/>
              </a:rPr>
              <a:t>of phenyl </a:t>
            </a:r>
            <a:r>
              <a:rPr lang="en-US" b="1" dirty="0" err="1">
                <a:latin typeface="Calibri" pitchFamily="34" charset="0"/>
                <a:cs typeface="Calibri" pitchFamily="34" charset="0"/>
              </a:rPr>
              <a:t>cation</a:t>
            </a:r>
            <a:r>
              <a:rPr lang="en-US" b="1" u="sng" dirty="0">
                <a:latin typeface="Calibri" pitchFamily="34" charset="0"/>
                <a:cs typeface="Calibri" pitchFamily="34" charset="0"/>
              </a:rPr>
              <a:t>:</a:t>
            </a:r>
            <a:r>
              <a:rPr lang="en-US" b="1" dirty="0">
                <a:latin typeface="Calibri" pitchFamily="34" charset="0"/>
                <a:cs typeface="Calibri" pitchFamily="34" charset="0"/>
              </a:rPr>
              <a:t> </a:t>
            </a:r>
            <a:endParaRPr lang="en-US" b="1" dirty="0" smtClean="0">
              <a:latin typeface="Calibri" pitchFamily="34" charset="0"/>
              <a:cs typeface="Calibri" pitchFamily="34" charset="0"/>
            </a:endParaRPr>
          </a:p>
          <a:p>
            <a:pPr marL="285750" indent="-285750">
              <a:buFont typeface="Wingdings" pitchFamily="2" charset="2"/>
              <a:buChar char="Ø"/>
            </a:pPr>
            <a:r>
              <a:rPr lang="en-US" dirty="0" smtClean="0">
                <a:latin typeface="Calibri" pitchFamily="34" charset="0"/>
                <a:cs typeface="Calibri" pitchFamily="34" charset="0"/>
              </a:rPr>
              <a:t>In </a:t>
            </a:r>
            <a:r>
              <a:rPr lang="en-US" dirty="0">
                <a:latin typeface="Calibri" pitchFamily="34" charset="0"/>
                <a:cs typeface="Calibri" pitchFamily="34" charset="0"/>
              </a:rPr>
              <a:t>the case of haloarenes, the phenyl </a:t>
            </a:r>
            <a:r>
              <a:rPr lang="en-US" dirty="0" err="1">
                <a:latin typeface="Calibri" pitchFamily="34" charset="0"/>
                <a:cs typeface="Calibri" pitchFamily="34" charset="0"/>
              </a:rPr>
              <a:t>cation</a:t>
            </a:r>
            <a:r>
              <a:rPr lang="en-US" dirty="0">
                <a:latin typeface="Calibri" pitchFamily="34" charset="0"/>
                <a:cs typeface="Calibri" pitchFamily="34" charset="0"/>
              </a:rPr>
              <a:t> formed as a result of self-ionization will not be stabilized by resonance and therefore, the SN1 mechanism is ruled </a:t>
            </a:r>
            <a:r>
              <a:rPr lang="en-US" dirty="0" smtClean="0">
                <a:latin typeface="Calibri" pitchFamily="34" charset="0"/>
                <a:cs typeface="Calibri" pitchFamily="34" charset="0"/>
              </a:rPr>
              <a:t>out.</a:t>
            </a:r>
            <a:endParaRPr lang="en-IN" dirty="0">
              <a:latin typeface="Calibri" pitchFamily="34" charset="0"/>
              <a:cs typeface="Calibri" pitchFamily="34" charset="0"/>
            </a:endParaRPr>
          </a:p>
          <a:p>
            <a:pPr marL="285750" indent="-285750">
              <a:buFont typeface="Wingdings" pitchFamily="2" charset="2"/>
              <a:buChar char="Ø"/>
            </a:pPr>
            <a:r>
              <a:rPr lang="en-US" dirty="0" smtClean="0">
                <a:latin typeface="Calibri" pitchFamily="34" charset="0"/>
                <a:cs typeface="Calibri" pitchFamily="34" charset="0"/>
              </a:rPr>
              <a:t>Because of the possible repulsion, it is less likely for the electron-rich nucleophile to approach electron-rich </a:t>
            </a:r>
            <a:r>
              <a:rPr lang="en-US" dirty="0" err="1" smtClean="0">
                <a:latin typeface="Calibri" pitchFamily="34" charset="0"/>
                <a:cs typeface="Calibri" pitchFamily="34" charset="0"/>
              </a:rPr>
              <a:t>arenes</a:t>
            </a:r>
            <a:r>
              <a:rPr lang="en-US" dirty="0" smtClean="0">
                <a:latin typeface="Calibri" pitchFamily="34" charset="0"/>
                <a:cs typeface="Calibri" pitchFamily="34" charset="0"/>
              </a:rPr>
              <a:t>.</a:t>
            </a:r>
            <a:endParaRPr lang="en-IN" dirty="0" smtClean="0">
              <a:latin typeface="Calibri" pitchFamily="34" charset="0"/>
              <a:cs typeface="Calibri" pitchFamily="34" charset="0"/>
            </a:endParaRPr>
          </a:p>
          <a:p>
            <a:r>
              <a:rPr lang="en-US" b="1" u="sng" dirty="0" smtClean="0">
                <a:latin typeface="Calibri" pitchFamily="34" charset="0"/>
                <a:cs typeface="Calibri" pitchFamily="34" charset="0"/>
              </a:rPr>
              <a:t>Replacement </a:t>
            </a:r>
            <a:r>
              <a:rPr lang="en-US" b="1" u="sng" dirty="0">
                <a:latin typeface="Calibri" pitchFamily="34" charset="0"/>
                <a:cs typeface="Calibri" pitchFamily="34" charset="0"/>
              </a:rPr>
              <a:t>by hydroxyl group:</a:t>
            </a:r>
            <a:r>
              <a:rPr lang="en-US" dirty="0">
                <a:latin typeface="Calibri" pitchFamily="34" charset="0"/>
                <a:cs typeface="Calibri" pitchFamily="34" charset="0"/>
              </a:rPr>
              <a:t> </a:t>
            </a:r>
            <a:endParaRPr lang="en-US" dirty="0" smtClean="0">
              <a:latin typeface="Calibri" pitchFamily="34" charset="0"/>
              <a:cs typeface="Calibri" pitchFamily="34" charset="0"/>
            </a:endParaRPr>
          </a:p>
          <a:p>
            <a:r>
              <a:rPr lang="en-US" dirty="0" err="1" smtClean="0">
                <a:latin typeface="Calibri" pitchFamily="34" charset="0"/>
                <a:cs typeface="Calibri" pitchFamily="34" charset="0"/>
              </a:rPr>
              <a:t>Chlorobenzene</a:t>
            </a:r>
            <a:r>
              <a:rPr lang="en-US" dirty="0" smtClean="0">
                <a:latin typeface="Calibri" pitchFamily="34" charset="0"/>
                <a:cs typeface="Calibri" pitchFamily="34" charset="0"/>
              </a:rPr>
              <a:t> </a:t>
            </a:r>
            <a:r>
              <a:rPr lang="en-US" dirty="0">
                <a:latin typeface="Calibri" pitchFamily="34" charset="0"/>
                <a:cs typeface="Calibri" pitchFamily="34" charset="0"/>
              </a:rPr>
              <a:t>can be converted into phenol by heating in aqueous sodium hydroxide solution at a temperature of 623K and a pressure of 300 atmospheres.</a:t>
            </a:r>
            <a:endParaRPr lang="en-IN" dirty="0">
              <a:latin typeface="Calibri" pitchFamily="34" charset="0"/>
              <a:cs typeface="Calibri"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tab pos="257175" algn="l"/>
                <a:tab pos="457200" algn="l"/>
                <a:tab pos="2260600" algn="l"/>
                <a:tab pos="4114800" algn="l"/>
              </a:tabLst>
            </a:pPr>
            <a:endParaRPr kumimoji="0" lang="en-US" b="0" i="0" u="none" strike="noStrike" cap="none" normalizeH="0" baseline="0" dirty="0" smtClean="0">
              <a:ln>
                <a:noFill/>
              </a:ln>
              <a:solidFill>
                <a:schemeClr val="tx1"/>
              </a:solidFill>
              <a:effectLst/>
              <a:latin typeface="Calibri" pitchFamily="34" charset="0"/>
              <a:cs typeface="Calibri" pitchFamily="34" charset="0"/>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oogle Shape;76;p16"/>
          <p:cNvPicPr preferRelativeResize="0"/>
          <p:nvPr/>
        </p:nvPicPr>
        <p:blipFill rotWithShape="1">
          <a:blip r:embed="rId2">
            <a:alphaModFix/>
          </a:blip>
          <a:srcRect/>
          <a:stretch/>
        </p:blipFill>
        <p:spPr>
          <a:xfrm>
            <a:off x="8210550" y="4199975"/>
            <a:ext cx="925650" cy="925650"/>
          </a:xfrm>
          <a:prstGeom prst="rect">
            <a:avLst/>
          </a:prstGeom>
          <a:noFill/>
          <a:ln>
            <a:noFill/>
          </a:ln>
        </p:spPr>
      </p:pic>
      <p:pic>
        <p:nvPicPr>
          <p:cNvPr id="1026" name="Picture 2"/>
          <p:cNvPicPr>
            <a:picLocks noChangeAspect="1" noChangeArrowheads="1"/>
          </p:cNvPicPr>
          <p:nvPr/>
        </p:nvPicPr>
        <p:blipFill>
          <a:blip r:embed="rId3"/>
          <a:srcRect/>
          <a:stretch>
            <a:fillRect/>
          </a:stretch>
        </p:blipFill>
        <p:spPr bwMode="auto">
          <a:xfrm>
            <a:off x="1194318" y="382559"/>
            <a:ext cx="4248150" cy="1438275"/>
          </a:xfrm>
          <a:prstGeom prst="rect">
            <a:avLst/>
          </a:prstGeom>
          <a:noFill/>
          <a:ln w="9525">
            <a:noFill/>
            <a:miter lim="800000"/>
            <a:headEnd/>
            <a:tailEnd/>
          </a:ln>
        </p:spPr>
      </p:pic>
      <p:sp>
        <p:nvSpPr>
          <p:cNvPr id="1027" name="Rectangle 3"/>
          <p:cNvSpPr>
            <a:spLocks noChangeArrowheads="1"/>
          </p:cNvSpPr>
          <p:nvPr/>
        </p:nvSpPr>
        <p:spPr bwMode="auto">
          <a:xfrm>
            <a:off x="485192" y="1922186"/>
            <a:ext cx="8014996"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spcBef>
                <a:spcPct val="0"/>
              </a:spcBef>
              <a:spcAft>
                <a:spcPct val="0"/>
              </a:spcAft>
              <a:buClrTx/>
              <a:tabLst>
                <a:tab pos="257175" algn="l"/>
                <a:tab pos="457200" algn="l"/>
                <a:tab pos="2260600" algn="l"/>
                <a:tab pos="4114800" algn="l"/>
              </a:tabLst>
            </a:pPr>
            <a:r>
              <a:rPr lang="en-IN" dirty="0">
                <a:latin typeface="Calibri" pitchFamily="34" charset="0"/>
                <a:cs typeface="Calibri" pitchFamily="34" charset="0"/>
              </a:rPr>
              <a:t>The presence of an electron-withdrawing group (-NO2) at the </a:t>
            </a:r>
            <a:r>
              <a:rPr lang="en-IN" dirty="0" err="1">
                <a:latin typeface="Calibri" pitchFamily="34" charset="0"/>
                <a:cs typeface="Calibri" pitchFamily="34" charset="0"/>
              </a:rPr>
              <a:t>ortho</a:t>
            </a:r>
            <a:r>
              <a:rPr lang="en-IN" dirty="0">
                <a:latin typeface="Calibri" pitchFamily="34" charset="0"/>
                <a:cs typeface="Calibri" pitchFamily="34" charset="0"/>
              </a:rPr>
              <a:t>- and </a:t>
            </a:r>
            <a:r>
              <a:rPr lang="en-IN" dirty="0" err="1">
                <a:latin typeface="Calibri" pitchFamily="34" charset="0"/>
                <a:cs typeface="Calibri" pitchFamily="34" charset="0"/>
              </a:rPr>
              <a:t>para</a:t>
            </a:r>
            <a:r>
              <a:rPr lang="en-IN" dirty="0">
                <a:latin typeface="Calibri" pitchFamily="34" charset="0"/>
                <a:cs typeface="Calibri" pitchFamily="34" charset="0"/>
              </a:rPr>
              <a:t>-positions increases the reactivity of </a:t>
            </a:r>
            <a:r>
              <a:rPr lang="en-IN" dirty="0" err="1">
                <a:latin typeface="Calibri" pitchFamily="34" charset="0"/>
                <a:cs typeface="Calibri" pitchFamily="34" charset="0"/>
              </a:rPr>
              <a:t>haloarenes</a:t>
            </a:r>
            <a:r>
              <a:rPr lang="en-IN" dirty="0" smtClean="0">
                <a:latin typeface="Calibri" pitchFamily="34" charset="0"/>
                <a:cs typeface="Calibri" pitchFamily="34" charset="0"/>
              </a:rPr>
              <a:t>.</a:t>
            </a:r>
            <a:endParaRPr lang="en-IN" dirty="0">
              <a:latin typeface="Calibri" pitchFamily="34" charset="0"/>
              <a:cs typeface="Calibri" pitchFamily="34" charset="0"/>
            </a:endParaRPr>
          </a:p>
        </p:txBody>
      </p:sp>
      <p:pic>
        <p:nvPicPr>
          <p:cNvPr id="1028" name="Picture 4"/>
          <p:cNvPicPr>
            <a:picLocks noChangeAspect="1" noChangeArrowheads="1"/>
          </p:cNvPicPr>
          <p:nvPr/>
        </p:nvPicPr>
        <p:blipFill>
          <a:blip r:embed="rId4"/>
          <a:srcRect/>
          <a:stretch>
            <a:fillRect/>
          </a:stretch>
        </p:blipFill>
        <p:spPr bwMode="auto">
          <a:xfrm>
            <a:off x="1800808" y="2435291"/>
            <a:ext cx="3810000" cy="1771650"/>
          </a:xfrm>
          <a:prstGeom prst="rect">
            <a:avLst/>
          </a:prstGeom>
          <a:noFill/>
          <a:ln w="9525">
            <a:noFill/>
            <a:miter lim="800000"/>
            <a:headEnd/>
            <a:tailEnd/>
          </a:ln>
        </p:spPr>
      </p:pic>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Google Shape;69;p15"/>
          <p:cNvPicPr preferRelativeResize="0"/>
          <p:nvPr/>
        </p:nvPicPr>
        <p:blipFill rotWithShape="1">
          <a:blip r:embed="rId2">
            <a:alphaModFix/>
          </a:blip>
          <a:srcRect/>
          <a:stretch/>
        </p:blipFill>
        <p:spPr>
          <a:xfrm>
            <a:off x="8210550" y="4199975"/>
            <a:ext cx="925650" cy="925650"/>
          </a:xfrm>
          <a:prstGeom prst="rect">
            <a:avLst/>
          </a:prstGeom>
          <a:noFill/>
          <a:ln>
            <a:noFill/>
          </a:ln>
        </p:spPr>
      </p:pic>
      <p:pic>
        <p:nvPicPr>
          <p:cNvPr id="26625" name="Picture 1"/>
          <p:cNvPicPr>
            <a:picLocks noChangeAspect="1" noChangeArrowheads="1"/>
          </p:cNvPicPr>
          <p:nvPr/>
        </p:nvPicPr>
        <p:blipFill>
          <a:blip r:embed="rId3"/>
          <a:srcRect/>
          <a:stretch>
            <a:fillRect/>
          </a:stretch>
        </p:blipFill>
        <p:spPr bwMode="auto">
          <a:xfrm>
            <a:off x="1726163" y="755779"/>
            <a:ext cx="4391025" cy="2609850"/>
          </a:xfrm>
          <a:prstGeom prst="rect">
            <a:avLst/>
          </a:prstGeom>
          <a:noFill/>
          <a:ln w="9525">
            <a:noFill/>
            <a:miter lim="800000"/>
            <a:headEnd/>
            <a:tailEnd/>
          </a:ln>
        </p:spPr>
      </p:pic>
      <p:sp>
        <p:nvSpPr>
          <p:cNvPr id="26626" name="Rectangle 2"/>
          <p:cNvSpPr>
            <a:spLocks noChangeArrowheads="1"/>
          </p:cNvSpPr>
          <p:nvPr/>
        </p:nvSpPr>
        <p:spPr bwMode="auto">
          <a:xfrm>
            <a:off x="503852" y="3424477"/>
            <a:ext cx="8210939"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spcBef>
                <a:spcPct val="0"/>
              </a:spcBef>
              <a:spcAft>
                <a:spcPct val="0"/>
              </a:spcAft>
              <a:buClrTx/>
              <a:tabLst>
                <a:tab pos="257175" algn="l"/>
                <a:tab pos="457200" algn="l"/>
                <a:tab pos="2260600" algn="l"/>
                <a:tab pos="4114800" algn="l"/>
              </a:tabLst>
            </a:pPr>
            <a:r>
              <a:rPr lang="en-US" dirty="0">
                <a:latin typeface="Calibri" pitchFamily="34" charset="0"/>
                <a:cs typeface="Calibri" pitchFamily="34" charset="0"/>
              </a:rPr>
              <a:t>The effect is pronounced when (-NO2) group is introduced at </a:t>
            </a:r>
            <a:r>
              <a:rPr lang="en-US" dirty="0" err="1">
                <a:latin typeface="Calibri" pitchFamily="34" charset="0"/>
                <a:cs typeface="Calibri" pitchFamily="34" charset="0"/>
              </a:rPr>
              <a:t>ortho</a:t>
            </a:r>
            <a:r>
              <a:rPr lang="en-US" dirty="0">
                <a:latin typeface="Calibri" pitchFamily="34" charset="0"/>
                <a:cs typeface="Calibri" pitchFamily="34" charset="0"/>
              </a:rPr>
              <a:t> and </a:t>
            </a:r>
            <a:r>
              <a:rPr lang="en-US" dirty="0" err="1">
                <a:latin typeface="Calibri" pitchFamily="34" charset="0"/>
                <a:cs typeface="Calibri" pitchFamily="34" charset="0"/>
              </a:rPr>
              <a:t>para</a:t>
            </a:r>
            <a:r>
              <a:rPr lang="en-US" dirty="0">
                <a:latin typeface="Calibri" pitchFamily="34" charset="0"/>
                <a:cs typeface="Calibri" pitchFamily="34" charset="0"/>
              </a:rPr>
              <a:t>- positions. However, no effect on the reactivity of haloarenes is observed by the presence of an electron-withdrawing group at meta-position</a:t>
            </a:r>
            <a:r>
              <a:rPr lang="en-US" dirty="0" smtClean="0">
                <a:latin typeface="Calibri" pitchFamily="34" charset="0"/>
                <a:cs typeface="Calibri" pitchFamily="34" charset="0"/>
              </a:rPr>
              <a:t>.</a:t>
            </a:r>
            <a:endParaRPr lang="en-IN" dirty="0">
              <a:latin typeface="Calibri" pitchFamily="34" charset="0"/>
              <a:cs typeface="Calibri" pitchFamily="34" charset="0"/>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Google Shape;69;p15"/>
          <p:cNvPicPr preferRelativeResize="0"/>
          <p:nvPr/>
        </p:nvPicPr>
        <p:blipFill rotWithShape="1">
          <a:blip r:embed="rId2">
            <a:alphaModFix/>
          </a:blip>
          <a:srcRect/>
          <a:stretch/>
        </p:blipFill>
        <p:spPr>
          <a:xfrm>
            <a:off x="8210550" y="4199975"/>
            <a:ext cx="925650" cy="925650"/>
          </a:xfrm>
          <a:prstGeom prst="rect">
            <a:avLst/>
          </a:prstGeom>
          <a:noFill/>
          <a:ln>
            <a:noFill/>
          </a:ln>
        </p:spPr>
      </p:pic>
      <p:sp>
        <p:nvSpPr>
          <p:cNvPr id="25601" name="Rectangle 1"/>
          <p:cNvSpPr>
            <a:spLocks noChangeArrowheads="1"/>
          </p:cNvSpPr>
          <p:nvPr/>
        </p:nvSpPr>
        <p:spPr bwMode="auto">
          <a:xfrm>
            <a:off x="457200" y="206213"/>
            <a:ext cx="8248261" cy="418576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US" b="1" u="sng" dirty="0">
                <a:solidFill>
                  <a:srgbClr val="FF0000"/>
                </a:solidFill>
                <a:latin typeface="Calibri" pitchFamily="34" charset="0"/>
                <a:cs typeface="Calibri" pitchFamily="34" charset="0"/>
              </a:rPr>
              <a:t>Electrophilic substitution reactions:</a:t>
            </a:r>
            <a:r>
              <a:rPr lang="en-US" dirty="0">
                <a:solidFill>
                  <a:srgbClr val="FF0000"/>
                </a:solidFill>
                <a:latin typeface="Calibri" pitchFamily="34" charset="0"/>
                <a:cs typeface="Calibri" pitchFamily="34" charset="0"/>
              </a:rPr>
              <a:t> </a:t>
            </a:r>
            <a:endParaRPr lang="en-US" dirty="0" smtClean="0">
              <a:solidFill>
                <a:srgbClr val="FF0000"/>
              </a:solidFill>
              <a:latin typeface="Calibri" pitchFamily="34" charset="0"/>
              <a:cs typeface="Calibri" pitchFamily="34" charset="0"/>
            </a:endParaRPr>
          </a:p>
          <a:p>
            <a:pPr marL="285750" indent="-285750">
              <a:buFont typeface="Wingdings" pitchFamily="2" charset="2"/>
              <a:buChar char="Ø"/>
            </a:pPr>
            <a:r>
              <a:rPr lang="en-US" dirty="0" err="1" smtClean="0">
                <a:latin typeface="Calibri" pitchFamily="34" charset="0"/>
                <a:cs typeface="Calibri" pitchFamily="34" charset="0"/>
              </a:rPr>
              <a:t>Haloarenes</a:t>
            </a:r>
            <a:r>
              <a:rPr lang="en-US" dirty="0" smtClean="0">
                <a:latin typeface="Calibri" pitchFamily="34" charset="0"/>
                <a:cs typeface="Calibri" pitchFamily="34" charset="0"/>
              </a:rPr>
              <a:t> </a:t>
            </a:r>
            <a:r>
              <a:rPr lang="en-US" dirty="0">
                <a:latin typeface="Calibri" pitchFamily="34" charset="0"/>
                <a:cs typeface="Calibri" pitchFamily="34" charset="0"/>
              </a:rPr>
              <a:t>undergo the usual electrophilic reactions of the benzene ring such as halogenation, nitration, </a:t>
            </a:r>
            <a:r>
              <a:rPr lang="en-US" dirty="0" err="1">
                <a:latin typeface="Calibri" pitchFamily="34" charset="0"/>
                <a:cs typeface="Calibri" pitchFamily="34" charset="0"/>
              </a:rPr>
              <a:t>sulphonation</a:t>
            </a:r>
            <a:r>
              <a:rPr lang="en-US" dirty="0">
                <a:latin typeface="Calibri" pitchFamily="34" charset="0"/>
                <a:cs typeface="Calibri" pitchFamily="34" charset="0"/>
              </a:rPr>
              <a:t>, and </a:t>
            </a:r>
            <a:r>
              <a:rPr lang="en-US" dirty="0" err="1">
                <a:latin typeface="Calibri" pitchFamily="34" charset="0"/>
                <a:cs typeface="Calibri" pitchFamily="34" charset="0"/>
              </a:rPr>
              <a:t>Friedel</a:t>
            </a:r>
            <a:r>
              <a:rPr lang="en-US" dirty="0">
                <a:latin typeface="Calibri" pitchFamily="34" charset="0"/>
                <a:cs typeface="Calibri" pitchFamily="34" charset="0"/>
              </a:rPr>
              <a:t>-Crafts reactions. </a:t>
            </a:r>
            <a:endParaRPr lang="en-US" dirty="0" smtClean="0">
              <a:latin typeface="Calibri" pitchFamily="34" charset="0"/>
              <a:cs typeface="Calibri" pitchFamily="34" charset="0"/>
            </a:endParaRPr>
          </a:p>
          <a:p>
            <a:pPr marL="285750" indent="-285750">
              <a:buFont typeface="Wingdings" pitchFamily="2" charset="2"/>
              <a:buChar char="Ø"/>
            </a:pPr>
            <a:r>
              <a:rPr lang="en-US" dirty="0" smtClean="0">
                <a:latin typeface="Calibri" pitchFamily="34" charset="0"/>
                <a:cs typeface="Calibri" pitchFamily="34" charset="0"/>
              </a:rPr>
              <a:t>Halogen </a:t>
            </a:r>
            <a:r>
              <a:rPr lang="en-US" dirty="0">
                <a:latin typeface="Calibri" pitchFamily="34" charset="0"/>
                <a:cs typeface="Calibri" pitchFamily="34" charset="0"/>
              </a:rPr>
              <a:t>atom </a:t>
            </a:r>
            <a:r>
              <a:rPr lang="en-US" dirty="0" smtClean="0">
                <a:latin typeface="Calibri" pitchFamily="34" charset="0"/>
                <a:cs typeface="Calibri" pitchFamily="34" charset="0"/>
              </a:rPr>
              <a:t>is slightly </a:t>
            </a:r>
            <a:r>
              <a:rPr lang="en-US" dirty="0">
                <a:latin typeface="Calibri" pitchFamily="34" charset="0"/>
                <a:cs typeface="Calibri" pitchFamily="34" charset="0"/>
              </a:rPr>
              <a:t>deactivating </a:t>
            </a:r>
            <a:r>
              <a:rPr lang="en-US" dirty="0" smtClean="0">
                <a:latin typeface="Calibri" pitchFamily="34" charset="0"/>
                <a:cs typeface="Calibri" pitchFamily="34" charset="0"/>
              </a:rPr>
              <a:t> and is </a:t>
            </a:r>
            <a:r>
              <a:rPr lang="en-US" dirty="0">
                <a:latin typeface="Calibri" pitchFamily="34" charset="0"/>
                <a:cs typeface="Calibri" pitchFamily="34" charset="0"/>
              </a:rPr>
              <a:t>o, </a:t>
            </a:r>
            <a:r>
              <a:rPr lang="en-US" dirty="0" smtClean="0">
                <a:latin typeface="Calibri" pitchFamily="34" charset="0"/>
                <a:cs typeface="Calibri" pitchFamily="34" charset="0"/>
              </a:rPr>
              <a:t>p-directing,  </a:t>
            </a:r>
            <a:r>
              <a:rPr lang="en-US" dirty="0">
                <a:latin typeface="Calibri" pitchFamily="34" charset="0"/>
                <a:cs typeface="Calibri" pitchFamily="34" charset="0"/>
              </a:rPr>
              <a:t>therefore, further substitution occurs at the </a:t>
            </a:r>
            <a:r>
              <a:rPr lang="en-US" dirty="0" err="1">
                <a:latin typeface="Calibri" pitchFamily="34" charset="0"/>
                <a:cs typeface="Calibri" pitchFamily="34" charset="0"/>
              </a:rPr>
              <a:t>ortho</a:t>
            </a:r>
            <a:r>
              <a:rPr lang="en-US" dirty="0">
                <a:latin typeface="Calibri" pitchFamily="34" charset="0"/>
                <a:cs typeface="Calibri" pitchFamily="34" charset="0"/>
              </a:rPr>
              <a:t>- and </a:t>
            </a:r>
            <a:r>
              <a:rPr lang="en-US" dirty="0" err="1">
                <a:latin typeface="Calibri" pitchFamily="34" charset="0"/>
                <a:cs typeface="Calibri" pitchFamily="34" charset="0"/>
              </a:rPr>
              <a:t>para</a:t>
            </a:r>
            <a:r>
              <a:rPr lang="en-US" dirty="0">
                <a:latin typeface="Calibri" pitchFamily="34" charset="0"/>
                <a:cs typeface="Calibri" pitchFamily="34" charset="0"/>
              </a:rPr>
              <a:t> positions </a:t>
            </a:r>
            <a:r>
              <a:rPr lang="en-US" dirty="0" smtClean="0">
                <a:latin typeface="Calibri" pitchFamily="34" charset="0"/>
                <a:cs typeface="Calibri" pitchFamily="34" charset="0"/>
              </a:rPr>
              <a:t>.</a:t>
            </a:r>
          </a:p>
          <a:p>
            <a:pPr marL="285750" indent="-285750">
              <a:buFont typeface="Wingdings" pitchFamily="2" charset="2"/>
              <a:buChar char="Ø"/>
            </a:pPr>
            <a:r>
              <a:rPr lang="en-US" dirty="0" smtClean="0">
                <a:latin typeface="Calibri" pitchFamily="34" charset="0"/>
                <a:cs typeface="Calibri" pitchFamily="34" charset="0"/>
              </a:rPr>
              <a:t>The </a:t>
            </a:r>
            <a:r>
              <a:rPr lang="en-US" dirty="0">
                <a:latin typeface="Calibri" pitchFamily="34" charset="0"/>
                <a:cs typeface="Calibri" pitchFamily="34" charset="0"/>
              </a:rPr>
              <a:t>o, p-directing influence of halogen atom can be easily understood if we consider the resonating structures of </a:t>
            </a:r>
            <a:r>
              <a:rPr lang="en-US" dirty="0" err="1">
                <a:latin typeface="Calibri" pitchFamily="34" charset="0"/>
                <a:cs typeface="Calibri" pitchFamily="34" charset="0"/>
              </a:rPr>
              <a:t>halobenzene</a:t>
            </a:r>
            <a:r>
              <a:rPr lang="en-US" dirty="0">
                <a:latin typeface="Calibri" pitchFamily="34" charset="0"/>
                <a:cs typeface="Calibri" pitchFamily="34" charset="0"/>
              </a:rPr>
              <a:t> as </a:t>
            </a:r>
            <a:r>
              <a:rPr lang="en-US" dirty="0" smtClean="0">
                <a:latin typeface="Calibri" pitchFamily="34" charset="0"/>
                <a:cs typeface="Calibri" pitchFamily="34" charset="0"/>
              </a:rPr>
              <a:t>shown:</a:t>
            </a:r>
          </a:p>
          <a:p>
            <a:endParaRPr lang="en-US" dirty="0" smtClean="0">
              <a:latin typeface="Calibri" pitchFamily="34" charset="0"/>
              <a:cs typeface="Calibri" pitchFamily="34" charset="0"/>
            </a:endParaRPr>
          </a:p>
          <a:p>
            <a:endParaRPr lang="en-US" dirty="0">
              <a:latin typeface="Calibri" pitchFamily="34" charset="0"/>
              <a:cs typeface="Calibri" pitchFamily="34" charset="0"/>
            </a:endParaRPr>
          </a:p>
          <a:p>
            <a:pPr marL="285750" indent="-285750">
              <a:buFont typeface="Wingdings" pitchFamily="2" charset="2"/>
              <a:buChar char="Ø"/>
            </a:pPr>
            <a:endParaRPr lang="en-US" dirty="0" smtClean="0">
              <a:latin typeface="Calibri" pitchFamily="34" charset="0"/>
              <a:cs typeface="Calibri" pitchFamily="34" charset="0"/>
            </a:endParaRPr>
          </a:p>
          <a:p>
            <a:pPr marL="285750" indent="-285750">
              <a:buFont typeface="Wingdings" pitchFamily="2" charset="2"/>
              <a:buChar char="Ø"/>
            </a:pPr>
            <a:endParaRPr lang="en-US" dirty="0" smtClean="0">
              <a:latin typeface="Calibri" pitchFamily="34" charset="0"/>
              <a:cs typeface="Calibri" pitchFamily="34" charset="0"/>
            </a:endParaRPr>
          </a:p>
          <a:p>
            <a:pPr marL="285750" indent="-285750">
              <a:buFont typeface="Wingdings" pitchFamily="2" charset="2"/>
              <a:buChar char="Ø"/>
            </a:pPr>
            <a:endParaRPr lang="en-US" dirty="0">
              <a:latin typeface="Calibri" pitchFamily="34" charset="0"/>
              <a:cs typeface="Calibri" pitchFamily="34" charset="0"/>
            </a:endParaRPr>
          </a:p>
          <a:p>
            <a:pPr marL="285750" indent="-285750">
              <a:buFont typeface="Wingdings" pitchFamily="2" charset="2"/>
              <a:buChar char="Ø"/>
            </a:pPr>
            <a:endParaRPr lang="en-US" dirty="0" smtClean="0">
              <a:latin typeface="Calibri" pitchFamily="34" charset="0"/>
              <a:cs typeface="Calibri" pitchFamily="34" charset="0"/>
            </a:endParaRPr>
          </a:p>
          <a:p>
            <a:pPr marL="285750" indent="-285750">
              <a:buFont typeface="Wingdings" pitchFamily="2" charset="2"/>
              <a:buChar char="Ø"/>
            </a:pPr>
            <a:endParaRPr lang="en-US" dirty="0" smtClean="0">
              <a:latin typeface="Calibri" pitchFamily="34" charset="0"/>
              <a:cs typeface="Calibri" pitchFamily="34" charset="0"/>
            </a:endParaRPr>
          </a:p>
          <a:p>
            <a:endParaRPr lang="en-IN" dirty="0">
              <a:latin typeface="Calibri" pitchFamily="34" charset="0"/>
              <a:cs typeface="Calibri" pitchFamily="34" charset="0"/>
            </a:endParaRPr>
          </a:p>
          <a:p>
            <a:pPr marL="285750" indent="-285750">
              <a:buFont typeface="Wingdings" pitchFamily="2" charset="2"/>
              <a:buChar char="Ø"/>
            </a:pPr>
            <a:r>
              <a:rPr lang="en-US" dirty="0" smtClean="0">
                <a:latin typeface="Calibri" pitchFamily="34" charset="0"/>
                <a:cs typeface="Calibri" pitchFamily="34" charset="0"/>
              </a:rPr>
              <a:t>Due </a:t>
            </a:r>
            <a:r>
              <a:rPr lang="en-US" dirty="0">
                <a:latin typeface="Calibri" pitchFamily="34" charset="0"/>
                <a:cs typeface="Calibri" pitchFamily="34" charset="0"/>
              </a:rPr>
              <a:t>to resonance, the electron density increases more at the </a:t>
            </a:r>
            <a:r>
              <a:rPr lang="en-US" dirty="0" err="1">
                <a:latin typeface="Calibri" pitchFamily="34" charset="0"/>
                <a:cs typeface="Calibri" pitchFamily="34" charset="0"/>
              </a:rPr>
              <a:t>ortho</a:t>
            </a:r>
            <a:r>
              <a:rPr lang="en-US" dirty="0">
                <a:latin typeface="Calibri" pitchFamily="34" charset="0"/>
                <a:cs typeface="Calibri" pitchFamily="34" charset="0"/>
              </a:rPr>
              <a:t>- and </a:t>
            </a:r>
            <a:r>
              <a:rPr lang="en-US" dirty="0" err="1">
                <a:latin typeface="Calibri" pitchFamily="34" charset="0"/>
                <a:cs typeface="Calibri" pitchFamily="34" charset="0"/>
              </a:rPr>
              <a:t>para</a:t>
            </a:r>
            <a:r>
              <a:rPr lang="en-US" dirty="0">
                <a:latin typeface="Calibri" pitchFamily="34" charset="0"/>
                <a:cs typeface="Calibri" pitchFamily="34" charset="0"/>
              </a:rPr>
              <a:t>-positions than at meta-positions. </a:t>
            </a:r>
            <a:endParaRPr lang="en-US" dirty="0" smtClean="0">
              <a:latin typeface="Calibri" pitchFamily="34" charset="0"/>
              <a:cs typeface="Calibri" pitchFamily="34" charset="0"/>
            </a:endParaRPr>
          </a:p>
          <a:p>
            <a:pPr marL="285750" indent="-285750">
              <a:buFont typeface="Wingdings" pitchFamily="2" charset="2"/>
              <a:buChar char="Ø"/>
            </a:pPr>
            <a:r>
              <a:rPr lang="en-US" dirty="0" smtClean="0">
                <a:latin typeface="Calibri" pitchFamily="34" charset="0"/>
                <a:cs typeface="Calibri" pitchFamily="34" charset="0"/>
              </a:rPr>
              <a:t>Further</a:t>
            </a:r>
            <a:r>
              <a:rPr lang="en-US" dirty="0">
                <a:latin typeface="Calibri" pitchFamily="34" charset="0"/>
                <a:cs typeface="Calibri" pitchFamily="34" charset="0"/>
              </a:rPr>
              <a:t>, the halogen atom because of its –I effect has some tendency to withdraw electrons from the benzene ring. </a:t>
            </a:r>
            <a:endParaRPr lang="en-US" dirty="0" smtClean="0">
              <a:latin typeface="Calibri" pitchFamily="34" charset="0"/>
              <a:cs typeface="Calibri" pitchFamily="34" charset="0"/>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8820" y="2062777"/>
            <a:ext cx="3972393" cy="1312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oogle Shape;69;p15"/>
          <p:cNvPicPr preferRelativeResize="0"/>
          <p:nvPr/>
        </p:nvPicPr>
        <p:blipFill rotWithShape="1">
          <a:blip r:embed="rId2">
            <a:alphaModFix/>
          </a:blip>
          <a:srcRect/>
          <a:stretch/>
        </p:blipFill>
        <p:spPr>
          <a:xfrm>
            <a:off x="8210550" y="4199975"/>
            <a:ext cx="925650" cy="925650"/>
          </a:xfrm>
          <a:prstGeom prst="rect">
            <a:avLst/>
          </a:prstGeom>
          <a:noFill/>
          <a:ln>
            <a:noFill/>
          </a:ln>
        </p:spPr>
      </p:pic>
      <p:pic>
        <p:nvPicPr>
          <p:cNvPr id="24577" name="Picture 1"/>
          <p:cNvPicPr>
            <a:picLocks noChangeAspect="1" noChangeArrowheads="1"/>
          </p:cNvPicPr>
          <p:nvPr/>
        </p:nvPicPr>
        <p:blipFill>
          <a:blip r:embed="rId3"/>
          <a:srcRect/>
          <a:stretch>
            <a:fillRect/>
          </a:stretch>
        </p:blipFill>
        <p:spPr bwMode="auto">
          <a:xfrm>
            <a:off x="1296191" y="808092"/>
            <a:ext cx="5924550" cy="4065620"/>
          </a:xfrm>
          <a:prstGeom prst="rect">
            <a:avLst/>
          </a:prstGeom>
          <a:noFill/>
          <a:ln w="9525">
            <a:noFill/>
            <a:miter lim="800000"/>
            <a:headEnd/>
            <a:tailEnd/>
          </a:ln>
        </p:spPr>
      </p:pic>
      <p:sp>
        <p:nvSpPr>
          <p:cNvPr id="2" name="Rectangle 1"/>
          <p:cNvSpPr/>
          <p:nvPr/>
        </p:nvSpPr>
        <p:spPr>
          <a:xfrm>
            <a:off x="337279" y="342778"/>
            <a:ext cx="8491928" cy="954107"/>
          </a:xfrm>
          <a:prstGeom prst="rect">
            <a:avLst/>
          </a:prstGeom>
        </p:spPr>
        <p:txBody>
          <a:bodyPr wrap="square">
            <a:spAutoFit/>
          </a:bodyPr>
          <a:lstStyle/>
          <a:p>
            <a:pPr marL="285750" indent="-285750">
              <a:buFont typeface="Wingdings" pitchFamily="2" charset="2"/>
              <a:buChar char="Ø"/>
            </a:pPr>
            <a:r>
              <a:rPr lang="en-US" dirty="0">
                <a:latin typeface="Calibri" pitchFamily="34" charset="0"/>
                <a:cs typeface="Calibri" pitchFamily="34" charset="0"/>
              </a:rPr>
              <a:t>As a result, the ring gets somewhat deactivated as compared to benzene and hence the electrophilic substitution reactions in </a:t>
            </a:r>
            <a:r>
              <a:rPr lang="en-US" dirty="0" err="1">
                <a:latin typeface="Calibri" pitchFamily="34" charset="0"/>
                <a:cs typeface="Calibri" pitchFamily="34" charset="0"/>
              </a:rPr>
              <a:t>haloarenes</a:t>
            </a:r>
            <a:r>
              <a:rPr lang="en-US" dirty="0">
                <a:latin typeface="Calibri" pitchFamily="34" charset="0"/>
                <a:cs typeface="Calibri" pitchFamily="34" charset="0"/>
              </a:rPr>
              <a:t> occur slowly and require more drastic conditions as compared to those in benzene.</a:t>
            </a:r>
            <a:endParaRPr lang="en-IN" dirty="0">
              <a:latin typeface="Calibri" pitchFamily="34" charset="0"/>
              <a:cs typeface="Calibri" pitchFamily="34" charset="0"/>
            </a:endParaRPr>
          </a:p>
          <a:p>
            <a:pPr lvl="0" algn="just" fontAlgn="base">
              <a:spcBef>
                <a:spcPct val="0"/>
              </a:spcBef>
              <a:spcAft>
                <a:spcPct val="0"/>
              </a:spcAft>
              <a:buClrTx/>
              <a:tabLst>
                <a:tab pos="257175" algn="l"/>
                <a:tab pos="457200" algn="l"/>
                <a:tab pos="2260600" algn="l"/>
                <a:tab pos="4114800" algn="l"/>
              </a:tabLst>
            </a:pPr>
            <a:endParaRPr lang="en-US" dirty="0">
              <a:solidFill>
                <a:schemeClr val="tx1"/>
              </a:solidFill>
              <a:latin typeface="Calibri" pitchFamily="34" charset="0"/>
              <a:cs typeface="Calibri" pitchFamily="34" charset="0"/>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Google Shape;69;p15"/>
          <p:cNvPicPr preferRelativeResize="0"/>
          <p:nvPr/>
        </p:nvPicPr>
        <p:blipFill rotWithShape="1">
          <a:blip r:embed="rId2">
            <a:alphaModFix/>
          </a:blip>
          <a:srcRect/>
          <a:stretch/>
        </p:blipFill>
        <p:spPr>
          <a:xfrm>
            <a:off x="8210550" y="4199975"/>
            <a:ext cx="925650" cy="925650"/>
          </a:xfrm>
          <a:prstGeom prst="rect">
            <a:avLst/>
          </a:prstGeom>
          <a:noFill/>
          <a:ln>
            <a:noFill/>
          </a:ln>
        </p:spPr>
      </p:pic>
      <p:sp>
        <p:nvSpPr>
          <p:cNvPr id="23553" name="Rectangle 1"/>
          <p:cNvSpPr>
            <a:spLocks noChangeArrowheads="1"/>
          </p:cNvSpPr>
          <p:nvPr/>
        </p:nvSpPr>
        <p:spPr bwMode="auto">
          <a:xfrm>
            <a:off x="438539" y="559860"/>
            <a:ext cx="3265714" cy="30777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57175" algn="l"/>
                <a:tab pos="457200" algn="l"/>
                <a:tab pos="2260600" algn="l"/>
                <a:tab pos="4114800" algn="l"/>
              </a:tabLst>
            </a:pPr>
            <a:r>
              <a:rPr kumimoji="0" lang="en-US" b="1" i="0" u="sng" strike="noStrike" cap="none" normalizeH="0" baseline="0" dirty="0" smtClean="0">
                <a:ln>
                  <a:noFill/>
                </a:ln>
                <a:solidFill>
                  <a:schemeClr val="tx1"/>
                </a:solidFill>
                <a:effectLst/>
                <a:latin typeface="Calibri" pitchFamily="34" charset="0"/>
                <a:ea typeface="Times New Roman" pitchFamily="18" charset="0"/>
                <a:cs typeface="Calibri" pitchFamily="34" charset="0"/>
              </a:rPr>
              <a:t>iv) </a:t>
            </a:r>
            <a:r>
              <a:rPr kumimoji="0" lang="en-US" b="1" i="0" u="sng" strike="noStrike" cap="none" normalizeH="0" baseline="0" dirty="0" err="1" smtClean="0">
                <a:ln>
                  <a:noFill/>
                </a:ln>
                <a:solidFill>
                  <a:schemeClr val="tx1"/>
                </a:solidFill>
                <a:effectLst/>
                <a:latin typeface="Calibri" pitchFamily="34" charset="0"/>
                <a:ea typeface="Times New Roman" pitchFamily="18" charset="0"/>
                <a:cs typeface="Calibri" pitchFamily="34" charset="0"/>
              </a:rPr>
              <a:t>Friedel</a:t>
            </a:r>
            <a:r>
              <a:rPr kumimoji="0" lang="en-US" b="1" i="0" u="sng" strike="noStrike" cap="none" normalizeH="0" baseline="0" dirty="0" smtClean="0">
                <a:ln>
                  <a:noFill/>
                </a:ln>
                <a:solidFill>
                  <a:schemeClr val="tx1"/>
                </a:solidFill>
                <a:effectLst/>
                <a:latin typeface="Calibri" pitchFamily="34" charset="0"/>
                <a:ea typeface="Times New Roman" pitchFamily="18" charset="0"/>
                <a:cs typeface="Calibri" pitchFamily="34" charset="0"/>
              </a:rPr>
              <a:t>-Crafts Reaction:</a:t>
            </a:r>
            <a:endParaRPr kumimoji="0" lang="en-US" b="0" i="0" u="none" strike="noStrike" cap="none" normalizeH="0" baseline="0" dirty="0" smtClean="0">
              <a:ln>
                <a:noFill/>
              </a:ln>
              <a:solidFill>
                <a:schemeClr val="tx1"/>
              </a:solidFill>
              <a:effectLst/>
              <a:latin typeface="Arial" pitchFamily="34" charset="0"/>
              <a:cs typeface="Arial" pitchFamily="34" charset="0"/>
            </a:endParaRPr>
          </a:p>
        </p:txBody>
      </p:sp>
      <p:pic>
        <p:nvPicPr>
          <p:cNvPr id="23554" name="Picture 2"/>
          <p:cNvPicPr>
            <a:picLocks noChangeAspect="1" noChangeArrowheads="1"/>
          </p:cNvPicPr>
          <p:nvPr/>
        </p:nvPicPr>
        <p:blipFill>
          <a:blip r:embed="rId3"/>
          <a:srcRect/>
          <a:stretch>
            <a:fillRect/>
          </a:stretch>
        </p:blipFill>
        <p:spPr bwMode="auto">
          <a:xfrm>
            <a:off x="1483567" y="1045028"/>
            <a:ext cx="5934075" cy="2638425"/>
          </a:xfrm>
          <a:prstGeom prst="rect">
            <a:avLst/>
          </a:prstGeom>
          <a:noFill/>
          <a:ln w="9525">
            <a:noFill/>
            <a:miter lim="800000"/>
            <a:headEnd/>
            <a:tailEnd/>
          </a:ln>
        </p:spPr>
      </p:pic>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Google Shape;69;p15"/>
          <p:cNvPicPr preferRelativeResize="0"/>
          <p:nvPr/>
        </p:nvPicPr>
        <p:blipFill rotWithShape="1">
          <a:blip r:embed="rId2">
            <a:alphaModFix/>
          </a:blip>
          <a:srcRect/>
          <a:stretch/>
        </p:blipFill>
        <p:spPr>
          <a:xfrm>
            <a:off x="8210550" y="4199975"/>
            <a:ext cx="925650" cy="925650"/>
          </a:xfrm>
          <a:prstGeom prst="rect">
            <a:avLst/>
          </a:prstGeom>
          <a:noFill/>
          <a:ln>
            <a:noFill/>
          </a:ln>
        </p:spPr>
      </p:pic>
      <p:sp>
        <p:nvSpPr>
          <p:cNvPr id="22529" name="Rectangle 1"/>
          <p:cNvSpPr>
            <a:spLocks noChangeArrowheads="1"/>
          </p:cNvSpPr>
          <p:nvPr/>
        </p:nvSpPr>
        <p:spPr bwMode="auto">
          <a:xfrm>
            <a:off x="671804" y="788055"/>
            <a:ext cx="8061649"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US" b="1" dirty="0">
                <a:solidFill>
                  <a:srgbClr val="FF0000"/>
                </a:solidFill>
                <a:latin typeface="Calibri" pitchFamily="34" charset="0"/>
                <a:cs typeface="Calibri" pitchFamily="34" charset="0"/>
              </a:rPr>
              <a:t>Reaction with metals:</a:t>
            </a:r>
            <a:endParaRPr lang="en-IN" dirty="0">
              <a:solidFill>
                <a:srgbClr val="FF0000"/>
              </a:solidFill>
              <a:latin typeface="Calibri" pitchFamily="34" charset="0"/>
              <a:cs typeface="Calibri" pitchFamily="34" charset="0"/>
            </a:endParaRPr>
          </a:p>
          <a:p>
            <a:r>
              <a:rPr lang="en-US" b="1" dirty="0" smtClean="0">
                <a:latin typeface="Calibri" pitchFamily="34" charset="0"/>
                <a:cs typeface="Calibri" pitchFamily="34" charset="0"/>
              </a:rPr>
              <a:t>Wurtz-Fittig </a:t>
            </a:r>
            <a:r>
              <a:rPr lang="en-US" b="1" dirty="0">
                <a:latin typeface="Calibri" pitchFamily="34" charset="0"/>
                <a:cs typeface="Calibri" pitchFamily="34" charset="0"/>
              </a:rPr>
              <a:t>reaction: </a:t>
            </a:r>
            <a:r>
              <a:rPr lang="en-US" dirty="0">
                <a:latin typeface="Calibri" pitchFamily="34" charset="0"/>
                <a:cs typeface="Calibri" pitchFamily="34" charset="0"/>
              </a:rPr>
              <a:t>A mixture of an alkyl halide and aryl halide gives an </a:t>
            </a:r>
            <a:r>
              <a:rPr lang="en-US" dirty="0" err="1">
                <a:latin typeface="Calibri" pitchFamily="34" charset="0"/>
                <a:cs typeface="Calibri" pitchFamily="34" charset="0"/>
              </a:rPr>
              <a:t>alkylarene</a:t>
            </a:r>
            <a:r>
              <a:rPr lang="en-US" dirty="0">
                <a:latin typeface="Calibri" pitchFamily="34" charset="0"/>
                <a:cs typeface="Calibri" pitchFamily="34" charset="0"/>
              </a:rPr>
              <a:t> when treated with sodium in dry ether and is called the Wurtz-Fittig reaction.</a:t>
            </a:r>
            <a:endParaRPr lang="en-IN" dirty="0">
              <a:latin typeface="Calibri" pitchFamily="34" charset="0"/>
              <a:cs typeface="Calibri"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tab pos="257175" algn="l"/>
                <a:tab pos="457200" algn="l"/>
                <a:tab pos="2260600" algn="l"/>
                <a:tab pos="4114800" algn="l"/>
              </a:tabLst>
            </a:pPr>
            <a:endParaRPr kumimoji="0" lang="en-US" b="0" i="0" u="none" strike="noStrike" cap="none" normalizeH="0" baseline="0" dirty="0" smtClean="0">
              <a:ln>
                <a:noFill/>
              </a:ln>
              <a:solidFill>
                <a:schemeClr val="tx1"/>
              </a:solidFill>
              <a:effectLst/>
              <a:latin typeface="Calibri" pitchFamily="34" charset="0"/>
              <a:cs typeface="Calibri" pitchFamily="34" charset="0"/>
            </a:endParaRPr>
          </a:p>
        </p:txBody>
      </p:sp>
      <p:pic>
        <p:nvPicPr>
          <p:cNvPr id="22530" name="Picture 2"/>
          <p:cNvPicPr>
            <a:picLocks noChangeAspect="1" noChangeArrowheads="1"/>
          </p:cNvPicPr>
          <p:nvPr/>
        </p:nvPicPr>
        <p:blipFill>
          <a:blip r:embed="rId3"/>
          <a:srcRect/>
          <a:stretch>
            <a:fillRect/>
          </a:stretch>
        </p:blipFill>
        <p:spPr bwMode="auto">
          <a:xfrm>
            <a:off x="1688841" y="1819469"/>
            <a:ext cx="4791075" cy="1495425"/>
          </a:xfrm>
          <a:prstGeom prst="rect">
            <a:avLst/>
          </a:prstGeom>
          <a:noFill/>
          <a:ln w="9525">
            <a:noFill/>
            <a:miter lim="800000"/>
            <a:headEnd/>
            <a:tailEnd/>
          </a:ln>
        </p:spPr>
      </p:pic>
      <p:sp>
        <p:nvSpPr>
          <p:cNvPr id="22531" name="Rectangle 3"/>
          <p:cNvSpPr>
            <a:spLocks noChangeArrowheads="1"/>
          </p:cNvSpPr>
          <p:nvPr/>
        </p:nvSpPr>
        <p:spPr bwMode="auto">
          <a:xfrm>
            <a:off x="597158" y="3377822"/>
            <a:ext cx="8052319"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spcBef>
                <a:spcPct val="0"/>
              </a:spcBef>
              <a:spcAft>
                <a:spcPct val="0"/>
              </a:spcAft>
              <a:buClrTx/>
              <a:tabLst>
                <a:tab pos="257175" algn="l"/>
                <a:tab pos="457200" algn="l"/>
                <a:tab pos="2260600" algn="l"/>
                <a:tab pos="4114800" algn="l"/>
              </a:tabLst>
            </a:pPr>
            <a:r>
              <a:rPr lang="en-IN" b="1" dirty="0" err="1">
                <a:latin typeface="Calibri" pitchFamily="34" charset="0"/>
                <a:cs typeface="Calibri" pitchFamily="34" charset="0"/>
              </a:rPr>
              <a:t>Fittig</a:t>
            </a:r>
            <a:r>
              <a:rPr lang="en-IN" b="1" dirty="0">
                <a:latin typeface="Calibri" pitchFamily="34" charset="0"/>
                <a:cs typeface="Calibri" pitchFamily="34" charset="0"/>
              </a:rPr>
              <a:t> reaction:</a:t>
            </a:r>
            <a:r>
              <a:rPr lang="en-IN" dirty="0">
                <a:latin typeface="Calibri" pitchFamily="34" charset="0"/>
                <a:cs typeface="Calibri" pitchFamily="34" charset="0"/>
              </a:rPr>
              <a:t> Aryl halides also give analogous compounds when treated with sodium in dry ether, in which two aryl groups are joined together. It is called the </a:t>
            </a:r>
            <a:r>
              <a:rPr lang="en-IN" dirty="0" err="1">
                <a:latin typeface="Calibri" pitchFamily="34" charset="0"/>
                <a:cs typeface="Calibri" pitchFamily="34" charset="0"/>
              </a:rPr>
              <a:t>Fittig</a:t>
            </a:r>
            <a:r>
              <a:rPr lang="en-IN" dirty="0">
                <a:latin typeface="Calibri" pitchFamily="34" charset="0"/>
                <a:cs typeface="Calibri" pitchFamily="34" charset="0"/>
              </a:rPr>
              <a:t> reaction</a:t>
            </a:r>
            <a:r>
              <a:rPr lang="en-IN" dirty="0" smtClean="0">
                <a:latin typeface="Calibri" pitchFamily="34" charset="0"/>
                <a:cs typeface="Calibri" pitchFamily="34" charset="0"/>
              </a:rPr>
              <a:t>.</a:t>
            </a:r>
            <a:endParaRPr lang="en-IN" dirty="0">
              <a:latin typeface="Calibri" pitchFamily="34" charset="0"/>
              <a:cs typeface="Calibri" pitchFamily="34" charset="0"/>
            </a:endParaRP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AutoShape 2" descr="Chemistry Notes for Class 11 STRUCTURE OF ATOM Download in pdf"/>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IN"/>
          </a:p>
        </p:txBody>
      </p:sp>
      <p:sp>
        <p:nvSpPr>
          <p:cNvPr id="13316" name="AutoShape 4" descr="Chemistry Notes for Class 11 STRUCTURE OF ATOM Download in pdf"/>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IN"/>
          </a:p>
        </p:txBody>
      </p:sp>
      <p:sp>
        <p:nvSpPr>
          <p:cNvPr id="13318" name="AutoShape 6" descr="Chemistry Notes for Class 11 STRUCTURE OF ATOM Download in pdf"/>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IN"/>
          </a:p>
        </p:txBody>
      </p:sp>
      <p:pic>
        <p:nvPicPr>
          <p:cNvPr id="8" name="Google Shape;69;p15"/>
          <p:cNvPicPr preferRelativeResize="0"/>
          <p:nvPr/>
        </p:nvPicPr>
        <p:blipFill rotWithShape="1">
          <a:blip r:embed="rId3">
            <a:alphaModFix/>
          </a:blip>
          <a:srcRect/>
          <a:stretch/>
        </p:blipFill>
        <p:spPr>
          <a:xfrm>
            <a:off x="8210550" y="4199975"/>
            <a:ext cx="925650" cy="925650"/>
          </a:xfrm>
          <a:prstGeom prst="rect">
            <a:avLst/>
          </a:prstGeom>
          <a:noFill/>
          <a:ln>
            <a:noFill/>
          </a:ln>
        </p:spPr>
      </p:pic>
      <p:pic>
        <p:nvPicPr>
          <p:cNvPr id="21505" name="Picture 1"/>
          <p:cNvPicPr>
            <a:picLocks noChangeAspect="1" noChangeArrowheads="1"/>
          </p:cNvPicPr>
          <p:nvPr/>
        </p:nvPicPr>
        <p:blipFill>
          <a:blip r:embed="rId4"/>
          <a:srcRect/>
          <a:stretch>
            <a:fillRect/>
          </a:stretch>
        </p:blipFill>
        <p:spPr bwMode="auto">
          <a:xfrm>
            <a:off x="1278294" y="503853"/>
            <a:ext cx="5543550" cy="1695450"/>
          </a:xfrm>
          <a:prstGeom prst="rect">
            <a:avLst/>
          </a:prstGeom>
          <a:noFill/>
          <a:ln w="9525">
            <a:noFill/>
            <a:miter lim="800000"/>
            <a:headEnd/>
            <a:tailEnd/>
          </a:ln>
        </p:spPr>
      </p:pic>
      <p:sp>
        <p:nvSpPr>
          <p:cNvPr id="21506" name="Rectangle 2"/>
          <p:cNvSpPr>
            <a:spLocks noChangeArrowheads="1"/>
          </p:cNvSpPr>
          <p:nvPr/>
        </p:nvSpPr>
        <p:spPr bwMode="auto">
          <a:xfrm>
            <a:off x="419878" y="2192785"/>
            <a:ext cx="8201608" cy="160043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b="1" i="0" u="sng" strike="noStrike" cap="none" normalizeH="0" baseline="0" dirty="0" smtClean="0">
                <a:ln>
                  <a:noFill/>
                </a:ln>
                <a:solidFill>
                  <a:srgbClr val="000000"/>
                </a:solidFill>
                <a:effectLst/>
                <a:latin typeface="Calibri" pitchFamily="34" charset="0"/>
                <a:ea typeface="Times New Roman" pitchFamily="18" charset="0"/>
                <a:cs typeface="Calibri" pitchFamily="34" charset="0"/>
              </a:rPr>
              <a:t>Answer the following questions:</a:t>
            </a:r>
            <a:endParaRPr kumimoji="0" lang="en-US" b="0" i="0" u="none" strike="noStrike" cap="none" normalizeH="0" baseline="0" dirty="0" smtClean="0">
              <a:ln>
                <a:noFill/>
              </a:ln>
              <a:solidFill>
                <a:schemeClr val="tx1"/>
              </a:solidFill>
              <a:effectLst/>
              <a:latin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1.	Although chlorine is an electron withdrawing group, yet it is </a:t>
            </a:r>
            <a:r>
              <a:rPr kumimoji="0" lang="en-US" b="0" i="0" u="none" strike="noStrike" cap="none" normalizeH="0" baseline="0" dirty="0" err="1" smtClean="0">
                <a:ln>
                  <a:noFill/>
                </a:ln>
                <a:solidFill>
                  <a:srgbClr val="000000"/>
                </a:solidFill>
                <a:effectLst/>
                <a:latin typeface="Calibri" pitchFamily="34" charset="0"/>
                <a:ea typeface="Times New Roman" pitchFamily="18" charset="0"/>
                <a:cs typeface="Calibri" pitchFamily="34" charset="0"/>
              </a:rPr>
              <a:t>ortho</a:t>
            </a: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 </a:t>
            </a:r>
            <a:r>
              <a:rPr kumimoji="0" lang="en-US" b="0" i="0" u="none" strike="noStrike" cap="none" normalizeH="0" baseline="0" dirty="0" err="1" smtClean="0">
                <a:ln>
                  <a:noFill/>
                </a:ln>
                <a:solidFill>
                  <a:srgbClr val="000000"/>
                </a:solidFill>
                <a:effectLst/>
                <a:latin typeface="Calibri" pitchFamily="34" charset="0"/>
                <a:ea typeface="Times New Roman" pitchFamily="18" charset="0"/>
                <a:cs typeface="Calibri" pitchFamily="34" charset="0"/>
              </a:rPr>
              <a:t>para</a:t>
            </a: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 directing in </a:t>
            </a:r>
            <a:r>
              <a:rPr kumimoji="0" lang="en-US" b="0" i="0" u="none" strike="noStrike" cap="none" normalizeH="0" baseline="0" dirty="0" err="1" smtClean="0">
                <a:ln>
                  <a:noFill/>
                </a:ln>
                <a:solidFill>
                  <a:srgbClr val="000000"/>
                </a:solidFill>
                <a:effectLst/>
                <a:latin typeface="Calibri" pitchFamily="34" charset="0"/>
                <a:ea typeface="Times New Roman" pitchFamily="18" charset="0"/>
                <a:cs typeface="Calibri" pitchFamily="34" charset="0"/>
              </a:rPr>
              <a:t>electrophilic</a:t>
            </a: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 	aromatic substitution reactions. Why?</a:t>
            </a:r>
            <a:endParaRPr kumimoji="0" lang="en-US" b="0" i="0" u="none" strike="noStrike" cap="none" normalizeH="0" baseline="0" dirty="0" smtClean="0">
              <a:ln>
                <a:noFill/>
              </a:ln>
              <a:solidFill>
                <a:schemeClr val="tx1"/>
              </a:solidFill>
              <a:effectLst/>
              <a:latin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2.	Can you think why does NO2 group show its effect only at </a:t>
            </a:r>
            <a:r>
              <a:rPr kumimoji="0" lang="en-US" b="0" i="0" u="none" strike="noStrike" cap="none" normalizeH="0" baseline="0" dirty="0" err="1" smtClean="0">
                <a:ln>
                  <a:noFill/>
                </a:ln>
                <a:solidFill>
                  <a:srgbClr val="000000"/>
                </a:solidFill>
                <a:effectLst/>
                <a:latin typeface="Calibri" pitchFamily="34" charset="0"/>
                <a:ea typeface="Times New Roman" pitchFamily="18" charset="0"/>
                <a:cs typeface="Calibri" pitchFamily="34" charset="0"/>
              </a:rPr>
              <a:t>ortho</a:t>
            </a: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 and </a:t>
            </a:r>
            <a:r>
              <a:rPr kumimoji="0" lang="en-US" b="0" i="0" u="none" strike="noStrike" cap="none" normalizeH="0" baseline="0" dirty="0" err="1" smtClean="0">
                <a:ln>
                  <a:noFill/>
                </a:ln>
                <a:solidFill>
                  <a:srgbClr val="000000"/>
                </a:solidFill>
                <a:effectLst/>
                <a:latin typeface="Calibri" pitchFamily="34" charset="0"/>
                <a:ea typeface="Times New Roman" pitchFamily="18" charset="0"/>
                <a:cs typeface="Calibri" pitchFamily="34" charset="0"/>
              </a:rPr>
              <a:t>para</a:t>
            </a: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 positions and not at 	meta- position?</a:t>
            </a:r>
            <a:endParaRPr kumimoji="0" lang="en-US" b="0" i="0" u="none" strike="noStrike" cap="none" normalizeH="0" baseline="0" dirty="0" smtClean="0">
              <a:ln>
                <a:noFill/>
              </a:ln>
              <a:solidFill>
                <a:schemeClr val="tx1"/>
              </a:solidFill>
              <a:effectLst/>
              <a:latin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3.	Convert (</a:t>
            </a:r>
            <a:r>
              <a:rPr kumimoji="0" lang="en-US" b="0" i="0" u="none" strike="noStrike" cap="none" normalizeH="0" baseline="0" dirty="0" err="1" smtClean="0">
                <a:ln>
                  <a:noFill/>
                </a:ln>
                <a:solidFill>
                  <a:srgbClr val="000000"/>
                </a:solidFill>
                <a:effectLst/>
                <a:latin typeface="Calibri" pitchFamily="34" charset="0"/>
                <a:ea typeface="Times New Roman" pitchFamily="18" charset="0"/>
                <a:cs typeface="Calibri" pitchFamily="34" charset="0"/>
              </a:rPr>
              <a:t>i</a:t>
            </a: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  Benzene to </a:t>
            </a:r>
            <a:r>
              <a:rPr kumimoji="0" lang="en-US" b="0" i="0" u="none" strike="noStrike" cap="none" normalizeH="0" baseline="0" dirty="0" err="1" smtClean="0">
                <a:ln>
                  <a:noFill/>
                </a:ln>
                <a:solidFill>
                  <a:srgbClr val="000000"/>
                </a:solidFill>
                <a:effectLst/>
                <a:latin typeface="Calibri" pitchFamily="34" charset="0"/>
                <a:ea typeface="Times New Roman" pitchFamily="18" charset="0"/>
                <a:cs typeface="Calibri" pitchFamily="34" charset="0"/>
              </a:rPr>
              <a:t>diphenyl</a:t>
            </a: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 (ii) Chlorobenzene to p-</a:t>
            </a:r>
            <a:r>
              <a:rPr kumimoji="0" lang="en-US" b="0" i="0" u="none" strike="noStrike" cap="none" normalizeH="0" baseline="0" dirty="0" err="1" smtClean="0">
                <a:ln>
                  <a:noFill/>
                </a:ln>
                <a:solidFill>
                  <a:srgbClr val="000000"/>
                </a:solidFill>
                <a:effectLst/>
                <a:latin typeface="Calibri" pitchFamily="34" charset="0"/>
                <a:ea typeface="Times New Roman" pitchFamily="18" charset="0"/>
                <a:cs typeface="Calibri" pitchFamily="34" charset="0"/>
              </a:rPr>
              <a:t>nitrophenol</a:t>
            </a:r>
            <a:endParaRPr kumimoji="0" lang="en-US" b="0" i="0" u="none" strike="noStrike" cap="none" normalizeH="0" baseline="0" dirty="0" smtClean="0">
              <a:ln>
                <a:noFill/>
              </a:ln>
              <a:solidFill>
                <a:schemeClr val="tx1"/>
              </a:solidFill>
              <a:effectLst/>
              <a:latin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4. 	What happens when </a:t>
            </a:r>
            <a:r>
              <a:rPr kumimoji="0" lang="en-US" b="0" i="0" u="none" strike="noStrike" cap="none" normalizeH="0" baseline="0" dirty="0" err="1" smtClean="0">
                <a:ln>
                  <a:noFill/>
                </a:ln>
                <a:solidFill>
                  <a:srgbClr val="000000"/>
                </a:solidFill>
                <a:effectLst/>
                <a:latin typeface="Calibri" pitchFamily="34" charset="0"/>
                <a:ea typeface="Times New Roman" pitchFamily="18" charset="0"/>
                <a:cs typeface="Calibri" pitchFamily="34" charset="0"/>
              </a:rPr>
              <a:t>bromo</a:t>
            </a: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 benzene is treated with Mg in the presence of dry ether?</a:t>
            </a:r>
            <a:endParaRPr kumimoji="0" lang="en-US" b="0" i="0" u="none" strike="noStrike" cap="none" normalizeH="0" baseline="0" dirty="0" smtClean="0">
              <a:ln>
                <a:noFill/>
              </a:ln>
              <a:solidFill>
                <a:schemeClr val="tx1"/>
              </a:solidFill>
              <a:effectLst/>
              <a:latin typeface="Calibri" pitchFamily="34" charset="0"/>
              <a:cs typeface="Calibri" pitchFamily="34" charset="0"/>
            </a:endParaRP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oogle Shape;69;p15"/>
          <p:cNvPicPr preferRelativeResize="0"/>
          <p:nvPr/>
        </p:nvPicPr>
        <p:blipFill rotWithShape="1">
          <a:blip r:embed="rId2">
            <a:alphaModFix/>
          </a:blip>
          <a:srcRect/>
          <a:stretch/>
        </p:blipFill>
        <p:spPr>
          <a:xfrm>
            <a:off x="8210550" y="4199975"/>
            <a:ext cx="925650" cy="925650"/>
          </a:xfrm>
          <a:prstGeom prst="rect">
            <a:avLst/>
          </a:prstGeom>
          <a:noFill/>
          <a:ln>
            <a:noFill/>
          </a:ln>
        </p:spPr>
      </p:pic>
      <p:sp>
        <p:nvSpPr>
          <p:cNvPr id="19457" name="Rectangle 1"/>
          <p:cNvSpPr>
            <a:spLocks noChangeArrowheads="1"/>
          </p:cNvSpPr>
          <p:nvPr/>
        </p:nvSpPr>
        <p:spPr bwMode="auto">
          <a:xfrm>
            <a:off x="503853" y="231615"/>
            <a:ext cx="8061650" cy="418576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a:r>
              <a:rPr lang="en-US" b="1" u="sng" dirty="0">
                <a:solidFill>
                  <a:srgbClr val="FF0000"/>
                </a:solidFill>
                <a:latin typeface="Calibri" pitchFamily="34" charset="0"/>
                <a:cs typeface="Calibri" pitchFamily="34" charset="0"/>
              </a:rPr>
              <a:t>LECTURE-8</a:t>
            </a:r>
            <a:endParaRPr lang="en-IN" dirty="0">
              <a:solidFill>
                <a:srgbClr val="FF0000"/>
              </a:solidFill>
              <a:latin typeface="Calibri" pitchFamily="34" charset="0"/>
              <a:cs typeface="Calibri" pitchFamily="34" charset="0"/>
            </a:endParaRPr>
          </a:p>
          <a:p>
            <a:r>
              <a:rPr lang="en-US" b="1" u="sng" dirty="0" smtClean="0">
                <a:latin typeface="Calibri" pitchFamily="34" charset="0"/>
                <a:cs typeface="Calibri" pitchFamily="34" charset="0"/>
              </a:rPr>
              <a:t>Poly </a:t>
            </a:r>
            <a:r>
              <a:rPr lang="en-US" b="1" u="sng" dirty="0">
                <a:latin typeface="Calibri" pitchFamily="34" charset="0"/>
                <a:cs typeface="Calibri" pitchFamily="34" charset="0"/>
              </a:rPr>
              <a:t>halogen Compounds:</a:t>
            </a:r>
            <a:r>
              <a:rPr lang="en-US" b="1" dirty="0">
                <a:latin typeface="Calibri" pitchFamily="34" charset="0"/>
                <a:cs typeface="Calibri" pitchFamily="34" charset="0"/>
              </a:rPr>
              <a:t> </a:t>
            </a:r>
            <a:endParaRPr lang="en-IN" dirty="0">
              <a:latin typeface="Calibri" pitchFamily="34" charset="0"/>
              <a:cs typeface="Calibri" pitchFamily="34" charset="0"/>
            </a:endParaRPr>
          </a:p>
          <a:p>
            <a:pPr algn="just"/>
            <a:r>
              <a:rPr lang="en-US" dirty="0" smtClean="0">
                <a:latin typeface="Calibri" pitchFamily="34" charset="0"/>
                <a:cs typeface="Calibri" pitchFamily="34" charset="0"/>
              </a:rPr>
              <a:t>Carbon </a:t>
            </a:r>
            <a:r>
              <a:rPr lang="en-US" dirty="0">
                <a:latin typeface="Calibri" pitchFamily="34" charset="0"/>
                <a:cs typeface="Calibri" pitchFamily="34" charset="0"/>
              </a:rPr>
              <a:t>compounds containing more than one halogen atom are usually referred to as polyhalogen compounds. </a:t>
            </a:r>
            <a:endParaRPr lang="en-IN" dirty="0">
              <a:latin typeface="Calibri" pitchFamily="34" charset="0"/>
              <a:cs typeface="Calibri" pitchFamily="34" charset="0"/>
            </a:endParaRPr>
          </a:p>
          <a:p>
            <a:pPr algn="just"/>
            <a:r>
              <a:rPr lang="en-US" u="sng" dirty="0" smtClean="0">
                <a:latin typeface="Calibri" pitchFamily="34" charset="0"/>
                <a:cs typeface="Calibri" pitchFamily="34" charset="0"/>
              </a:rPr>
              <a:t> </a:t>
            </a:r>
            <a:r>
              <a:rPr lang="en-US" b="1" u="sng" dirty="0">
                <a:latin typeface="Calibri" pitchFamily="34" charset="0"/>
                <a:cs typeface="Calibri" pitchFamily="34" charset="0"/>
              </a:rPr>
              <a:t>Dichloromethane:</a:t>
            </a:r>
            <a:r>
              <a:rPr lang="en-US" b="1" dirty="0">
                <a:latin typeface="Calibri" pitchFamily="34" charset="0"/>
                <a:cs typeface="Calibri" pitchFamily="34" charset="0"/>
              </a:rPr>
              <a:t> </a:t>
            </a:r>
            <a:endParaRPr lang="en-IN" dirty="0">
              <a:latin typeface="Calibri" pitchFamily="34" charset="0"/>
              <a:cs typeface="Calibri" pitchFamily="34" charset="0"/>
            </a:endParaRPr>
          </a:p>
          <a:p>
            <a:pPr marL="285750" indent="-285750" algn="just">
              <a:buFont typeface="Wingdings" pitchFamily="2" charset="2"/>
              <a:buChar char="Ø"/>
            </a:pPr>
            <a:r>
              <a:rPr lang="en-US" dirty="0" smtClean="0">
                <a:latin typeface="Calibri" pitchFamily="34" charset="0"/>
                <a:cs typeface="Calibri" pitchFamily="34" charset="0"/>
              </a:rPr>
              <a:t>It </a:t>
            </a:r>
            <a:r>
              <a:rPr lang="en-US" dirty="0">
                <a:latin typeface="Calibri" pitchFamily="34" charset="0"/>
                <a:cs typeface="Calibri" pitchFamily="34" charset="0"/>
              </a:rPr>
              <a:t>is widely used as a solvent as a paint remover, as a propellant in aerosols, and as a process solvent in the manufacture of drugs. </a:t>
            </a:r>
            <a:endParaRPr lang="en-US" dirty="0" smtClean="0">
              <a:latin typeface="Calibri" pitchFamily="34" charset="0"/>
              <a:cs typeface="Calibri" pitchFamily="34" charset="0"/>
            </a:endParaRPr>
          </a:p>
          <a:p>
            <a:pPr marL="285750" indent="-285750" algn="just">
              <a:buFont typeface="Wingdings" pitchFamily="2" charset="2"/>
              <a:buChar char="Ø"/>
            </a:pPr>
            <a:r>
              <a:rPr lang="en-US" dirty="0" smtClean="0">
                <a:latin typeface="Calibri" pitchFamily="34" charset="0"/>
                <a:cs typeface="Calibri" pitchFamily="34" charset="0"/>
              </a:rPr>
              <a:t>It </a:t>
            </a:r>
            <a:r>
              <a:rPr lang="en-US" dirty="0">
                <a:latin typeface="Calibri" pitchFamily="34" charset="0"/>
                <a:cs typeface="Calibri" pitchFamily="34" charset="0"/>
              </a:rPr>
              <a:t>is also used as a metal cleaning and finishing solvent. Methylene chloride harms the human central nervous system. </a:t>
            </a:r>
            <a:endParaRPr lang="en-US" dirty="0" smtClean="0">
              <a:latin typeface="Calibri" pitchFamily="34" charset="0"/>
              <a:cs typeface="Calibri" pitchFamily="34" charset="0"/>
            </a:endParaRPr>
          </a:p>
          <a:p>
            <a:pPr marL="285750" indent="-285750" algn="just">
              <a:buFont typeface="Wingdings" pitchFamily="2" charset="2"/>
              <a:buChar char="Ø"/>
            </a:pPr>
            <a:r>
              <a:rPr lang="en-US" dirty="0" smtClean="0">
                <a:latin typeface="Calibri" pitchFamily="34" charset="0"/>
                <a:cs typeface="Calibri" pitchFamily="34" charset="0"/>
              </a:rPr>
              <a:t>Exposure </a:t>
            </a:r>
            <a:r>
              <a:rPr lang="en-US" dirty="0">
                <a:latin typeface="Calibri" pitchFamily="34" charset="0"/>
                <a:cs typeface="Calibri" pitchFamily="34" charset="0"/>
              </a:rPr>
              <a:t>to lower levels of methylene chloride in the air can lead to slightly impaired hearing and vision. Higher levels of methylene chloride in air cause dizziness, nausea, tingling, and numbness in the fingers and toes. </a:t>
            </a:r>
            <a:endParaRPr lang="en-US" dirty="0" smtClean="0">
              <a:latin typeface="Calibri" pitchFamily="34" charset="0"/>
              <a:cs typeface="Calibri" pitchFamily="34" charset="0"/>
            </a:endParaRPr>
          </a:p>
          <a:p>
            <a:pPr marL="285750" indent="-285750" algn="just">
              <a:buFont typeface="Wingdings" pitchFamily="2" charset="2"/>
              <a:buChar char="Ø"/>
            </a:pPr>
            <a:r>
              <a:rPr lang="en-US" dirty="0" smtClean="0">
                <a:latin typeface="Calibri" pitchFamily="34" charset="0"/>
                <a:cs typeface="Calibri" pitchFamily="34" charset="0"/>
              </a:rPr>
              <a:t>In </a:t>
            </a:r>
            <a:r>
              <a:rPr lang="en-US" dirty="0">
                <a:latin typeface="Calibri" pitchFamily="34" charset="0"/>
                <a:cs typeface="Calibri" pitchFamily="34" charset="0"/>
              </a:rPr>
              <a:t>humans, direct skin contact with methylene chloride causes intense burning and a mild redness of the skin. Direct contact with the eyes can burn the cornea. </a:t>
            </a:r>
            <a:endParaRPr lang="en-IN" dirty="0">
              <a:latin typeface="Calibri" pitchFamily="34" charset="0"/>
              <a:cs typeface="Calibri" pitchFamily="34" charset="0"/>
            </a:endParaRPr>
          </a:p>
          <a:p>
            <a:pPr algn="just"/>
            <a:r>
              <a:rPr lang="en-US" b="1" u="sng" dirty="0" smtClean="0">
                <a:latin typeface="Calibri" pitchFamily="34" charset="0"/>
                <a:cs typeface="Calibri" pitchFamily="34" charset="0"/>
              </a:rPr>
              <a:t>Chloroform</a:t>
            </a:r>
            <a:r>
              <a:rPr lang="en-US" b="1" u="sng" dirty="0">
                <a:latin typeface="Calibri" pitchFamily="34" charset="0"/>
                <a:cs typeface="Calibri" pitchFamily="34" charset="0"/>
              </a:rPr>
              <a:t>:</a:t>
            </a:r>
            <a:r>
              <a:rPr lang="en-US" b="1" dirty="0">
                <a:latin typeface="Calibri" pitchFamily="34" charset="0"/>
                <a:cs typeface="Calibri" pitchFamily="34" charset="0"/>
              </a:rPr>
              <a:t> </a:t>
            </a:r>
            <a:endParaRPr lang="en-IN" dirty="0">
              <a:latin typeface="Calibri" pitchFamily="34" charset="0"/>
              <a:cs typeface="Calibri" pitchFamily="34" charset="0"/>
            </a:endParaRPr>
          </a:p>
          <a:p>
            <a:pPr marL="285750" indent="-285750" algn="just">
              <a:buFont typeface="Wingdings" pitchFamily="2" charset="2"/>
              <a:buChar char="Ø"/>
            </a:pPr>
            <a:r>
              <a:rPr lang="en-US" dirty="0" smtClean="0">
                <a:latin typeface="Calibri" pitchFamily="34" charset="0"/>
                <a:cs typeface="Calibri" pitchFamily="34" charset="0"/>
              </a:rPr>
              <a:t>It </a:t>
            </a:r>
            <a:r>
              <a:rPr lang="en-US" dirty="0">
                <a:latin typeface="Calibri" pitchFamily="34" charset="0"/>
                <a:cs typeface="Calibri" pitchFamily="34" charset="0"/>
              </a:rPr>
              <a:t>is employed as a solvent for fats, alkaloids, iodine, and other substances. </a:t>
            </a:r>
            <a:endParaRPr lang="en-US" dirty="0" smtClean="0">
              <a:latin typeface="Calibri" pitchFamily="34" charset="0"/>
              <a:cs typeface="Calibri" pitchFamily="34" charset="0"/>
            </a:endParaRPr>
          </a:p>
          <a:p>
            <a:pPr marL="285750" indent="-285750" algn="just">
              <a:buFont typeface="Wingdings" pitchFamily="2" charset="2"/>
              <a:buChar char="Ø"/>
            </a:pPr>
            <a:r>
              <a:rPr lang="en-US" dirty="0" smtClean="0">
                <a:latin typeface="Calibri" pitchFamily="34" charset="0"/>
                <a:cs typeface="Calibri" pitchFamily="34" charset="0"/>
              </a:rPr>
              <a:t>The </a:t>
            </a:r>
            <a:r>
              <a:rPr lang="en-US" dirty="0">
                <a:latin typeface="Calibri" pitchFamily="34" charset="0"/>
                <a:cs typeface="Calibri" pitchFamily="34" charset="0"/>
              </a:rPr>
              <a:t>major use of chloroform today is in the production of the </a:t>
            </a:r>
            <a:r>
              <a:rPr lang="en-US" dirty="0" err="1">
                <a:latin typeface="Calibri" pitchFamily="34" charset="0"/>
                <a:cs typeface="Calibri" pitchFamily="34" charset="0"/>
              </a:rPr>
              <a:t>freon</a:t>
            </a:r>
            <a:r>
              <a:rPr lang="en-US" dirty="0">
                <a:latin typeface="Calibri" pitchFamily="34" charset="0"/>
                <a:cs typeface="Calibri" pitchFamily="34" charset="0"/>
              </a:rPr>
              <a:t> refrigerant R-22. </a:t>
            </a:r>
            <a:endParaRPr lang="en-US" dirty="0" smtClean="0">
              <a:latin typeface="Calibri" pitchFamily="34" charset="0"/>
              <a:cs typeface="Calibri" pitchFamily="34" charset="0"/>
            </a:endParaRPr>
          </a:p>
          <a:p>
            <a:pPr marL="285750" indent="-285750" algn="just">
              <a:buFont typeface="Wingdings" pitchFamily="2" charset="2"/>
              <a:buChar char="Ø"/>
            </a:pPr>
            <a:r>
              <a:rPr lang="en-US" dirty="0" smtClean="0">
                <a:latin typeface="Calibri" pitchFamily="34" charset="0"/>
                <a:cs typeface="Calibri" pitchFamily="34" charset="0"/>
              </a:rPr>
              <a:t>It </a:t>
            </a:r>
            <a:r>
              <a:rPr lang="en-US" dirty="0">
                <a:latin typeface="Calibri" pitchFamily="34" charset="0"/>
                <a:cs typeface="Calibri" pitchFamily="34" charset="0"/>
              </a:rPr>
              <a:t>was once used as a general anesthetic in surgery but has been replaced by less toxic, safer anesthetics, such as ether. </a:t>
            </a:r>
            <a:endParaRPr kumimoji="0" lang="en-US" b="0" i="0" u="none" strike="noStrike" cap="none" normalizeH="0" baseline="0" dirty="0" smtClean="0">
              <a:ln>
                <a:noFill/>
              </a:ln>
              <a:solidFill>
                <a:schemeClr val="tx1"/>
              </a:solidFill>
              <a:effectLst/>
              <a:latin typeface="Calibri" pitchFamily="34" charset="0"/>
              <a:cs typeface="Calibri"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oogle Shape;69;p15"/>
          <p:cNvPicPr preferRelativeResize="0"/>
          <p:nvPr/>
        </p:nvPicPr>
        <p:blipFill rotWithShape="1">
          <a:blip r:embed="rId2">
            <a:alphaModFix/>
          </a:blip>
          <a:srcRect/>
          <a:stretch/>
        </p:blipFill>
        <p:spPr>
          <a:xfrm>
            <a:off x="8210550" y="4199975"/>
            <a:ext cx="925650" cy="925650"/>
          </a:xfrm>
          <a:prstGeom prst="rect">
            <a:avLst/>
          </a:prstGeom>
          <a:noFill/>
          <a:ln>
            <a:noFill/>
          </a:ln>
        </p:spPr>
      </p:pic>
      <p:sp>
        <p:nvSpPr>
          <p:cNvPr id="7" name="Rectangle 6"/>
          <p:cNvSpPr/>
          <p:nvPr/>
        </p:nvSpPr>
        <p:spPr>
          <a:xfrm>
            <a:off x="7755568" y="383704"/>
            <a:ext cx="684803" cy="307777"/>
          </a:xfrm>
          <a:prstGeom prst="rect">
            <a:avLst/>
          </a:prstGeom>
        </p:spPr>
        <p:txBody>
          <a:bodyPr wrap="none">
            <a:spAutoFit/>
          </a:bodyPr>
          <a:lstStyle/>
          <a:p>
            <a:pPr lvl="0">
              <a:buSzPts val="1100"/>
            </a:pPr>
            <a:r>
              <a:rPr lang="en-IN" dirty="0" smtClean="0">
                <a:latin typeface="Calibri" pitchFamily="34" charset="0"/>
              </a:rPr>
              <a:t>Page-5</a:t>
            </a:r>
            <a:endParaRPr lang="en-IN" dirty="0">
              <a:latin typeface="Calibri" pitchFamily="34" charset="0"/>
            </a:endParaRPr>
          </a:p>
        </p:txBody>
      </p:sp>
      <p:sp>
        <p:nvSpPr>
          <p:cNvPr id="73729" name="Rectangle 1"/>
          <p:cNvSpPr>
            <a:spLocks noChangeArrowheads="1"/>
          </p:cNvSpPr>
          <p:nvPr/>
        </p:nvSpPr>
        <p:spPr bwMode="auto">
          <a:xfrm>
            <a:off x="429208" y="494543"/>
            <a:ext cx="7352523" cy="30777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Similarly polyhalogen derivative is:</a:t>
            </a:r>
            <a:endParaRPr kumimoji="0" lang="en-US" b="0" i="0" u="none" strike="noStrike" cap="none" normalizeH="0" baseline="0" dirty="0" smtClean="0">
              <a:ln>
                <a:noFill/>
              </a:ln>
              <a:solidFill>
                <a:schemeClr val="tx1"/>
              </a:solidFill>
              <a:effectLst/>
              <a:latin typeface="Arial" pitchFamily="34" charset="0"/>
              <a:cs typeface="Arial" pitchFamily="34" charset="0"/>
            </a:endParaRPr>
          </a:p>
        </p:txBody>
      </p:sp>
      <p:pic>
        <p:nvPicPr>
          <p:cNvPr id="73730" name="Picture 2"/>
          <p:cNvPicPr>
            <a:picLocks noChangeAspect="1" noChangeArrowheads="1"/>
          </p:cNvPicPr>
          <p:nvPr/>
        </p:nvPicPr>
        <p:blipFill>
          <a:blip r:embed="rId3"/>
          <a:srcRect/>
          <a:stretch>
            <a:fillRect/>
          </a:stretch>
        </p:blipFill>
        <p:spPr bwMode="auto">
          <a:xfrm>
            <a:off x="1147666" y="895739"/>
            <a:ext cx="838200" cy="228600"/>
          </a:xfrm>
          <a:prstGeom prst="rect">
            <a:avLst/>
          </a:prstGeom>
          <a:noFill/>
          <a:ln w="9525">
            <a:noFill/>
            <a:miter lim="800000"/>
            <a:headEnd/>
            <a:tailEnd/>
          </a:ln>
        </p:spPr>
      </p:pic>
      <p:sp>
        <p:nvSpPr>
          <p:cNvPr id="6" name="Rectangle 5"/>
          <p:cNvSpPr/>
          <p:nvPr/>
        </p:nvSpPr>
        <p:spPr>
          <a:xfrm>
            <a:off x="727791" y="1082342"/>
            <a:ext cx="1866122" cy="307777"/>
          </a:xfrm>
          <a:prstGeom prst="rect">
            <a:avLst/>
          </a:prstGeom>
        </p:spPr>
        <p:txBody>
          <a:bodyPr wrap="square">
            <a:spAutoFit/>
          </a:bodyPr>
          <a:lstStyle/>
          <a:p>
            <a:r>
              <a:rPr lang="en-IN" dirty="0" smtClean="0">
                <a:latin typeface="Calibri" pitchFamily="34" charset="0"/>
                <a:cs typeface="Calibri" pitchFamily="34" charset="0"/>
              </a:rPr>
              <a:t>(</a:t>
            </a:r>
            <a:r>
              <a:rPr lang="en-IN" dirty="0" err="1" smtClean="0">
                <a:latin typeface="Calibri" pitchFamily="34" charset="0"/>
                <a:cs typeface="Calibri" pitchFamily="34" charset="0"/>
              </a:rPr>
              <a:t>Hexachloroethane</a:t>
            </a:r>
            <a:r>
              <a:rPr lang="en-IN" dirty="0" smtClean="0">
                <a:latin typeface="Calibri" pitchFamily="34" charset="0"/>
                <a:cs typeface="Calibri" pitchFamily="34" charset="0"/>
              </a:rPr>
              <a:t>)</a:t>
            </a:r>
            <a:endParaRPr lang="en-US" dirty="0">
              <a:latin typeface="Calibri" pitchFamily="34" charset="0"/>
              <a:cs typeface="Calibri" pitchFamily="34" charset="0"/>
            </a:endParaRPr>
          </a:p>
        </p:txBody>
      </p:sp>
      <p:sp>
        <p:nvSpPr>
          <p:cNvPr id="73731" name="Rectangle 3"/>
          <p:cNvSpPr>
            <a:spLocks noChangeArrowheads="1"/>
          </p:cNvSpPr>
          <p:nvPr/>
        </p:nvSpPr>
        <p:spPr bwMode="auto">
          <a:xfrm>
            <a:off x="373224" y="1408981"/>
            <a:ext cx="8369560"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US" b="1" u="sng" dirty="0" smtClean="0">
                <a:latin typeface="Calibri" pitchFamily="34" charset="0"/>
                <a:cs typeface="Calibri" pitchFamily="34" charset="0"/>
              </a:rPr>
              <a:t>2.  Halogen </a:t>
            </a:r>
            <a:r>
              <a:rPr lang="en-US" b="1" u="sng" dirty="0">
                <a:latin typeface="Calibri" pitchFamily="34" charset="0"/>
                <a:cs typeface="Calibri" pitchFamily="34" charset="0"/>
              </a:rPr>
              <a:t>atom bonded with sp3-hybridized carbon: </a:t>
            </a:r>
            <a:endParaRPr lang="en-IN" dirty="0">
              <a:latin typeface="Calibri" pitchFamily="34" charset="0"/>
              <a:cs typeface="Calibri" pitchFamily="34" charset="0"/>
            </a:endParaRPr>
          </a:p>
          <a:p>
            <a:r>
              <a:rPr lang="en-US" u="sng" dirty="0">
                <a:latin typeface="Calibri" pitchFamily="34" charset="0"/>
                <a:cs typeface="Calibri" pitchFamily="34" charset="0"/>
              </a:rPr>
              <a:t>(a) </a:t>
            </a:r>
            <a:r>
              <a:rPr lang="en-US" b="1" u="sng" dirty="0">
                <a:latin typeface="Calibri" pitchFamily="34" charset="0"/>
                <a:cs typeface="Calibri" pitchFamily="34" charset="0"/>
              </a:rPr>
              <a:t>Alkyl Halides or </a:t>
            </a:r>
            <a:r>
              <a:rPr lang="en-US" b="1" u="sng" dirty="0" err="1">
                <a:latin typeface="Calibri" pitchFamily="34" charset="0"/>
                <a:cs typeface="Calibri" pitchFamily="34" charset="0"/>
              </a:rPr>
              <a:t>Haloalkanes</a:t>
            </a:r>
            <a:r>
              <a:rPr lang="en-US" u="sng" dirty="0">
                <a:latin typeface="Calibri" pitchFamily="34" charset="0"/>
                <a:cs typeface="Calibri" pitchFamily="34" charset="0"/>
              </a:rPr>
              <a:t>:</a:t>
            </a:r>
            <a:r>
              <a:rPr lang="en-US" dirty="0">
                <a:latin typeface="Calibri" pitchFamily="34" charset="0"/>
                <a:cs typeface="Calibri" pitchFamily="34" charset="0"/>
              </a:rPr>
              <a:t> These are formed by the replacement of one hydrogen atom from an alkane by one halogen atom. Its general formula is CnH2n+1 X for open-chain alkyl halides and CnH2n-1 X for cyclic alkyl halides. The open-chain alkyl halides are classified as called primary, secondary, or tertiary alkyl halides if the halogen atom is bonded with  1o, 2o, and 3o carbon atom respectively.</a:t>
            </a:r>
            <a:endParaRPr lang="en-IN" dirty="0">
              <a:latin typeface="Calibri" pitchFamily="34" charset="0"/>
              <a:cs typeface="Calibri" pitchFamily="34" charset="0"/>
            </a:endParaRPr>
          </a:p>
          <a:p>
            <a:r>
              <a:rPr lang="en-US" dirty="0">
                <a:latin typeface="Calibri" pitchFamily="34" charset="0"/>
                <a:cs typeface="Calibri" pitchFamily="34" charset="0"/>
              </a:rPr>
              <a:t>	</a:t>
            </a:r>
            <a:r>
              <a:rPr lang="en-US" b="1" dirty="0">
                <a:latin typeface="Calibri" pitchFamily="34" charset="0"/>
                <a:cs typeface="Calibri" pitchFamily="34" charset="0"/>
              </a:rPr>
              <a:t>For example:</a:t>
            </a:r>
            <a:endParaRPr lang="en-IN" dirty="0">
              <a:latin typeface="Calibri" pitchFamily="34" charset="0"/>
              <a:cs typeface="Calibri" pitchFamily="34" charset="0"/>
            </a:endParaRPr>
          </a:p>
        </p:txBody>
      </p:sp>
      <p:pic>
        <p:nvPicPr>
          <p:cNvPr id="73732" name="Picture 4"/>
          <p:cNvPicPr>
            <a:picLocks noChangeAspect="1" noChangeArrowheads="1"/>
          </p:cNvPicPr>
          <p:nvPr/>
        </p:nvPicPr>
        <p:blipFill>
          <a:blip r:embed="rId4"/>
          <a:srcRect/>
          <a:stretch>
            <a:fillRect/>
          </a:stretch>
        </p:blipFill>
        <p:spPr bwMode="auto">
          <a:xfrm>
            <a:off x="1576873" y="2799184"/>
            <a:ext cx="4478694" cy="1986838"/>
          </a:xfrm>
          <a:prstGeom prst="rect">
            <a:avLst/>
          </a:prstGeom>
          <a:noFill/>
          <a:ln w="9525">
            <a:noFill/>
            <a:miter lim="800000"/>
            <a:headEnd/>
            <a:tailEnd/>
          </a:ln>
        </p:spPr>
      </p:pic>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AutoShape 2" descr="Chemistry Notes for Class 11 STRUCTURE OF ATOM Download in pdf"/>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IN"/>
          </a:p>
        </p:txBody>
      </p:sp>
      <p:sp>
        <p:nvSpPr>
          <p:cNvPr id="12292" name="AutoShape 4" descr="Chemistry Notes for Class 11 STRUCTURE OF ATOM Download in pdf"/>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IN"/>
          </a:p>
        </p:txBody>
      </p:sp>
      <p:pic>
        <p:nvPicPr>
          <p:cNvPr id="6" name="Google Shape;69;p15"/>
          <p:cNvPicPr preferRelativeResize="0"/>
          <p:nvPr/>
        </p:nvPicPr>
        <p:blipFill rotWithShape="1">
          <a:blip r:embed="rId2">
            <a:alphaModFix/>
          </a:blip>
          <a:srcRect/>
          <a:stretch/>
        </p:blipFill>
        <p:spPr>
          <a:xfrm>
            <a:off x="8210550" y="4199975"/>
            <a:ext cx="925650" cy="925650"/>
          </a:xfrm>
          <a:prstGeom prst="rect">
            <a:avLst/>
          </a:prstGeom>
          <a:noFill/>
          <a:ln>
            <a:noFill/>
          </a:ln>
        </p:spPr>
      </p:pic>
      <p:sp>
        <p:nvSpPr>
          <p:cNvPr id="18433" name="Rectangle 1"/>
          <p:cNvSpPr>
            <a:spLocks noChangeArrowheads="1"/>
          </p:cNvSpPr>
          <p:nvPr/>
        </p:nvSpPr>
        <p:spPr bwMode="auto">
          <a:xfrm>
            <a:off x="550506" y="363078"/>
            <a:ext cx="8164286"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285750" indent="-285750">
              <a:buFont typeface="Wingdings" pitchFamily="2" charset="2"/>
              <a:buChar char="Ø"/>
            </a:pPr>
            <a:r>
              <a:rPr lang="en-US" dirty="0">
                <a:latin typeface="Calibri" pitchFamily="34" charset="0"/>
                <a:cs typeface="Calibri" pitchFamily="34" charset="0"/>
              </a:rPr>
              <a:t>As might be expected from its use as an anesthetic, inhaling chloroform vapors depresses the central nervous system. It can cause dizziness, fatigue, and headache. </a:t>
            </a:r>
            <a:endParaRPr lang="en-US" dirty="0">
              <a:solidFill>
                <a:schemeClr val="tx1"/>
              </a:solidFill>
              <a:latin typeface="Calibri" pitchFamily="34" charset="0"/>
              <a:cs typeface="Calibri" pitchFamily="34" charset="0"/>
            </a:endParaRPr>
          </a:p>
          <a:p>
            <a:pPr marL="285750" indent="-285750">
              <a:buFont typeface="Wingdings" pitchFamily="2" charset="2"/>
              <a:buChar char="Ø"/>
            </a:pPr>
            <a:r>
              <a:rPr lang="en-US" dirty="0" smtClean="0">
                <a:latin typeface="Calibri" pitchFamily="34" charset="0"/>
                <a:cs typeface="Calibri" pitchFamily="34" charset="0"/>
              </a:rPr>
              <a:t>Chronic </a:t>
            </a:r>
            <a:r>
              <a:rPr lang="en-US" dirty="0">
                <a:latin typeface="Calibri" pitchFamily="34" charset="0"/>
                <a:cs typeface="Calibri" pitchFamily="34" charset="0"/>
              </a:rPr>
              <a:t>chloroform exposure may cause damage to the liver (where chloroform is metabolized to phosgene) and to the kidneys, and some people develop sores when the skin is immersed in chloroform. Chloroform is slowly oxidized by air in the presence of light to extremely poisonous gas, carbonyl chloride, also known as </a:t>
            </a:r>
            <a:r>
              <a:rPr lang="en-US" dirty="0" smtClean="0">
                <a:latin typeface="Calibri" pitchFamily="34" charset="0"/>
                <a:cs typeface="Calibri" pitchFamily="34" charset="0"/>
              </a:rPr>
              <a:t> </a:t>
            </a:r>
            <a:r>
              <a:rPr lang="en-US" dirty="0">
                <a:latin typeface="Calibri" pitchFamily="34" charset="0"/>
                <a:cs typeface="Calibri" pitchFamily="34" charset="0"/>
              </a:rPr>
              <a:t>phosgene. It is therefore stored in closed dark-colored bottles filled so that air is kept out.</a:t>
            </a:r>
            <a:endParaRPr lang="en-IN" dirty="0">
              <a:latin typeface="Calibri" pitchFamily="34" charset="0"/>
              <a:cs typeface="Calibri" pitchFamily="34" charset="0"/>
            </a:endParaRPr>
          </a:p>
        </p:txBody>
      </p:sp>
      <p:pic>
        <p:nvPicPr>
          <p:cNvPr id="18434" name="Picture 2"/>
          <p:cNvPicPr>
            <a:picLocks noChangeAspect="1" noChangeArrowheads="1"/>
          </p:cNvPicPr>
          <p:nvPr/>
        </p:nvPicPr>
        <p:blipFill>
          <a:blip r:embed="rId3"/>
          <a:srcRect/>
          <a:stretch>
            <a:fillRect/>
          </a:stretch>
        </p:blipFill>
        <p:spPr bwMode="auto">
          <a:xfrm>
            <a:off x="1819776" y="1765310"/>
            <a:ext cx="2581275" cy="400050"/>
          </a:xfrm>
          <a:prstGeom prst="rect">
            <a:avLst/>
          </a:prstGeom>
          <a:noFill/>
          <a:ln w="9525">
            <a:noFill/>
            <a:miter lim="800000"/>
            <a:headEnd/>
            <a:tailEnd/>
          </a:ln>
        </p:spPr>
      </p:pic>
      <p:sp>
        <p:nvSpPr>
          <p:cNvPr id="18435" name="Rectangle 3"/>
          <p:cNvSpPr>
            <a:spLocks noChangeArrowheads="1"/>
          </p:cNvSpPr>
          <p:nvPr/>
        </p:nvSpPr>
        <p:spPr bwMode="auto">
          <a:xfrm>
            <a:off x="531844" y="2090145"/>
            <a:ext cx="8229601" cy="20313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r>
              <a:rPr lang="en-US" b="1" u="sng" dirty="0">
                <a:latin typeface="Calibri" pitchFamily="34" charset="0"/>
                <a:cs typeface="Calibri" pitchFamily="34" charset="0"/>
              </a:rPr>
              <a:t>Tri </a:t>
            </a:r>
            <a:r>
              <a:rPr lang="en-US" b="1" u="sng" dirty="0" err="1">
                <a:latin typeface="Calibri" pitchFamily="34" charset="0"/>
                <a:cs typeface="Calibri" pitchFamily="34" charset="0"/>
              </a:rPr>
              <a:t>iodo</a:t>
            </a:r>
            <a:r>
              <a:rPr lang="en-US" b="1" u="sng" dirty="0">
                <a:latin typeface="Calibri" pitchFamily="34" charset="0"/>
                <a:cs typeface="Calibri" pitchFamily="34" charset="0"/>
              </a:rPr>
              <a:t> methane:</a:t>
            </a:r>
            <a:r>
              <a:rPr lang="en-US" dirty="0">
                <a:latin typeface="Calibri" pitchFamily="34" charset="0"/>
                <a:cs typeface="Calibri" pitchFamily="34" charset="0"/>
              </a:rPr>
              <a:t> </a:t>
            </a:r>
            <a:endParaRPr lang="en-IN" dirty="0">
              <a:latin typeface="Calibri" pitchFamily="34" charset="0"/>
              <a:cs typeface="Calibri" pitchFamily="34" charset="0"/>
            </a:endParaRPr>
          </a:p>
          <a:p>
            <a:pPr algn="just"/>
            <a:r>
              <a:rPr lang="en-US" dirty="0" smtClean="0">
                <a:latin typeface="Calibri" pitchFamily="34" charset="0"/>
                <a:cs typeface="Calibri" pitchFamily="34" charset="0"/>
              </a:rPr>
              <a:t>It </a:t>
            </a:r>
            <a:r>
              <a:rPr lang="en-US" dirty="0">
                <a:latin typeface="Calibri" pitchFamily="34" charset="0"/>
                <a:cs typeface="Calibri" pitchFamily="34" charset="0"/>
              </a:rPr>
              <a:t>was used earlier as an antiseptic but the antiseptic properties are due to the liberation of free iodine and not due to </a:t>
            </a:r>
            <a:r>
              <a:rPr lang="en-US" dirty="0" err="1">
                <a:latin typeface="Calibri" pitchFamily="34" charset="0"/>
                <a:cs typeface="Calibri" pitchFamily="34" charset="0"/>
              </a:rPr>
              <a:t>iodoform</a:t>
            </a:r>
            <a:r>
              <a:rPr lang="en-US" dirty="0">
                <a:latin typeface="Calibri" pitchFamily="34" charset="0"/>
                <a:cs typeface="Calibri" pitchFamily="34" charset="0"/>
              </a:rPr>
              <a:t> itself. Due to its objectionable smell, it has been replaced by other formulations containing iodine.</a:t>
            </a:r>
            <a:endParaRPr lang="en-IN" dirty="0">
              <a:latin typeface="Calibri" pitchFamily="34" charset="0"/>
              <a:cs typeface="Calibri" pitchFamily="34" charset="0"/>
            </a:endParaRPr>
          </a:p>
          <a:p>
            <a:pPr algn="just"/>
            <a:r>
              <a:rPr lang="en-US" b="1" u="sng" dirty="0" smtClean="0">
                <a:latin typeface="Calibri" pitchFamily="34" charset="0"/>
                <a:cs typeface="Calibri" pitchFamily="34" charset="0"/>
              </a:rPr>
              <a:t>Tetra </a:t>
            </a:r>
            <a:r>
              <a:rPr lang="en-US" b="1" u="sng" dirty="0">
                <a:latin typeface="Calibri" pitchFamily="34" charset="0"/>
                <a:cs typeface="Calibri" pitchFamily="34" charset="0"/>
              </a:rPr>
              <a:t>chloromethane(CCl4):</a:t>
            </a:r>
            <a:r>
              <a:rPr lang="en-US" b="1" dirty="0">
                <a:latin typeface="Calibri" pitchFamily="34" charset="0"/>
                <a:cs typeface="Calibri" pitchFamily="34" charset="0"/>
              </a:rPr>
              <a:t> </a:t>
            </a:r>
            <a:endParaRPr lang="en-IN" dirty="0">
              <a:latin typeface="Calibri" pitchFamily="34" charset="0"/>
              <a:cs typeface="Calibri" pitchFamily="34" charset="0"/>
            </a:endParaRPr>
          </a:p>
          <a:p>
            <a:pPr algn="just"/>
            <a:r>
              <a:rPr lang="en-US" dirty="0" smtClean="0">
                <a:latin typeface="Calibri" pitchFamily="34" charset="0"/>
                <a:cs typeface="Calibri" pitchFamily="34" charset="0"/>
              </a:rPr>
              <a:t>It </a:t>
            </a:r>
            <a:r>
              <a:rPr lang="en-US" dirty="0">
                <a:latin typeface="Calibri" pitchFamily="34" charset="0"/>
                <a:cs typeface="Calibri" pitchFamily="34" charset="0"/>
              </a:rPr>
              <a:t>is produced in large quantities for use in the manufacture of refrigerants and propellants for aerosol cans. It is also used as feedstock in the synthesis of chlorofluorocarbons and other chemicals, pharmaceutical manufacturing, and general solvent use. There is some evidence that exposure to carbon tetrachloride causes liver cancer in humans. </a:t>
            </a:r>
            <a:endParaRPr kumimoji="0" lang="en-US" b="0" i="0" u="none" strike="noStrike" cap="none" normalizeH="0" baseline="0" dirty="0" smtClean="0">
              <a:ln>
                <a:noFill/>
              </a:ln>
              <a:solidFill>
                <a:schemeClr val="tx1"/>
              </a:solidFill>
              <a:effectLst/>
              <a:latin typeface="Calibri" pitchFamily="34" charset="0"/>
              <a:cs typeface="Calibri" pitchFamily="34" charset="0"/>
            </a:endParaRP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Google Shape;69;p15"/>
          <p:cNvPicPr preferRelativeResize="0"/>
          <p:nvPr/>
        </p:nvPicPr>
        <p:blipFill rotWithShape="1">
          <a:blip r:embed="rId2">
            <a:alphaModFix/>
          </a:blip>
          <a:srcRect/>
          <a:stretch/>
        </p:blipFill>
        <p:spPr>
          <a:xfrm>
            <a:off x="8210550" y="4199975"/>
            <a:ext cx="925650" cy="925650"/>
          </a:xfrm>
          <a:prstGeom prst="rect">
            <a:avLst/>
          </a:prstGeom>
          <a:noFill/>
          <a:ln>
            <a:noFill/>
          </a:ln>
        </p:spPr>
      </p:pic>
      <p:sp>
        <p:nvSpPr>
          <p:cNvPr id="17409" name="Rectangle 1"/>
          <p:cNvSpPr>
            <a:spLocks noChangeArrowheads="1"/>
          </p:cNvSpPr>
          <p:nvPr/>
        </p:nvSpPr>
        <p:spPr bwMode="auto">
          <a:xfrm>
            <a:off x="475861" y="756642"/>
            <a:ext cx="8248262" cy="35394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285750" indent="-285750">
              <a:buFont typeface="Wingdings" pitchFamily="2" charset="2"/>
              <a:buChar char="Ø"/>
            </a:pPr>
            <a:r>
              <a:rPr lang="en-US" dirty="0" smtClean="0">
                <a:latin typeface="Calibri" pitchFamily="34" charset="0"/>
                <a:cs typeface="Calibri" pitchFamily="34" charset="0"/>
              </a:rPr>
              <a:t>The </a:t>
            </a:r>
            <a:r>
              <a:rPr lang="en-US" dirty="0">
                <a:latin typeface="Calibri" pitchFamily="34" charset="0"/>
                <a:cs typeface="Calibri" pitchFamily="34" charset="0"/>
              </a:rPr>
              <a:t>most common effects are dizziness, lightheadedness, nausea, and vomiting, which can cause permanent damage to nerve cells. In severe cases, these effects can lead rapidly to stupor, coma, unconsciousness, or death. </a:t>
            </a:r>
            <a:endParaRPr lang="en-US" dirty="0">
              <a:solidFill>
                <a:schemeClr val="tx1"/>
              </a:solidFill>
              <a:latin typeface="Calibri" pitchFamily="34" charset="0"/>
              <a:cs typeface="Calibri" pitchFamily="34" charset="0"/>
            </a:endParaRPr>
          </a:p>
          <a:p>
            <a:pPr marL="285750" indent="-285750">
              <a:buFont typeface="Wingdings" pitchFamily="2" charset="2"/>
              <a:buChar char="Ø"/>
            </a:pPr>
            <a:r>
              <a:rPr lang="en-US" dirty="0" smtClean="0">
                <a:latin typeface="Calibri" pitchFamily="34" charset="0"/>
                <a:cs typeface="Calibri" pitchFamily="34" charset="0"/>
              </a:rPr>
              <a:t>Exposure </a:t>
            </a:r>
            <a:r>
              <a:rPr lang="en-US" dirty="0">
                <a:latin typeface="Calibri" pitchFamily="34" charset="0"/>
                <a:cs typeface="Calibri" pitchFamily="34" charset="0"/>
              </a:rPr>
              <a:t>to CCl4 can make the heartbeat irregularly or stop. The chemical may irritate the eyes on contact. When carbon tetrachloride is released into the air, it rises to the atmosphere and depletes the ozone layer. The depletion of the ozone layer is believed to increase human exposure to ultraviolet rays, leading to increased skin cancer, eye diseases and disorders, and possible disruption of the immune system.</a:t>
            </a:r>
            <a:endParaRPr lang="en-IN" dirty="0">
              <a:latin typeface="Calibri" pitchFamily="34" charset="0"/>
              <a:cs typeface="Calibri" pitchFamily="34" charset="0"/>
            </a:endParaRPr>
          </a:p>
          <a:p>
            <a:r>
              <a:rPr lang="en-US" b="1" u="sng" dirty="0" err="1" smtClean="0">
                <a:latin typeface="Calibri" pitchFamily="34" charset="0"/>
                <a:cs typeface="Calibri" pitchFamily="34" charset="0"/>
              </a:rPr>
              <a:t>Freons</a:t>
            </a:r>
            <a:r>
              <a:rPr lang="en-US" b="1" u="sng" dirty="0">
                <a:latin typeface="Calibri" pitchFamily="34" charset="0"/>
                <a:cs typeface="Calibri" pitchFamily="34" charset="0"/>
              </a:rPr>
              <a:t>: </a:t>
            </a:r>
            <a:endParaRPr lang="en-IN" dirty="0">
              <a:latin typeface="Calibri" pitchFamily="34" charset="0"/>
              <a:cs typeface="Calibri" pitchFamily="34" charset="0"/>
            </a:endParaRPr>
          </a:p>
          <a:p>
            <a:r>
              <a:rPr lang="en-US" dirty="0" smtClean="0">
                <a:latin typeface="Calibri" pitchFamily="34" charset="0"/>
                <a:cs typeface="Calibri" pitchFamily="34" charset="0"/>
              </a:rPr>
              <a:t>The </a:t>
            </a:r>
            <a:r>
              <a:rPr lang="en-US" dirty="0">
                <a:latin typeface="Calibri" pitchFamily="34" charset="0"/>
                <a:cs typeface="Calibri" pitchFamily="34" charset="0"/>
              </a:rPr>
              <a:t>chlorofluorocarbon compounds of methane and ethane are collectively known as </a:t>
            </a:r>
            <a:r>
              <a:rPr lang="en-US" dirty="0" err="1">
                <a:latin typeface="Calibri" pitchFamily="34" charset="0"/>
                <a:cs typeface="Calibri" pitchFamily="34" charset="0"/>
              </a:rPr>
              <a:t>freons</a:t>
            </a:r>
            <a:r>
              <a:rPr lang="en-US" dirty="0">
                <a:latin typeface="Calibri" pitchFamily="34" charset="0"/>
                <a:cs typeface="Calibri" pitchFamily="34" charset="0"/>
              </a:rPr>
              <a:t>. They are extremely stable, unreactive, non-toxic, non-corrosive, and easily liquefiable gases. Freon 12 (CCl2F2) is one of the most common </a:t>
            </a:r>
            <a:r>
              <a:rPr lang="en-US" dirty="0" err="1">
                <a:latin typeface="Calibri" pitchFamily="34" charset="0"/>
                <a:cs typeface="Calibri" pitchFamily="34" charset="0"/>
              </a:rPr>
              <a:t>freons</a:t>
            </a:r>
            <a:r>
              <a:rPr lang="en-US" dirty="0">
                <a:latin typeface="Calibri" pitchFamily="34" charset="0"/>
                <a:cs typeface="Calibri" pitchFamily="34" charset="0"/>
              </a:rPr>
              <a:t> in industrial use. It is manufactured from </a:t>
            </a:r>
            <a:r>
              <a:rPr lang="en-US" dirty="0" err="1">
                <a:latin typeface="Calibri" pitchFamily="34" charset="0"/>
                <a:cs typeface="Calibri" pitchFamily="34" charset="0"/>
              </a:rPr>
              <a:t>tetrachloromethane</a:t>
            </a:r>
            <a:r>
              <a:rPr lang="en-US" dirty="0">
                <a:latin typeface="Calibri" pitchFamily="34" charset="0"/>
                <a:cs typeface="Calibri" pitchFamily="34" charset="0"/>
              </a:rPr>
              <a:t> by </a:t>
            </a:r>
            <a:r>
              <a:rPr lang="en-US" dirty="0" err="1">
                <a:latin typeface="Calibri" pitchFamily="34" charset="0"/>
                <a:cs typeface="Calibri" pitchFamily="34" charset="0"/>
              </a:rPr>
              <a:t>Swarts</a:t>
            </a:r>
            <a:r>
              <a:rPr lang="en-US" dirty="0">
                <a:latin typeface="Calibri" pitchFamily="34" charset="0"/>
                <a:cs typeface="Calibri" pitchFamily="34" charset="0"/>
              </a:rPr>
              <a:t> reaction. These are usually produced for aerosol propellants, refrigeration, and air conditioning purposes. Most </a:t>
            </a:r>
            <a:r>
              <a:rPr lang="en-US" dirty="0" err="1">
                <a:latin typeface="Calibri" pitchFamily="34" charset="0"/>
                <a:cs typeface="Calibri" pitchFamily="34" charset="0"/>
              </a:rPr>
              <a:t>freon</a:t>
            </a:r>
            <a:r>
              <a:rPr lang="en-US" dirty="0">
                <a:latin typeface="Calibri" pitchFamily="34" charset="0"/>
                <a:cs typeface="Calibri" pitchFamily="34" charset="0"/>
              </a:rPr>
              <a:t>, even that used in refrigeration, eventually makes its way into the atmosphere where it diffuses unchanged into the stratosphere. In the stratosphere, </a:t>
            </a:r>
            <a:r>
              <a:rPr lang="en-US" dirty="0" err="1">
                <a:latin typeface="Calibri" pitchFamily="34" charset="0"/>
                <a:cs typeface="Calibri" pitchFamily="34" charset="0"/>
              </a:rPr>
              <a:t>freon</a:t>
            </a:r>
            <a:r>
              <a:rPr lang="en-US" dirty="0">
                <a:latin typeface="Calibri" pitchFamily="34" charset="0"/>
                <a:cs typeface="Calibri" pitchFamily="34" charset="0"/>
              </a:rPr>
              <a:t> can initiate radical chain reactions that can upset the natural ozone balance.</a:t>
            </a:r>
            <a:endParaRPr lang="en-IN" dirty="0">
              <a:latin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57175" algn="l"/>
                <a:tab pos="457200" algn="l"/>
                <a:tab pos="2260600" algn="l"/>
                <a:tab pos="4114800" algn="l"/>
              </a:tabLst>
            </a:pPr>
            <a:endParaRPr kumimoji="0" lang="en-US" b="0" i="0" u="none" strike="noStrike" cap="none" normalizeH="0" baseline="0" dirty="0" smtClean="0">
              <a:ln>
                <a:noFill/>
              </a:ln>
              <a:solidFill>
                <a:schemeClr val="tx1"/>
              </a:solidFill>
              <a:effectLst/>
              <a:latin typeface="Calibri" pitchFamily="34" charset="0"/>
              <a:cs typeface="Calibri" pitchFamily="34" charset="0"/>
            </a:endParaRP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6258" name="Picture 2"/>
          <p:cNvPicPr>
            <a:picLocks noChangeAspect="1" noChangeArrowheads="1"/>
          </p:cNvPicPr>
          <p:nvPr/>
        </p:nvPicPr>
        <p:blipFill>
          <a:blip r:embed="rId2"/>
          <a:srcRect/>
          <a:stretch>
            <a:fillRect/>
          </a:stretch>
        </p:blipFill>
        <p:spPr bwMode="auto">
          <a:xfrm>
            <a:off x="1963711" y="2375942"/>
            <a:ext cx="4062335" cy="2233534"/>
          </a:xfrm>
          <a:prstGeom prst="rect">
            <a:avLst/>
          </a:prstGeom>
          <a:noFill/>
          <a:ln w="9525">
            <a:noFill/>
            <a:miter lim="800000"/>
            <a:headEnd/>
            <a:tailEnd/>
          </a:ln>
        </p:spPr>
      </p:pic>
      <p:pic>
        <p:nvPicPr>
          <p:cNvPr id="4"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2" name="Rectangle 1"/>
          <p:cNvSpPr/>
          <p:nvPr/>
        </p:nvSpPr>
        <p:spPr>
          <a:xfrm>
            <a:off x="531845" y="898439"/>
            <a:ext cx="8319847" cy="1384995"/>
          </a:xfrm>
          <a:prstGeom prst="rect">
            <a:avLst/>
          </a:prstGeom>
        </p:spPr>
        <p:txBody>
          <a:bodyPr wrap="square">
            <a:spAutoFit/>
          </a:bodyPr>
          <a:lstStyle/>
          <a:p>
            <a:r>
              <a:rPr lang="en-US" b="1" u="sng" dirty="0">
                <a:latin typeface="Calibri" pitchFamily="34" charset="0"/>
                <a:cs typeface="Calibri" pitchFamily="34" charset="0"/>
              </a:rPr>
              <a:t>p, p’-Dichlorodiphenyltrichloroethane:</a:t>
            </a:r>
            <a:r>
              <a:rPr lang="en-US" u="sng" dirty="0">
                <a:latin typeface="Calibri" pitchFamily="34" charset="0"/>
                <a:cs typeface="Calibri" pitchFamily="34" charset="0"/>
              </a:rPr>
              <a:t> </a:t>
            </a:r>
            <a:r>
              <a:rPr lang="en-US" dirty="0">
                <a:latin typeface="Calibri" pitchFamily="34" charset="0"/>
                <a:cs typeface="Calibri" pitchFamily="34" charset="0"/>
              </a:rPr>
              <a:t> </a:t>
            </a:r>
            <a:endParaRPr lang="en-IN" dirty="0">
              <a:latin typeface="Calibri" pitchFamily="34" charset="0"/>
              <a:cs typeface="Calibri" pitchFamily="34" charset="0"/>
            </a:endParaRPr>
          </a:p>
          <a:p>
            <a:r>
              <a:rPr lang="en-US" dirty="0">
                <a:latin typeface="Calibri" pitchFamily="34" charset="0"/>
                <a:cs typeface="Calibri" pitchFamily="34" charset="0"/>
              </a:rPr>
              <a:t>DDT is used as an insecticide. The use of DDT increased enormously on a worldwide basis after World War II, primarily because of its effectiveness against the mosquito that spreads malaria and lice that carry typhus. Many species of insects developed resistance to DDT, and it was also discovered to have high toxicity towards fish. The chemical stability of DDT and its fat solubility compounded the problem. DDT is not metabolized very rapidly by animals; instead, it is deposited and stored in the fatty tissues.</a:t>
            </a:r>
            <a:endParaRPr lang="en-IN" dirty="0">
              <a:latin typeface="Calibri" pitchFamily="34" charset="0"/>
              <a:cs typeface="Calibri" pitchFamily="34" charset="0"/>
            </a:endParaRP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p:cNvSpPr>
            <a:spLocks noChangeArrowheads="1"/>
          </p:cNvSpPr>
          <p:nvPr/>
        </p:nvSpPr>
        <p:spPr bwMode="auto">
          <a:xfrm>
            <a:off x="531845" y="1515016"/>
            <a:ext cx="7763070" cy="160043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b="1" i="0" u="sng" strike="noStrike" cap="none" normalizeH="0" baseline="0" dirty="0" smtClean="0">
                <a:ln>
                  <a:noFill/>
                </a:ln>
                <a:solidFill>
                  <a:srgbClr val="000000"/>
                </a:solidFill>
                <a:effectLst/>
                <a:latin typeface="Calibri" pitchFamily="34" charset="0"/>
                <a:ea typeface="Times New Roman" pitchFamily="18" charset="0"/>
                <a:cs typeface="Calibri" pitchFamily="34" charset="0"/>
              </a:rPr>
              <a:t>Answer the following questions:</a:t>
            </a:r>
            <a:endParaRPr kumimoji="0" lang="en-US" b="0" i="0" u="none" strike="noStrike" cap="none" normalizeH="0" baseline="0" dirty="0" smtClean="0">
              <a:ln>
                <a:noFill/>
              </a:ln>
              <a:solidFill>
                <a:schemeClr val="tx1"/>
              </a:solidFill>
              <a:effectLst/>
              <a:latin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1.	Write uses and harmful effects of </a:t>
            </a:r>
            <a:r>
              <a:rPr kumimoji="0" lang="en-US" b="0" i="0" u="none" strike="noStrike" cap="none" normalizeH="0" baseline="0" dirty="0" err="1" smtClean="0">
                <a:ln>
                  <a:noFill/>
                </a:ln>
                <a:solidFill>
                  <a:srgbClr val="000000"/>
                </a:solidFill>
                <a:effectLst/>
                <a:latin typeface="Calibri" pitchFamily="34" charset="0"/>
                <a:ea typeface="Times New Roman" pitchFamily="18" charset="0"/>
                <a:cs typeface="Calibri" pitchFamily="34" charset="0"/>
              </a:rPr>
              <a:t>Methylene</a:t>
            </a: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 chloride.</a:t>
            </a:r>
            <a:endParaRPr kumimoji="0" lang="en-US" b="0" i="0" u="none" strike="noStrike" cap="none" normalizeH="0" baseline="0" dirty="0" smtClean="0">
              <a:ln>
                <a:noFill/>
              </a:ln>
              <a:solidFill>
                <a:schemeClr val="tx1"/>
              </a:solidFill>
              <a:effectLst/>
              <a:latin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2.	Why chloroform stored in closed dark </a:t>
            </a:r>
            <a:r>
              <a:rPr kumimoji="0" lang="en-US" b="0" i="0" u="none" strike="noStrike" cap="none" normalizeH="0" baseline="0" dirty="0" err="1" smtClean="0">
                <a:ln>
                  <a:noFill/>
                </a:ln>
                <a:solidFill>
                  <a:srgbClr val="000000"/>
                </a:solidFill>
                <a:effectLst/>
                <a:latin typeface="Calibri" pitchFamily="34" charset="0"/>
                <a:ea typeface="Times New Roman" pitchFamily="18" charset="0"/>
                <a:cs typeface="Calibri" pitchFamily="34" charset="0"/>
              </a:rPr>
              <a:t>coloured</a:t>
            </a: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 bottle?</a:t>
            </a:r>
            <a:endParaRPr kumimoji="0" lang="en-US" b="0" i="0" u="none" strike="noStrike" cap="none" normalizeH="0" baseline="0" dirty="0" smtClean="0">
              <a:ln>
                <a:noFill/>
              </a:ln>
              <a:solidFill>
                <a:schemeClr val="tx1"/>
              </a:solidFill>
              <a:effectLst/>
              <a:latin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3.	Write uses and harmful effects of chloroform.</a:t>
            </a:r>
            <a:endParaRPr kumimoji="0" lang="en-US" b="0" i="0" u="none" strike="noStrike" cap="none" normalizeH="0" baseline="0" dirty="0" smtClean="0">
              <a:ln>
                <a:noFill/>
              </a:ln>
              <a:solidFill>
                <a:schemeClr val="tx1"/>
              </a:solidFill>
              <a:effectLst/>
              <a:latin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4.	Write uses of </a:t>
            </a:r>
            <a:r>
              <a:rPr kumimoji="0" lang="en-US" b="0" i="0" u="none" strike="noStrike" cap="none" normalizeH="0" baseline="0" dirty="0" err="1" smtClean="0">
                <a:ln>
                  <a:noFill/>
                </a:ln>
                <a:solidFill>
                  <a:srgbClr val="000000"/>
                </a:solidFill>
                <a:effectLst/>
                <a:latin typeface="Calibri" pitchFamily="34" charset="0"/>
                <a:ea typeface="Times New Roman" pitchFamily="18" charset="0"/>
                <a:cs typeface="Calibri" pitchFamily="34" charset="0"/>
              </a:rPr>
              <a:t>idoform</a:t>
            </a: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a:t>
            </a:r>
            <a:endParaRPr kumimoji="0" lang="en-US" b="0" i="0" u="none" strike="noStrike" cap="none" normalizeH="0" baseline="0" dirty="0" smtClean="0">
              <a:ln>
                <a:noFill/>
              </a:ln>
              <a:solidFill>
                <a:schemeClr val="tx1"/>
              </a:solidFill>
              <a:effectLst/>
              <a:latin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5.	Write uses and harmful effects of carbon tetra chloride.</a:t>
            </a:r>
            <a:endParaRPr kumimoji="0" lang="en-US" b="0" i="0" u="none" strike="noStrike" cap="none" normalizeH="0" baseline="0" dirty="0" smtClean="0">
              <a:ln>
                <a:noFill/>
              </a:ln>
              <a:solidFill>
                <a:schemeClr val="tx1"/>
              </a:solidFill>
              <a:effectLst/>
              <a:latin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6.	What are </a:t>
            </a:r>
            <a:r>
              <a:rPr kumimoji="0" lang="en-US" b="0" i="0" u="none" strike="noStrike" cap="none" normalizeH="0" baseline="0" dirty="0" err="1" smtClean="0">
                <a:ln>
                  <a:noFill/>
                </a:ln>
                <a:solidFill>
                  <a:srgbClr val="000000"/>
                </a:solidFill>
                <a:effectLst/>
                <a:latin typeface="Calibri" pitchFamily="34" charset="0"/>
                <a:ea typeface="Times New Roman" pitchFamily="18" charset="0"/>
                <a:cs typeface="Calibri" pitchFamily="34" charset="0"/>
              </a:rPr>
              <a:t>freons</a:t>
            </a: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 Give examples.</a:t>
            </a:r>
            <a:endParaRPr kumimoji="0" lang="en-US" b="0" i="0" u="none" strike="noStrike" cap="none" normalizeH="0" baseline="0" dirty="0" smtClean="0">
              <a:ln>
                <a:noFill/>
              </a:ln>
              <a:solidFill>
                <a:schemeClr val="tx1"/>
              </a:solidFill>
              <a:effectLst/>
              <a:latin typeface="Calibri" pitchFamily="34" charset="0"/>
              <a:cs typeface="Calibri" pitchFamily="34" charset="0"/>
            </a:endParaRPr>
          </a:p>
        </p:txBody>
      </p:sp>
    </p:spTree>
    <p:extLst>
      <p:ext uri="{BB962C8B-B14F-4D97-AF65-F5344CB8AC3E}">
        <p14:creationId xmlns:p14="http://schemas.microsoft.com/office/powerpoint/2010/main" val="27515858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69;p15"/>
          <p:cNvPicPr preferRelativeResize="0"/>
          <p:nvPr/>
        </p:nvPicPr>
        <p:blipFill rotWithShape="1">
          <a:blip r:embed="rId2">
            <a:alphaModFix/>
          </a:blip>
          <a:srcRect/>
          <a:stretch/>
        </p:blipFill>
        <p:spPr>
          <a:xfrm>
            <a:off x="8210550" y="4199975"/>
            <a:ext cx="925650" cy="925650"/>
          </a:xfrm>
          <a:prstGeom prst="rect">
            <a:avLst/>
          </a:prstGeom>
          <a:noFill/>
          <a:ln>
            <a:noFill/>
          </a:ln>
        </p:spPr>
      </p:pic>
      <p:sp>
        <p:nvSpPr>
          <p:cNvPr id="6" name="Rectangle 5"/>
          <p:cNvSpPr/>
          <p:nvPr/>
        </p:nvSpPr>
        <p:spPr>
          <a:xfrm>
            <a:off x="7755568" y="383704"/>
            <a:ext cx="684803" cy="307777"/>
          </a:xfrm>
          <a:prstGeom prst="rect">
            <a:avLst/>
          </a:prstGeom>
        </p:spPr>
        <p:txBody>
          <a:bodyPr wrap="none">
            <a:spAutoFit/>
          </a:bodyPr>
          <a:lstStyle/>
          <a:p>
            <a:pPr lvl="0">
              <a:buSzPts val="1100"/>
            </a:pPr>
            <a:r>
              <a:rPr lang="en-IN" dirty="0" smtClean="0">
                <a:latin typeface="Calibri" pitchFamily="34" charset="0"/>
              </a:rPr>
              <a:t>Page-6</a:t>
            </a:r>
            <a:endParaRPr lang="en-IN" dirty="0">
              <a:latin typeface="Calibri" pitchFamily="34" charset="0"/>
            </a:endParaRPr>
          </a:p>
        </p:txBody>
      </p:sp>
      <p:sp>
        <p:nvSpPr>
          <p:cNvPr id="72705" name="Rectangle 1"/>
          <p:cNvSpPr>
            <a:spLocks noChangeArrowheads="1"/>
          </p:cNvSpPr>
          <p:nvPr/>
        </p:nvSpPr>
        <p:spPr bwMode="auto">
          <a:xfrm>
            <a:off x="513184" y="727818"/>
            <a:ext cx="8052318"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IN" b="1" dirty="0">
                <a:latin typeface="Calibri" pitchFamily="34" charset="0"/>
                <a:cs typeface="Calibri" pitchFamily="34" charset="0"/>
              </a:rPr>
              <a:t>(b) </a:t>
            </a:r>
            <a:r>
              <a:rPr lang="en-IN" b="1" dirty="0" err="1">
                <a:latin typeface="Calibri" pitchFamily="34" charset="0"/>
                <a:cs typeface="Calibri" pitchFamily="34" charset="0"/>
              </a:rPr>
              <a:t>Allylic</a:t>
            </a:r>
            <a:r>
              <a:rPr lang="en-IN" b="1" dirty="0">
                <a:latin typeface="Calibri" pitchFamily="34" charset="0"/>
                <a:cs typeface="Calibri" pitchFamily="34" charset="0"/>
              </a:rPr>
              <a:t> Halides: </a:t>
            </a:r>
            <a:r>
              <a:rPr lang="en-IN" dirty="0">
                <a:latin typeface="Calibri" pitchFamily="34" charset="0"/>
                <a:cs typeface="Calibri" pitchFamily="34" charset="0"/>
              </a:rPr>
              <a:t>In this type, the halogen atom is bonded with sp3-hybridized carbon atom next to the carbon-carbon double bond and this carbon atom is called </a:t>
            </a:r>
            <a:r>
              <a:rPr lang="en-IN" dirty="0" err="1">
                <a:latin typeface="Calibri" pitchFamily="34" charset="0"/>
                <a:cs typeface="Calibri" pitchFamily="34" charset="0"/>
              </a:rPr>
              <a:t>allylic</a:t>
            </a:r>
            <a:r>
              <a:rPr lang="en-IN" dirty="0">
                <a:latin typeface="Calibri" pitchFamily="34" charset="0"/>
                <a:cs typeface="Calibri" pitchFamily="34" charset="0"/>
              </a:rPr>
              <a:t> carbon atom.</a:t>
            </a:r>
          </a:p>
        </p:txBody>
      </p:sp>
      <p:pic>
        <p:nvPicPr>
          <p:cNvPr id="72706" name="Picture 2"/>
          <p:cNvPicPr>
            <a:picLocks noChangeAspect="1" noChangeArrowheads="1"/>
          </p:cNvPicPr>
          <p:nvPr/>
        </p:nvPicPr>
        <p:blipFill>
          <a:blip r:embed="rId3"/>
          <a:srcRect/>
          <a:stretch>
            <a:fillRect/>
          </a:stretch>
        </p:blipFill>
        <p:spPr bwMode="auto">
          <a:xfrm>
            <a:off x="1054359" y="1334278"/>
            <a:ext cx="5029200" cy="1247775"/>
          </a:xfrm>
          <a:prstGeom prst="rect">
            <a:avLst/>
          </a:prstGeom>
          <a:noFill/>
          <a:ln w="9525">
            <a:noFill/>
            <a:miter lim="800000"/>
            <a:headEnd/>
            <a:tailEnd/>
          </a:ln>
        </p:spPr>
      </p:pic>
      <p:sp>
        <p:nvSpPr>
          <p:cNvPr id="72707" name="Rectangle 3"/>
          <p:cNvSpPr>
            <a:spLocks noChangeArrowheads="1"/>
          </p:cNvSpPr>
          <p:nvPr/>
        </p:nvSpPr>
        <p:spPr bwMode="auto">
          <a:xfrm>
            <a:off x="475860" y="2584687"/>
            <a:ext cx="8126963"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IN" b="1" dirty="0">
                <a:latin typeface="Calibri" pitchFamily="34" charset="0"/>
                <a:cs typeface="Calibri" pitchFamily="34" charset="0"/>
              </a:rPr>
              <a:t>(c) </a:t>
            </a:r>
            <a:r>
              <a:rPr lang="en-IN" b="1" dirty="0" err="1">
                <a:latin typeface="Calibri" pitchFamily="34" charset="0"/>
                <a:cs typeface="Calibri" pitchFamily="34" charset="0"/>
              </a:rPr>
              <a:t>Benzylic</a:t>
            </a:r>
            <a:r>
              <a:rPr lang="en-IN" b="1" dirty="0">
                <a:latin typeface="Calibri" pitchFamily="34" charset="0"/>
                <a:cs typeface="Calibri" pitchFamily="34" charset="0"/>
              </a:rPr>
              <a:t> Halides:</a:t>
            </a:r>
            <a:r>
              <a:rPr lang="en-IN" b="1" u="sng" dirty="0">
                <a:latin typeface="Calibri" pitchFamily="34" charset="0"/>
                <a:cs typeface="Calibri" pitchFamily="34" charset="0"/>
              </a:rPr>
              <a:t> </a:t>
            </a:r>
            <a:r>
              <a:rPr lang="en-IN" dirty="0">
                <a:latin typeface="Calibri" pitchFamily="34" charset="0"/>
                <a:cs typeface="Calibri" pitchFamily="34" charset="0"/>
              </a:rPr>
              <a:t>in these type halides, halogen atom bonded to an sp3-hybridized carbon atom which is attached with a benzene ring.</a:t>
            </a:r>
          </a:p>
        </p:txBody>
      </p:sp>
      <p:pic>
        <p:nvPicPr>
          <p:cNvPr id="72708" name="Picture 4"/>
          <p:cNvPicPr>
            <a:picLocks noChangeAspect="1" noChangeArrowheads="1"/>
          </p:cNvPicPr>
          <p:nvPr/>
        </p:nvPicPr>
        <p:blipFill>
          <a:blip r:embed="rId4"/>
          <a:srcRect/>
          <a:stretch>
            <a:fillRect/>
          </a:stretch>
        </p:blipFill>
        <p:spPr bwMode="auto">
          <a:xfrm>
            <a:off x="1129004" y="3237722"/>
            <a:ext cx="5686425" cy="1181100"/>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7755568" y="383704"/>
            <a:ext cx="684803" cy="307777"/>
          </a:xfrm>
          <a:prstGeom prst="rect">
            <a:avLst/>
          </a:prstGeom>
        </p:spPr>
        <p:txBody>
          <a:bodyPr wrap="none">
            <a:spAutoFit/>
          </a:bodyPr>
          <a:lstStyle/>
          <a:p>
            <a:pPr lvl="0">
              <a:buSzPts val="1100"/>
            </a:pPr>
            <a:r>
              <a:rPr lang="en-IN" dirty="0" smtClean="0">
                <a:latin typeface="Calibri" pitchFamily="34" charset="0"/>
              </a:rPr>
              <a:t>Page-7</a:t>
            </a:r>
            <a:endParaRPr lang="en-IN" dirty="0">
              <a:latin typeface="Calibri" pitchFamily="34" charset="0"/>
            </a:endParaRPr>
          </a:p>
        </p:txBody>
      </p:sp>
      <p:pic>
        <p:nvPicPr>
          <p:cNvPr id="8" name="Google Shape;69;p15"/>
          <p:cNvPicPr preferRelativeResize="0"/>
          <p:nvPr/>
        </p:nvPicPr>
        <p:blipFill rotWithShape="1">
          <a:blip r:embed="rId2">
            <a:alphaModFix/>
          </a:blip>
          <a:srcRect/>
          <a:stretch/>
        </p:blipFill>
        <p:spPr>
          <a:xfrm>
            <a:off x="8210550" y="4199975"/>
            <a:ext cx="925650" cy="925650"/>
          </a:xfrm>
          <a:prstGeom prst="rect">
            <a:avLst/>
          </a:prstGeom>
          <a:noFill/>
          <a:ln>
            <a:noFill/>
          </a:ln>
        </p:spPr>
      </p:pic>
      <p:sp>
        <p:nvSpPr>
          <p:cNvPr id="71681" name="Rectangle 1"/>
          <p:cNvSpPr>
            <a:spLocks noChangeArrowheads="1"/>
          </p:cNvSpPr>
          <p:nvPr/>
        </p:nvSpPr>
        <p:spPr bwMode="auto">
          <a:xfrm>
            <a:off x="475850" y="582773"/>
            <a:ext cx="7735077"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US" b="1" u="sng" dirty="0">
                <a:latin typeface="Calibri" pitchFamily="34" charset="0"/>
                <a:cs typeface="Calibri" pitchFamily="34" charset="0"/>
              </a:rPr>
              <a:t>3. Halogen atom bonded with sp2-hybridized carbon:</a:t>
            </a:r>
            <a:endParaRPr lang="en-IN" dirty="0">
              <a:latin typeface="Calibri" pitchFamily="34" charset="0"/>
              <a:cs typeface="Calibri" pitchFamily="34" charset="0"/>
            </a:endParaRPr>
          </a:p>
          <a:p>
            <a:r>
              <a:rPr lang="en-US" dirty="0" smtClean="0">
                <a:latin typeface="Calibri" pitchFamily="34" charset="0"/>
                <a:cs typeface="Calibri" pitchFamily="34" charset="0"/>
              </a:rPr>
              <a:t>(</a:t>
            </a:r>
            <a:r>
              <a:rPr lang="en-US" dirty="0">
                <a:latin typeface="Calibri" pitchFamily="34" charset="0"/>
                <a:cs typeface="Calibri" pitchFamily="34" charset="0"/>
              </a:rPr>
              <a:t>a) </a:t>
            </a:r>
            <a:r>
              <a:rPr lang="en-US" b="1" dirty="0" err="1">
                <a:latin typeface="Calibri" pitchFamily="34" charset="0"/>
                <a:cs typeface="Calibri" pitchFamily="34" charset="0"/>
              </a:rPr>
              <a:t>Vinylic</a:t>
            </a:r>
            <a:r>
              <a:rPr lang="en-US" b="1" dirty="0">
                <a:latin typeface="Calibri" pitchFamily="34" charset="0"/>
                <a:cs typeface="Calibri" pitchFamily="34" charset="0"/>
              </a:rPr>
              <a:t> Halides</a:t>
            </a:r>
            <a:r>
              <a:rPr lang="en-US" dirty="0">
                <a:latin typeface="Calibri" pitchFamily="34" charset="0"/>
                <a:cs typeface="Calibri" pitchFamily="34" charset="0"/>
              </a:rPr>
              <a:t>: In this type of halide, the halogen atom is bonded to an sp2 -hybridized carbon atom of a C=C.</a:t>
            </a:r>
            <a:endParaRPr lang="en-IN" dirty="0">
              <a:latin typeface="Calibri" pitchFamily="34" charset="0"/>
              <a:cs typeface="Calibri"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tab pos="241300" algn="l"/>
              </a:tabLst>
            </a:pPr>
            <a:endParaRPr kumimoji="0" lang="en-US" b="0" i="0" u="none" strike="noStrike" cap="none" normalizeH="0" baseline="0" dirty="0" smtClean="0">
              <a:ln>
                <a:noFill/>
              </a:ln>
              <a:solidFill>
                <a:schemeClr val="tx1"/>
              </a:solidFill>
              <a:effectLst/>
              <a:latin typeface="Calibri" pitchFamily="34" charset="0"/>
              <a:cs typeface="Calibri" pitchFamily="34" charset="0"/>
            </a:endParaRPr>
          </a:p>
        </p:txBody>
      </p:sp>
      <p:pic>
        <p:nvPicPr>
          <p:cNvPr id="71682" name="Picture 2"/>
          <p:cNvPicPr>
            <a:picLocks noChangeAspect="1" noChangeArrowheads="1"/>
          </p:cNvPicPr>
          <p:nvPr/>
        </p:nvPicPr>
        <p:blipFill>
          <a:blip r:embed="rId3"/>
          <a:srcRect/>
          <a:stretch>
            <a:fillRect/>
          </a:stretch>
        </p:blipFill>
        <p:spPr bwMode="auto">
          <a:xfrm>
            <a:off x="1632857" y="1474236"/>
            <a:ext cx="3705225" cy="1114425"/>
          </a:xfrm>
          <a:prstGeom prst="rect">
            <a:avLst/>
          </a:prstGeom>
          <a:noFill/>
          <a:ln w="9525">
            <a:noFill/>
            <a:miter lim="800000"/>
            <a:headEnd/>
            <a:tailEnd/>
          </a:ln>
        </p:spPr>
      </p:pic>
      <p:sp>
        <p:nvSpPr>
          <p:cNvPr id="71683" name="Rectangle 3"/>
          <p:cNvSpPr>
            <a:spLocks noChangeArrowheads="1"/>
          </p:cNvSpPr>
          <p:nvPr/>
        </p:nvSpPr>
        <p:spPr bwMode="auto">
          <a:xfrm>
            <a:off x="569626" y="2430310"/>
            <a:ext cx="8126513" cy="7386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buClrTx/>
            </a:pPr>
            <a:r>
              <a:rPr lang="en-IN" b="1" dirty="0">
                <a:latin typeface="Calibri" pitchFamily="34" charset="0"/>
                <a:cs typeface="Calibri" pitchFamily="34" charset="0"/>
              </a:rPr>
              <a:t>(b) Aryl Halides: </a:t>
            </a:r>
            <a:r>
              <a:rPr lang="en-IN" dirty="0">
                <a:latin typeface="Calibri" pitchFamily="34" charset="0"/>
                <a:cs typeface="Calibri" pitchFamily="34" charset="0"/>
              </a:rPr>
              <a:t>In this type of halide, the halogen atom is bonded to the sp2 hybridized carbon atom of an aromatic ring.</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b="0" i="0" u="none" strike="noStrike" cap="none" normalizeH="0" baseline="0" dirty="0" smtClean="0">
              <a:ln>
                <a:noFill/>
              </a:ln>
              <a:solidFill>
                <a:schemeClr val="tx1"/>
              </a:solidFill>
              <a:effectLst/>
              <a:latin typeface="Calibri" pitchFamily="34" charset="0"/>
              <a:cs typeface="Calibri" pitchFamily="34" charset="0"/>
            </a:endParaRPr>
          </a:p>
        </p:txBody>
      </p:sp>
      <p:pic>
        <p:nvPicPr>
          <p:cNvPr id="71684" name="Picture 4"/>
          <p:cNvPicPr>
            <a:picLocks noChangeAspect="1" noChangeArrowheads="1"/>
          </p:cNvPicPr>
          <p:nvPr/>
        </p:nvPicPr>
        <p:blipFill>
          <a:blip r:embed="rId4"/>
          <a:srcRect/>
          <a:stretch>
            <a:fillRect/>
          </a:stretch>
        </p:blipFill>
        <p:spPr bwMode="auto">
          <a:xfrm>
            <a:off x="2631232" y="3163078"/>
            <a:ext cx="2676525" cy="685800"/>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755568" y="383704"/>
            <a:ext cx="684803" cy="307777"/>
          </a:xfrm>
          <a:prstGeom prst="rect">
            <a:avLst/>
          </a:prstGeom>
        </p:spPr>
        <p:txBody>
          <a:bodyPr wrap="none">
            <a:spAutoFit/>
          </a:bodyPr>
          <a:lstStyle/>
          <a:p>
            <a:pPr lvl="0">
              <a:buSzPts val="1100"/>
            </a:pPr>
            <a:r>
              <a:rPr lang="en-IN" dirty="0" smtClean="0">
                <a:latin typeface="Calibri" pitchFamily="34" charset="0"/>
              </a:rPr>
              <a:t>Page-8</a:t>
            </a:r>
            <a:endParaRPr lang="en-IN" dirty="0">
              <a:latin typeface="Calibri" pitchFamily="34" charset="0"/>
            </a:endParaRPr>
          </a:p>
        </p:txBody>
      </p:sp>
      <p:pic>
        <p:nvPicPr>
          <p:cNvPr id="5" name="Google Shape;69;p15"/>
          <p:cNvPicPr preferRelativeResize="0"/>
          <p:nvPr/>
        </p:nvPicPr>
        <p:blipFill rotWithShape="1">
          <a:blip r:embed="rId2">
            <a:alphaModFix/>
          </a:blip>
          <a:srcRect/>
          <a:stretch/>
        </p:blipFill>
        <p:spPr>
          <a:xfrm>
            <a:off x="8210550" y="4199975"/>
            <a:ext cx="925650" cy="925650"/>
          </a:xfrm>
          <a:prstGeom prst="rect">
            <a:avLst/>
          </a:prstGeom>
          <a:noFill/>
          <a:ln>
            <a:noFill/>
          </a:ln>
        </p:spPr>
      </p:pic>
      <p:sp>
        <p:nvSpPr>
          <p:cNvPr id="70657" name="Rectangle 1"/>
          <p:cNvSpPr>
            <a:spLocks noChangeArrowheads="1"/>
          </p:cNvSpPr>
          <p:nvPr/>
        </p:nvSpPr>
        <p:spPr bwMode="auto">
          <a:xfrm>
            <a:off x="541176" y="699825"/>
            <a:ext cx="7977673"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41300" algn="l"/>
              </a:tabLst>
            </a:pPr>
            <a:r>
              <a:rPr kumimoji="0" lang="en-US" b="1" i="0" u="sng" strike="noStrike" cap="none" normalizeH="0" baseline="0" dirty="0" smtClean="0">
                <a:ln>
                  <a:noFill/>
                </a:ln>
                <a:solidFill>
                  <a:srgbClr val="000000"/>
                </a:solidFill>
                <a:effectLst/>
                <a:latin typeface="Calibri" pitchFamily="34" charset="0"/>
                <a:ea typeface="Times New Roman" pitchFamily="18" charset="0"/>
                <a:cs typeface="Calibri" pitchFamily="34" charset="0"/>
              </a:rPr>
              <a:t>NOMENCLATURE:</a:t>
            </a:r>
            <a:endParaRPr kumimoji="0" lang="en-US" b="0" i="0" u="none" strike="noStrike" cap="none" normalizeH="0" baseline="0" dirty="0" smtClean="0">
              <a:ln>
                <a:noFill/>
              </a:ln>
              <a:solidFill>
                <a:schemeClr val="tx1"/>
              </a:solidFill>
              <a:effectLst/>
              <a:latin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41300" algn="l"/>
              </a:tabLst>
            </a:pPr>
            <a:r>
              <a:rPr kumimoji="0" lang="en-US" b="0"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	The halogenated hydrocarbons are commonly called as halo hydrocarbons.</a:t>
            </a:r>
            <a:endParaRPr kumimoji="0" lang="en-US" b="0" i="0" u="none" strike="noStrike" cap="none" normalizeH="0" baseline="0" dirty="0" smtClean="0">
              <a:ln>
                <a:noFill/>
              </a:ln>
              <a:solidFill>
                <a:schemeClr val="tx1"/>
              </a:solidFill>
              <a:effectLst/>
              <a:latin typeface="Calibri" pitchFamily="34" charset="0"/>
              <a:cs typeface="Calibri" pitchFamily="34" charset="0"/>
            </a:endParaRPr>
          </a:p>
        </p:txBody>
      </p:sp>
      <p:sp>
        <p:nvSpPr>
          <p:cNvPr id="6" name="Rectangle 5"/>
          <p:cNvSpPr/>
          <p:nvPr/>
        </p:nvSpPr>
        <p:spPr>
          <a:xfrm>
            <a:off x="699795" y="1278294"/>
            <a:ext cx="7819053" cy="307777"/>
          </a:xfrm>
          <a:prstGeom prst="rect">
            <a:avLst/>
          </a:prstGeom>
        </p:spPr>
        <p:txBody>
          <a:bodyPr wrap="square">
            <a:spAutoFit/>
          </a:bodyPr>
          <a:lstStyle/>
          <a:p>
            <a:r>
              <a:rPr lang="en-US" b="1" dirty="0" smtClean="0">
                <a:latin typeface="Calibri" pitchFamily="34" charset="0"/>
                <a:cs typeface="Calibri" pitchFamily="34" charset="0"/>
              </a:rPr>
              <a:t>Formula		Common name	IUPAC Name</a:t>
            </a:r>
            <a:endParaRPr lang="en-US" dirty="0">
              <a:latin typeface="Calibri" pitchFamily="34" charset="0"/>
              <a:cs typeface="Calibri" pitchFamily="34" charset="0"/>
            </a:endParaRPr>
          </a:p>
        </p:txBody>
      </p:sp>
      <p:pic>
        <p:nvPicPr>
          <p:cNvPr id="70658" name="Picture 2"/>
          <p:cNvPicPr>
            <a:picLocks noChangeAspect="1" noChangeArrowheads="1"/>
          </p:cNvPicPr>
          <p:nvPr/>
        </p:nvPicPr>
        <p:blipFill>
          <a:blip r:embed="rId3"/>
          <a:srcRect/>
          <a:stretch>
            <a:fillRect/>
          </a:stretch>
        </p:blipFill>
        <p:spPr bwMode="auto">
          <a:xfrm>
            <a:off x="541176" y="1614196"/>
            <a:ext cx="5762625" cy="2543175"/>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2422</TotalTime>
  <Words>4892</Words>
  <Application>Microsoft Office PowerPoint</Application>
  <PresentationFormat>On-screen Show (16:9)</PresentationFormat>
  <Paragraphs>285</Paragraphs>
  <Slides>64</Slides>
  <Notes>9</Notes>
  <HiddenSlides>0</HiddenSlides>
  <MMClips>0</MMClips>
  <ScaleCrop>false</ScaleCrop>
  <HeadingPairs>
    <vt:vector size="4" baseType="variant">
      <vt:variant>
        <vt:lpstr>Theme</vt:lpstr>
      </vt:variant>
      <vt:variant>
        <vt:i4>1</vt:i4>
      </vt:variant>
      <vt:variant>
        <vt:lpstr>Slide Titles</vt:lpstr>
      </vt:variant>
      <vt:variant>
        <vt:i4>64</vt:i4>
      </vt:variant>
    </vt:vector>
  </HeadingPairs>
  <TitlesOfParts>
    <vt:vector size="65" baseType="lpstr">
      <vt:lpstr>Simple Light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DELL</cp:lastModifiedBy>
  <cp:revision>351</cp:revision>
  <dcterms:modified xsi:type="dcterms:W3CDTF">2021-04-25T05:01:22Z</dcterms:modified>
</cp:coreProperties>
</file>