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comments/comment6.xml" ContentType="application/vnd.openxmlformats-officedocument.presentationml.comments+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s/comment4.xml" ContentType="application/vnd.openxmlformats-officedocument.presentationml.comments+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comments/comment2.xml" ContentType="application/vnd.openxmlformats-officedocument.presentationml.comment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comments/comment7.xml" ContentType="application/vnd.openxmlformats-officedocument.presentationml.comments+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comments/comment5.xml" ContentType="application/vnd.openxmlformats-officedocument.presentationml.comments+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comments/comment3.xml" ContentType="application/vnd.openxmlformats-officedocument.presentationml.comments+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8" r:id="rId1"/>
  </p:sldMasterIdLst>
  <p:notesMasterIdLst>
    <p:notesMasterId r:id="rId42"/>
  </p:notesMasterIdLst>
  <p:sldIdLst>
    <p:sldId id="256" r:id="rId2"/>
    <p:sldId id="257" r:id="rId3"/>
    <p:sldId id="271" r:id="rId4"/>
    <p:sldId id="263" r:id="rId5"/>
    <p:sldId id="370" r:id="rId6"/>
    <p:sldId id="432" r:id="rId7"/>
    <p:sldId id="300" r:id="rId8"/>
    <p:sldId id="264" r:id="rId9"/>
    <p:sldId id="389" r:id="rId10"/>
    <p:sldId id="272" r:id="rId11"/>
    <p:sldId id="433" r:id="rId12"/>
    <p:sldId id="434" r:id="rId13"/>
    <p:sldId id="405" r:id="rId14"/>
    <p:sldId id="421" r:id="rId15"/>
    <p:sldId id="273" r:id="rId16"/>
    <p:sldId id="270" r:id="rId17"/>
    <p:sldId id="339" r:id="rId18"/>
    <p:sldId id="423" r:id="rId19"/>
    <p:sldId id="435" r:id="rId20"/>
    <p:sldId id="407" r:id="rId21"/>
    <p:sldId id="269" r:id="rId22"/>
    <p:sldId id="391" r:id="rId23"/>
    <p:sldId id="425" r:id="rId24"/>
    <p:sldId id="436" r:id="rId25"/>
    <p:sldId id="437" r:id="rId26"/>
    <p:sldId id="415" r:id="rId27"/>
    <p:sldId id="375" r:id="rId28"/>
    <p:sldId id="409" r:id="rId29"/>
    <p:sldId id="438" r:id="rId30"/>
    <p:sldId id="439" r:id="rId31"/>
    <p:sldId id="302" r:id="rId32"/>
    <p:sldId id="427" r:id="rId33"/>
    <p:sldId id="373" r:id="rId34"/>
    <p:sldId id="429" r:id="rId35"/>
    <p:sldId id="440" r:id="rId36"/>
    <p:sldId id="304" r:id="rId37"/>
    <p:sldId id="377" r:id="rId38"/>
    <p:sldId id="417" r:id="rId39"/>
    <p:sldId id="411" r:id="rId40"/>
    <p:sldId id="431" r:id="rId4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4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34" autoAdjust="0"/>
    <p:restoredTop sz="98387" autoAdjust="0"/>
  </p:normalViewPr>
  <p:slideViewPr>
    <p:cSldViewPr snapToGrid="0">
      <p:cViewPr>
        <p:scale>
          <a:sx n="102" d="100"/>
          <a:sy n="102" d="100"/>
        </p:scale>
        <p:origin x="-444" y="6"/>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
    <p:pos x="6000" y="100"/>
    <p:text>+amanrouniyar@odmegroup.org How come the website here is ODM Egroup and not ODM PS?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6:04.724" idx="12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30">
    <p:pos x="6000" y="100"/>
    <p:text>+amanrouniyar@odmegroup.org How come the website here is ODM Egroup and not ODM PS?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6:04.724" idx="13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32">
    <p:pos x="6000" y="100"/>
    <p:text>+amanrouniyar@odmegroup.org How come the website here is ODM Egroup and not ODM PS?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6:04.724" idx="133">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34">
    <p:pos x="6000" y="100"/>
    <p:text>+amanrouniyar@odmegroup.org How come the website here is ODM Egroup and not ODM PS?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6:04.724" idx="135">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36">
    <p:pos x="6000" y="100"/>
    <p:text>+amanrouniyar@odmegroup.org How come the website here is ODM Egroup and not ODM PS?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6:04.724" idx="137">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38">
    <p:pos x="6000" y="100"/>
    <p:text>+amanrouniyar@odmegroup.org How come the website here is ODM Egroup and not ODM PS?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6:04.724" idx="13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40">
    <p:pos x="6000" y="10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269923"/>
            <a:ext cx="7406640" cy="1104138"/>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387548"/>
            <a:ext cx="7406640" cy="131445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20" name="Footer Placeholder 19"/>
          <p:cNvSpPr>
            <a:spLocks noGrp="1"/>
          </p:cNvSpPr>
          <p:nvPr>
            <p:ph type="ftr" sz="quarter" idx="11"/>
          </p:nvPr>
        </p:nvSpPr>
        <p:spPr/>
        <p:txBody>
          <a:bodyPr/>
          <a:lstStyle>
            <a:extLst/>
          </a:lstStyle>
          <a:p>
            <a:endParaRPr kumimoji="0" lang="en-US"/>
          </a:p>
        </p:txBody>
      </p:sp>
      <p:sp>
        <p:nvSpPr>
          <p:cNvPr id="10" name="Slide Number Placeholder 9"/>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Oval 7"/>
          <p:cNvSpPr/>
          <p:nvPr/>
        </p:nvSpPr>
        <p:spPr>
          <a:xfrm>
            <a:off x="921433" y="106035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008762"/>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05980"/>
            <a:ext cx="1828800" cy="4388644"/>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05980"/>
            <a:ext cx="5562600" cy="4388644"/>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41"/>
            <a:ext cx="6858000"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1950244"/>
            <a:ext cx="6400800" cy="17145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800100"/>
            <a:ext cx="6400800" cy="1132284"/>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0" name="Rectangle 9"/>
          <p:cNvSpPr/>
          <p:nvPr/>
        </p:nvSpPr>
        <p:spPr bwMode="invGray">
          <a:xfrm>
            <a:off x="2286000" y="0"/>
            <a:ext cx="76200"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11099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059403"/>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70252"/>
            <a:ext cx="8229600" cy="85725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51435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6" name="Rectangle 5"/>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2583"/>
            <a:ext cx="3810000" cy="871538"/>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055223"/>
            <a:ext cx="3810000" cy="523875"/>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600201"/>
            <a:ext cx="8153400" cy="299442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800100"/>
            <a:ext cx="2743200" cy="14859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10/23/2020</a:t>
            </a:fld>
            <a:endParaRPr lang="en-US" dirty="0"/>
          </a:p>
        </p:txBody>
      </p:sp>
      <p:sp>
        <p:nvSpPr>
          <p:cNvPr id="6" name="Footer Placeholder 5"/>
          <p:cNvSpPr>
            <a:spLocks noGrp="1"/>
          </p:cNvSpPr>
          <p:nvPr>
            <p:ph type="ftr" sz="quarter" idx="11"/>
          </p:nvPr>
        </p:nvSpPr>
        <p:spPr/>
        <p:txBody>
          <a:bodyPr/>
          <a:lstStyle>
            <a:extLst/>
          </a:lstStyle>
          <a:p>
            <a:endParaRPr kumimoji="0" lang="en-US" dirty="0"/>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Rectangle 7"/>
          <p:cNvSpPr/>
          <p:nvPr/>
        </p:nvSpPr>
        <p:spPr>
          <a:xfrm>
            <a:off x="762000" y="800100"/>
            <a:ext cx="4572000" cy="3429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857253"/>
            <a:ext cx="4419600" cy="2635898"/>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715756"/>
            <a:ext cx="685800"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702589"/>
            <a:ext cx="649224"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3600450"/>
            <a:ext cx="4419600" cy="5715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611941"/>
            <a:ext cx="1638887" cy="1229165"/>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7" y="15827"/>
            <a:ext cx="1702191" cy="1276643"/>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2" y="791308"/>
            <a:ext cx="1125717" cy="826968"/>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4" y="-41"/>
            <a:ext cx="8131127"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05979"/>
            <a:ext cx="7498080" cy="85725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085850"/>
            <a:ext cx="7498080" cy="360045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4729162"/>
            <a:ext cx="2133600" cy="357188"/>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7C3A134-F1C3-464B-BF47-54DC2DE08F52}" type="datetimeFigureOut">
              <a:rPr lang="en-US" smtClean="0"/>
              <a:pPr/>
              <a:t>10/23/2020</a:t>
            </a:fld>
            <a:endParaRPr lang="en-US" dirty="0"/>
          </a:p>
        </p:txBody>
      </p:sp>
      <p:sp>
        <p:nvSpPr>
          <p:cNvPr id="10" name="Footer Placeholder 9"/>
          <p:cNvSpPr>
            <a:spLocks noGrp="1"/>
          </p:cNvSpPr>
          <p:nvPr>
            <p:ph type="ftr" sz="quarter" idx="3"/>
          </p:nvPr>
        </p:nvSpPr>
        <p:spPr>
          <a:xfrm>
            <a:off x="5715000" y="4729162"/>
            <a:ext cx="2895600" cy="357188"/>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dirty="0"/>
          </a:p>
        </p:txBody>
      </p:sp>
      <p:sp>
        <p:nvSpPr>
          <p:cNvPr id="22" name="Slide Number Placeholder 21"/>
          <p:cNvSpPr>
            <a:spLocks noGrp="1"/>
          </p:cNvSpPr>
          <p:nvPr>
            <p:ph type="sldNum" sz="quarter" idx="4"/>
          </p:nvPr>
        </p:nvSpPr>
        <p:spPr>
          <a:xfrm>
            <a:off x="8613648" y="4729162"/>
            <a:ext cx="457200" cy="357188"/>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5" name="Rectangle 14"/>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comments" Target="../comments/comment3.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comments" Target="../comments/comment4.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comments" Target="../comments/comment5.xml"/><Relationship Id="rId4" Type="http://schemas.openxmlformats.org/officeDocument/2006/relationships/image" Target="../media/image3.jpeg"/></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1.xml"/><Relationship Id="rId5" Type="http://schemas.openxmlformats.org/officeDocument/2006/relationships/comments" Target="../comments/comment6.xml"/><Relationship Id="rId4" Type="http://schemas.openxmlformats.org/officeDocument/2006/relationships/image" Target="../media/image3.jpeg"/></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9.xml"/><Relationship Id="rId1" Type="http://schemas.openxmlformats.org/officeDocument/2006/relationships/slideLayout" Target="../slideLayouts/slideLayout1.xml"/><Relationship Id="rId5" Type="http://schemas.openxmlformats.org/officeDocument/2006/relationships/comments" Target="../comments/comment7.xml"/><Relationship Id="rId4" Type="http://schemas.openxmlformats.org/officeDocument/2006/relationships/image" Target="../media/image3.jpeg"/></Relationships>
</file>

<file path=ppt/slides/_rels/slide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comments" Target="../comments/commen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FINANCIAL </a:t>
            </a:r>
            <a:r>
              <a:rPr lang="en-IN" sz="2900" b="1" dirty="0" smtClean="0">
                <a:solidFill>
                  <a:srgbClr val="FF0000"/>
                </a:solidFill>
                <a:latin typeface="Calibri"/>
                <a:ea typeface="Calibri"/>
                <a:cs typeface="Calibri"/>
                <a:sym typeface="Calibri"/>
              </a:rPr>
              <a:t>STATEMENT-2</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NUMBER:10</a:t>
            </a:r>
            <a:endParaRPr b="1"/>
          </a:p>
          <a:p>
            <a:pPr marL="0" lvl="0" indent="0" algn="l" rtl="0">
              <a:spcBef>
                <a:spcPts val="0"/>
              </a:spcBef>
              <a:spcAft>
                <a:spcPts val="0"/>
              </a:spcAft>
              <a:buNone/>
            </a:pPr>
            <a:r>
              <a:rPr lang="en" b="1" dirty="0"/>
              <a:t>CHAPTER NAME </a:t>
            </a:r>
            <a:r>
              <a:rPr lang="en" b="1" dirty="0" smtClean="0"/>
              <a:t>: FINANCIAL </a:t>
            </a:r>
            <a:r>
              <a:rPr lang="en" b="1" dirty="0" smtClean="0"/>
              <a:t>STATEMENT-2</a:t>
            </a:r>
            <a:endParaRPr lang="en" b="1" dirty="0" smtClean="0"/>
          </a:p>
          <a:p>
            <a:pPr marL="0" lvl="0" indent="0" algn="l" rtl="0">
              <a:spcBef>
                <a:spcPts val="0"/>
              </a:spcBef>
              <a:spcAft>
                <a:spcPts val="0"/>
              </a:spcAft>
              <a:buNone/>
            </a:pPr>
            <a:r>
              <a:rPr lang="en" b="1" dirty="0" smtClean="0"/>
              <a:t>CLASS-83</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186444" y="3993502"/>
            <a:ext cx="1170475" cy="998376"/>
          </a:xfrm>
          <a:prstGeom prst="rect">
            <a:avLst/>
          </a:prstGeom>
          <a:noFill/>
          <a:ln>
            <a:noFill/>
          </a:ln>
        </p:spPr>
      </p:pic>
      <p:graphicFrame>
        <p:nvGraphicFramePr>
          <p:cNvPr id="4" name="Table 3"/>
          <p:cNvGraphicFramePr>
            <a:graphicFrameLocks noGrp="1"/>
          </p:cNvGraphicFramePr>
          <p:nvPr/>
        </p:nvGraphicFramePr>
        <p:xfrm>
          <a:off x="1524000" y="429207"/>
          <a:ext cx="6612296" cy="3794433"/>
        </p:xfrm>
        <a:graphic>
          <a:graphicData uri="http://schemas.openxmlformats.org/drawingml/2006/table">
            <a:tbl>
              <a:tblPr/>
              <a:tblGrid>
                <a:gridCol w="1653074"/>
                <a:gridCol w="1653074"/>
                <a:gridCol w="1653074"/>
                <a:gridCol w="1653074"/>
              </a:tblGrid>
              <a:tr h="1212687">
                <a:tc>
                  <a:txBody>
                    <a:bodyPr/>
                    <a:lstStyle/>
                    <a:p>
                      <a:pPr>
                        <a:lnSpc>
                          <a:spcPct val="115000"/>
                        </a:lnSpc>
                        <a:spcAft>
                          <a:spcPts val="0"/>
                        </a:spcAft>
                      </a:pPr>
                      <a:r>
                        <a:rPr lang="en-IN" sz="1200" b="1">
                          <a:solidFill>
                            <a:srgbClr val="545454"/>
                          </a:solidFill>
                          <a:latin typeface="Segoe UI"/>
                          <a:ea typeface="Times New Roman"/>
                          <a:cs typeface="Mangal"/>
                        </a:rPr>
                        <a:t>To write off bad debts</a:t>
                      </a:r>
                      <a:endParaRPr lang="en-US" sz="12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b="1">
                          <a:solidFill>
                            <a:srgbClr val="545454"/>
                          </a:solidFill>
                          <a:latin typeface="Segoe UI"/>
                          <a:ea typeface="Times New Roman"/>
                          <a:cs typeface="Mangal"/>
                        </a:rPr>
                        <a:t>Bad Debts A/c</a:t>
                      </a:r>
                      <a:endParaRPr lang="en-US" sz="1200">
                        <a:latin typeface="Calibri"/>
                        <a:ea typeface="Times New Roman"/>
                        <a:cs typeface="Mangal"/>
                      </a:endParaRPr>
                    </a:p>
                    <a:p>
                      <a:pPr>
                        <a:lnSpc>
                          <a:spcPct val="115000"/>
                        </a:lnSpc>
                        <a:spcAft>
                          <a:spcPts val="0"/>
                        </a:spcAft>
                      </a:pPr>
                      <a:r>
                        <a:rPr lang="en-IN" sz="1200" b="1">
                          <a:solidFill>
                            <a:srgbClr val="545454"/>
                          </a:solidFill>
                          <a:latin typeface="Segoe UI"/>
                          <a:ea typeface="Times New Roman"/>
                          <a:cs typeface="Mangal"/>
                        </a:rPr>
                        <a:t>To Debtors</a:t>
                      </a:r>
                      <a:endParaRPr lang="en-US" sz="12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b="1">
                          <a:solidFill>
                            <a:srgbClr val="545454"/>
                          </a:solidFill>
                          <a:latin typeface="Segoe UI"/>
                          <a:ea typeface="Times New Roman"/>
                          <a:cs typeface="Mangal"/>
                        </a:rPr>
                        <a:t>Dr.</a:t>
                      </a:r>
                      <a:endParaRPr lang="en-US" sz="12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b="1">
                          <a:solidFill>
                            <a:srgbClr val="545454"/>
                          </a:solidFill>
                          <a:latin typeface="Segoe UI"/>
                          <a:ea typeface="Times New Roman"/>
                          <a:cs typeface="Mangal"/>
                        </a:rPr>
                        <a:t>(i) Debit side of P&amp;L A/c.</a:t>
                      </a:r>
                      <a:endParaRPr lang="en-US" sz="1200">
                        <a:latin typeface="Calibri"/>
                        <a:ea typeface="Times New Roman"/>
                        <a:cs typeface="Mangal"/>
                      </a:endParaRPr>
                    </a:p>
                    <a:p>
                      <a:pPr>
                        <a:lnSpc>
                          <a:spcPct val="115000"/>
                        </a:lnSpc>
                        <a:spcAft>
                          <a:spcPts val="0"/>
                        </a:spcAft>
                      </a:pPr>
                      <a:r>
                        <a:rPr lang="en-IN" sz="1200" b="1">
                          <a:solidFill>
                            <a:srgbClr val="545454"/>
                          </a:solidFill>
                          <a:latin typeface="Segoe UI"/>
                          <a:ea typeface="Times New Roman"/>
                          <a:cs typeface="Mangal"/>
                        </a:rPr>
                        <a:t>(ii) Deduct from debtors on the as- sets side of Balance Sheet.</a:t>
                      </a:r>
                      <a:endParaRPr lang="en-US" sz="12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r h="1212687">
                <a:tc>
                  <a:txBody>
                    <a:bodyPr/>
                    <a:lstStyle/>
                    <a:p>
                      <a:pPr>
                        <a:lnSpc>
                          <a:spcPct val="115000"/>
                        </a:lnSpc>
                        <a:spcAft>
                          <a:spcPts val="0"/>
                        </a:spcAft>
                      </a:pPr>
                      <a:r>
                        <a:rPr lang="en-IN" sz="1200" b="1">
                          <a:solidFill>
                            <a:srgbClr val="545454"/>
                          </a:solidFill>
                          <a:latin typeface="Segoe UI"/>
                          <a:ea typeface="Times New Roman"/>
                          <a:cs typeface="Mangal"/>
                        </a:rPr>
                        <a:t>Provision for bad and doubtful debts</a:t>
                      </a:r>
                      <a:endParaRPr lang="en-US" sz="12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a:solidFill>
                            <a:srgbClr val="545454"/>
                          </a:solidFill>
                          <a:latin typeface="Segoe UI"/>
                          <a:ea typeface="Times New Roman"/>
                          <a:cs typeface="Mangal"/>
                        </a:rPr>
                        <a:t>P &amp; L A/c</a:t>
                      </a:r>
                      <a:endParaRPr lang="en-US" sz="1200">
                        <a:latin typeface="Calibri"/>
                        <a:ea typeface="Times New Roman"/>
                        <a:cs typeface="Mangal"/>
                      </a:endParaRPr>
                    </a:p>
                    <a:p>
                      <a:pPr>
                        <a:lnSpc>
                          <a:spcPct val="115000"/>
                        </a:lnSpc>
                        <a:spcAft>
                          <a:spcPts val="1200"/>
                        </a:spcAft>
                      </a:pPr>
                      <a:r>
                        <a:rPr lang="en-IN" sz="1200">
                          <a:solidFill>
                            <a:srgbClr val="545454"/>
                          </a:solidFill>
                          <a:latin typeface="Segoe UI"/>
                          <a:ea typeface="Times New Roman"/>
                          <a:cs typeface="Mangal"/>
                        </a:rPr>
                        <a:t>To Debtors A/c</a:t>
                      </a:r>
                      <a:endParaRPr lang="en-US" sz="12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a:solidFill>
                            <a:srgbClr val="545454"/>
                          </a:solidFill>
                          <a:latin typeface="Segoe UI"/>
                          <a:ea typeface="Times New Roman"/>
                          <a:cs typeface="Mangal"/>
                        </a:rPr>
                        <a:t>Dr.</a:t>
                      </a:r>
                      <a:endParaRPr lang="en-US" sz="12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a:solidFill>
                            <a:srgbClr val="545454"/>
                          </a:solidFill>
                          <a:latin typeface="Segoe UI"/>
                          <a:ea typeface="Times New Roman"/>
                          <a:cs typeface="Mangal"/>
                        </a:rPr>
                        <a:t>(i) Debit side of P &amp; L A/c.</a:t>
                      </a:r>
                      <a:endParaRPr lang="en-US" sz="1200">
                        <a:latin typeface="Calibri"/>
                        <a:ea typeface="Times New Roman"/>
                        <a:cs typeface="Mangal"/>
                      </a:endParaRPr>
                    </a:p>
                    <a:p>
                      <a:pPr>
                        <a:lnSpc>
                          <a:spcPct val="115000"/>
                        </a:lnSpc>
                        <a:spcAft>
                          <a:spcPts val="1200"/>
                        </a:spcAft>
                      </a:pPr>
                      <a:r>
                        <a:rPr lang="en-IN" sz="1200">
                          <a:solidFill>
                            <a:srgbClr val="545454"/>
                          </a:solidFill>
                          <a:latin typeface="Segoe UI"/>
                          <a:ea typeface="Times New Roman"/>
                          <a:cs typeface="Mangal"/>
                        </a:rPr>
                        <a:t>(ii) Deduct from debtors on the assets side of Balance Sheet.</a:t>
                      </a:r>
                      <a:endParaRPr lang="en-US" sz="12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r h="1212687">
                <a:tc>
                  <a:txBody>
                    <a:bodyPr/>
                    <a:lstStyle/>
                    <a:p>
                      <a:pPr>
                        <a:lnSpc>
                          <a:spcPct val="115000"/>
                        </a:lnSpc>
                        <a:spcAft>
                          <a:spcPts val="0"/>
                        </a:spcAft>
                      </a:pPr>
                      <a:r>
                        <a:rPr lang="en-IN" sz="1200" b="1">
                          <a:solidFill>
                            <a:srgbClr val="545454"/>
                          </a:solidFill>
                          <a:latin typeface="Segoe UI"/>
                          <a:ea typeface="Times New Roman"/>
                          <a:cs typeface="Mangal"/>
                        </a:rPr>
                        <a:t>Provision for discount on debtors</a:t>
                      </a:r>
                      <a:endParaRPr lang="en-US" sz="12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a:solidFill>
                            <a:srgbClr val="545454"/>
                          </a:solidFill>
                          <a:latin typeface="Segoe UI"/>
                          <a:ea typeface="Times New Roman"/>
                          <a:cs typeface="Mangal"/>
                        </a:rPr>
                        <a:t>P &amp; L A/c</a:t>
                      </a:r>
                      <a:endParaRPr lang="en-US" sz="1200">
                        <a:latin typeface="Calibri"/>
                        <a:ea typeface="Times New Roman"/>
                        <a:cs typeface="Mangal"/>
                      </a:endParaRPr>
                    </a:p>
                    <a:p>
                      <a:pPr>
                        <a:lnSpc>
                          <a:spcPct val="115000"/>
                        </a:lnSpc>
                        <a:spcAft>
                          <a:spcPts val="1200"/>
                        </a:spcAft>
                      </a:pPr>
                      <a:r>
                        <a:rPr lang="en-IN" sz="1200">
                          <a:solidFill>
                            <a:srgbClr val="545454"/>
                          </a:solidFill>
                          <a:latin typeface="Segoe UI"/>
                          <a:ea typeface="Times New Roman"/>
                          <a:cs typeface="Mangal"/>
                        </a:rPr>
                        <a:t>To Provision for Discount on Debtors Debtors A/c</a:t>
                      </a:r>
                      <a:endParaRPr lang="en-US" sz="12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a:solidFill>
                            <a:srgbClr val="545454"/>
                          </a:solidFill>
                          <a:latin typeface="Segoe UI"/>
                          <a:ea typeface="Times New Roman"/>
                          <a:cs typeface="Mangal"/>
                        </a:rPr>
                        <a:t>Dr.</a:t>
                      </a:r>
                      <a:endParaRPr lang="en-US" sz="12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dirty="0">
                          <a:solidFill>
                            <a:srgbClr val="545454"/>
                          </a:solidFill>
                          <a:latin typeface="Segoe UI"/>
                          <a:ea typeface="Times New Roman"/>
                          <a:cs typeface="Mangal"/>
                        </a:rPr>
                        <a:t>(</a:t>
                      </a:r>
                      <a:r>
                        <a:rPr lang="en-IN" sz="1200" dirty="0" err="1">
                          <a:solidFill>
                            <a:srgbClr val="545454"/>
                          </a:solidFill>
                          <a:latin typeface="Segoe UI"/>
                          <a:ea typeface="Times New Roman"/>
                          <a:cs typeface="Mangal"/>
                        </a:rPr>
                        <a:t>i</a:t>
                      </a:r>
                      <a:r>
                        <a:rPr lang="en-IN" sz="1200" dirty="0">
                          <a:solidFill>
                            <a:srgbClr val="545454"/>
                          </a:solidFill>
                          <a:latin typeface="Segoe UI"/>
                          <a:ea typeface="Times New Roman"/>
                          <a:cs typeface="Mangal"/>
                        </a:rPr>
                        <a:t>) Debit side of P &amp; L A/c.</a:t>
                      </a:r>
                      <a:endParaRPr lang="en-US" sz="1200" dirty="0">
                        <a:latin typeface="Calibri"/>
                        <a:ea typeface="Times New Roman"/>
                        <a:cs typeface="Mangal"/>
                      </a:endParaRPr>
                    </a:p>
                    <a:p>
                      <a:pPr>
                        <a:lnSpc>
                          <a:spcPct val="115000"/>
                        </a:lnSpc>
                        <a:spcAft>
                          <a:spcPts val="1200"/>
                        </a:spcAft>
                      </a:pPr>
                      <a:r>
                        <a:rPr lang="en-IN" sz="1200" dirty="0">
                          <a:solidFill>
                            <a:srgbClr val="545454"/>
                          </a:solidFill>
                          <a:latin typeface="Segoe UI"/>
                          <a:ea typeface="Times New Roman"/>
                          <a:cs typeface="Mangal"/>
                        </a:rPr>
                        <a:t>(ii) Deduct from debtors on the assets side of Balance Sheet.</a:t>
                      </a:r>
                      <a:endParaRPr lang="en-US" sz="1200" dirty="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FINANCIAL </a:t>
            </a:r>
            <a:r>
              <a:rPr lang="en-IN" sz="2900" b="1" dirty="0" smtClean="0">
                <a:solidFill>
                  <a:srgbClr val="FF0000"/>
                </a:solidFill>
                <a:latin typeface="Calibri"/>
                <a:ea typeface="Calibri"/>
                <a:cs typeface="Calibri"/>
                <a:sym typeface="Calibri"/>
              </a:rPr>
              <a:t>STATEMENT-2</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NUMBER:10</a:t>
            </a:r>
            <a:endParaRPr b="1"/>
          </a:p>
          <a:p>
            <a:pPr marL="0" lvl="0" indent="0" algn="l" rtl="0">
              <a:spcBef>
                <a:spcPts val="0"/>
              </a:spcBef>
              <a:spcAft>
                <a:spcPts val="0"/>
              </a:spcAft>
              <a:buNone/>
            </a:pPr>
            <a:r>
              <a:rPr lang="en" b="1" dirty="0"/>
              <a:t>CHAPTER NAME </a:t>
            </a:r>
            <a:r>
              <a:rPr lang="en" b="1" dirty="0" smtClean="0"/>
              <a:t>: FINANCIAL </a:t>
            </a:r>
            <a:r>
              <a:rPr lang="en" b="1" dirty="0" smtClean="0"/>
              <a:t>STATEMENT-2</a:t>
            </a:r>
            <a:endParaRPr lang="en" b="1" dirty="0" smtClean="0"/>
          </a:p>
          <a:p>
            <a:pPr marL="0" lvl="0" indent="0" algn="l" rtl="0">
              <a:spcBef>
                <a:spcPts val="0"/>
              </a:spcBef>
              <a:spcAft>
                <a:spcPts val="0"/>
              </a:spcAft>
              <a:buNone/>
            </a:pPr>
            <a:r>
              <a:rPr lang="en" b="1" dirty="0" smtClean="0"/>
              <a:t>CLASS-85</a:t>
            </a:r>
            <a:endParaRPr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59393" name="Rectangle 1"/>
          <p:cNvSpPr>
            <a:spLocks noChangeArrowheads="1"/>
          </p:cNvSpPr>
          <p:nvPr/>
        </p:nvSpPr>
        <p:spPr bwMode="auto">
          <a:xfrm>
            <a:off x="1222310" y="709126"/>
            <a:ext cx="7921690"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Further Bad Debts:</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These Bad debts is a loss that occurred after preparation of Trial Balance. Further bad debts be added in the bad debts already appearing in the Profit and Loss A/c and Debtors would be reduced with the same amount.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Provision for Bad Debts:</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In the balance sheet, debtors appears on the assets side of the Balance Sheet, which is their estimated </a:t>
            </a:r>
            <a:r>
              <a:rPr kumimoji="0" lang="en-US" sz="1600" b="0" i="0" u="none" strike="noStrike" cap="none" normalizeH="0" baseline="0" dirty="0" err="1" smtClean="0">
                <a:ln>
                  <a:noFill/>
                </a:ln>
                <a:solidFill>
                  <a:srgbClr val="545454"/>
                </a:solidFill>
                <a:effectLst/>
                <a:latin typeface="Segoe UI" pitchFamily="34" charset="0"/>
                <a:ea typeface="Times New Roman" pitchFamily="18" charset="0"/>
                <a:cs typeface="Segoe UI" pitchFamily="34" charset="0"/>
              </a:rPr>
              <a:t>realisable</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 value during next year. It is quite possible that the whole of the amount may not be realized in future. However, it is not possible to accurately know the amount of such bad debts.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Hence, a reasonable estimate of such loss is provided in the book. Such </a:t>
            </a:r>
            <a:r>
              <a:rPr kumimoji="0" lang="en-US" sz="1600" b="0" i="0" u="none" strike="noStrike" cap="none" normalizeH="0" baseline="0" dirty="0" err="1" smtClean="0">
                <a:ln>
                  <a:noFill/>
                </a:ln>
                <a:solidFill>
                  <a:srgbClr val="545454"/>
                </a:solidFill>
                <a:effectLst/>
                <a:latin typeface="Segoe UI" pitchFamily="34" charset="0"/>
                <a:ea typeface="Times New Roman" pitchFamily="18" charset="0"/>
                <a:cs typeface="Segoe UI" pitchFamily="34" charset="0"/>
              </a:rPr>
              <a:t>provi</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 </a:t>
            </a:r>
            <a:r>
              <a:rPr kumimoji="0" lang="en-US" sz="1600" b="0" i="0" u="none" strike="noStrike" cap="none" normalizeH="0" baseline="0" dirty="0" err="1" smtClean="0">
                <a:ln>
                  <a:noFill/>
                </a:ln>
                <a:solidFill>
                  <a:srgbClr val="545454"/>
                </a:solidFill>
                <a:effectLst/>
                <a:latin typeface="Segoe UI" pitchFamily="34" charset="0"/>
                <a:ea typeface="Times New Roman" pitchFamily="18" charset="0"/>
                <a:cs typeface="Segoe UI" pitchFamily="34" charset="0"/>
              </a:rPr>
              <a:t>sion</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 is called provision for bad debts. Provision for doubtful debts is shown as a deduction from the debtors on the asset side of the balance sheet.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57345" name="Rectangle 1"/>
          <p:cNvSpPr>
            <a:spLocks noChangeArrowheads="1"/>
          </p:cNvSpPr>
          <p:nvPr/>
        </p:nvSpPr>
        <p:spPr bwMode="auto">
          <a:xfrm>
            <a:off x="1334278" y="251928"/>
            <a:ext cx="7809722" cy="32932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Note:</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The provision for doubtful debts brought forward from the previous year is called the opening provision or old provision. When such a provision already exists, the loss due to bad debts during the current year are adjusted against the same and while making provision for doubtful debts required at the end of the current year is called new provision. The balance of old provision as given in trial balance should also be taken into account.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Provision for discount on Debtors:</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Discount is allowed to customers to en- courage them to make prompt payment. The discount likely to be allowed to customers in an accounting year can be estimated and provided for by creating a provision for Discount on debtors.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Provision for discount on debtors is made on good debtors which are arrived at by deducting further bad debts and provision for bad debts out of Debtors shown in the Balance sheet.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3">
            <a:alphaModFix/>
          </a:blip>
          <a:srcRect/>
          <a:stretch/>
        </p:blipFill>
        <p:spPr>
          <a:xfrm>
            <a:off x="7279751" y="3576689"/>
            <a:ext cx="1170475" cy="1170475"/>
          </a:xfrm>
          <a:prstGeom prst="rect">
            <a:avLst/>
          </a:prstGeom>
          <a:noFill/>
          <a:ln>
            <a:noFill/>
          </a:ln>
        </p:spPr>
      </p:pic>
      <p:sp>
        <p:nvSpPr>
          <p:cNvPr id="53250" name="Rectangle 2"/>
          <p:cNvSpPr>
            <a:spLocks noChangeArrowheads="1"/>
          </p:cNvSpPr>
          <p:nvPr/>
        </p:nvSpPr>
        <p:spPr bwMode="auto">
          <a:xfrm>
            <a:off x="1250302" y="447869"/>
            <a:ext cx="7893697"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Manager</a:t>
            </a:r>
            <a:r>
              <a:rPr kumimoji="0" lang="en-US" b="1" i="0" u="none" strike="noStrike" cap="none" normalizeH="0" baseline="0" dirty="0" smtClean="0">
                <a:ln>
                  <a:noFill/>
                </a:ln>
                <a:solidFill>
                  <a:srgbClr val="545454"/>
                </a:solidFill>
                <a:effectLst/>
                <a:latin typeface="Calibri"/>
                <a:ea typeface="Times New Roman" pitchFamily="18" charset="0"/>
                <a:cs typeface="Segoe UI" pitchFamily="34" charset="0"/>
              </a:rPr>
              <a:t>’</a:t>
            </a:r>
            <a:r>
              <a:rPr kumimoji="0" lang="en-US"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s Commission</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The manager of the business is sometimes given the commission on the net profit of the company. The percentage of the commission is applied on the profit either before charging such commission or after charging such commission. In the absence of any such information, it is assumed that commission is allowed as a percentage of the net profit before charging such commission.</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1. Commission on net profits before charging such commission</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Commission</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pic>
        <p:nvPicPr>
          <p:cNvPr id="53249" name="Picture 1" descr="http://media.mycbseguide.com/images/static/revise/11/acc/ch09/image001.png"/>
          <p:cNvPicPr>
            <a:picLocks noChangeAspect="1" noChangeArrowheads="1"/>
          </p:cNvPicPr>
          <p:nvPr/>
        </p:nvPicPr>
        <p:blipFill>
          <a:blip r:embed="rId4"/>
          <a:srcRect/>
          <a:stretch>
            <a:fillRect/>
          </a:stretch>
        </p:blipFill>
        <p:spPr bwMode="auto">
          <a:xfrm>
            <a:off x="1595535" y="2575248"/>
            <a:ext cx="5598367" cy="1240971"/>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p:cNvSpPr>
            <a:spLocks noChangeArrowheads="1"/>
          </p:cNvSpPr>
          <p:nvPr/>
        </p:nvSpPr>
        <p:spPr bwMode="auto">
          <a:xfrm>
            <a:off x="0" y="457200"/>
            <a:ext cx="1107996" cy="49244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t/>
            </a:r>
            <a:b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Google Shape;76;p16"/>
          <p:cNvPicPr preferRelativeResize="0"/>
          <p:nvPr/>
        </p:nvPicPr>
        <p:blipFill rotWithShape="1">
          <a:blip r:embed="rId2">
            <a:alphaModFix/>
          </a:blip>
          <a:srcRect/>
          <a:stretch/>
        </p:blipFill>
        <p:spPr>
          <a:xfrm>
            <a:off x="7949682" y="4450702"/>
            <a:ext cx="1073020" cy="674922"/>
          </a:xfrm>
          <a:prstGeom prst="rect">
            <a:avLst/>
          </a:prstGeom>
          <a:noFill/>
          <a:ln>
            <a:noFill/>
          </a:ln>
        </p:spPr>
      </p:pic>
      <p:sp>
        <p:nvSpPr>
          <p:cNvPr id="6" name="Rectangle 3"/>
          <p:cNvSpPr>
            <a:spLocks noChangeArrowheads="1"/>
          </p:cNvSpPr>
          <p:nvPr/>
        </p:nvSpPr>
        <p:spPr bwMode="auto">
          <a:xfrm>
            <a:off x="1306286" y="429209"/>
            <a:ext cx="7837714" cy="523220"/>
          </a:xfrm>
          <a:prstGeom prst="rect">
            <a:avLst/>
          </a:prstGeom>
          <a:solidFill>
            <a:srgbClr val="FCFCFC"/>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2. Commission on net profits after charging such commission</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Commission</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pic>
        <p:nvPicPr>
          <p:cNvPr id="7" name="Picture 6" descr="http://media.mycbseguide.com/images/static/revise/11/acc/ch09/image002.png"/>
          <p:cNvPicPr/>
          <p:nvPr/>
        </p:nvPicPr>
        <p:blipFill>
          <a:blip r:embed="rId3"/>
          <a:srcRect/>
          <a:stretch>
            <a:fillRect/>
          </a:stretch>
        </p:blipFill>
        <p:spPr bwMode="auto">
          <a:xfrm>
            <a:off x="1996751" y="1203649"/>
            <a:ext cx="5066521" cy="1582414"/>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6" name="Table 5"/>
          <p:cNvGraphicFramePr>
            <a:graphicFrameLocks noGrp="1"/>
          </p:cNvGraphicFramePr>
          <p:nvPr/>
        </p:nvGraphicFramePr>
        <p:xfrm>
          <a:off x="1486677" y="690464"/>
          <a:ext cx="6096000" cy="4028832"/>
        </p:xfrm>
        <a:graphic>
          <a:graphicData uri="http://schemas.openxmlformats.org/drawingml/2006/table">
            <a:tbl>
              <a:tblPr/>
              <a:tblGrid>
                <a:gridCol w="1524000"/>
                <a:gridCol w="1524000"/>
                <a:gridCol w="1524000"/>
                <a:gridCol w="1524000"/>
              </a:tblGrid>
              <a:tr h="1054061">
                <a:tc>
                  <a:txBody>
                    <a:bodyPr/>
                    <a:lstStyle/>
                    <a:p>
                      <a:pPr>
                        <a:lnSpc>
                          <a:spcPct val="115000"/>
                        </a:lnSpc>
                        <a:spcAft>
                          <a:spcPts val="0"/>
                        </a:spcAft>
                      </a:pPr>
                      <a:r>
                        <a:rPr lang="en-IN" sz="1000" b="1">
                          <a:solidFill>
                            <a:srgbClr val="545454"/>
                          </a:solidFill>
                          <a:latin typeface="Segoe UI"/>
                          <a:ea typeface="Times New Roman"/>
                          <a:cs typeface="Mangal"/>
                        </a:rPr>
                        <a:t>Interest on Capital</a:t>
                      </a:r>
                      <a:endParaRPr lang="en-US" sz="9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000" b="1">
                          <a:solidFill>
                            <a:srgbClr val="545454"/>
                          </a:solidFill>
                          <a:latin typeface="Segoe UI"/>
                          <a:ea typeface="Times New Roman"/>
                          <a:cs typeface="Mangal"/>
                        </a:rPr>
                        <a:t>Interest on Capital A/c</a:t>
                      </a:r>
                      <a:br>
                        <a:rPr lang="en-IN" sz="1000" b="1">
                          <a:solidFill>
                            <a:srgbClr val="545454"/>
                          </a:solidFill>
                          <a:latin typeface="Segoe UI"/>
                          <a:ea typeface="Times New Roman"/>
                          <a:cs typeface="Mangal"/>
                        </a:rPr>
                      </a:br>
                      <a:r>
                        <a:rPr lang="en-IN" sz="1000" b="1">
                          <a:solidFill>
                            <a:srgbClr val="545454"/>
                          </a:solidFill>
                          <a:latin typeface="Segoe UI"/>
                          <a:ea typeface="Times New Roman"/>
                          <a:cs typeface="Mangal"/>
                        </a:rPr>
                        <a:t>To Capital A/c</a:t>
                      </a:r>
                      <a:endParaRPr lang="en-US" sz="9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000" b="1">
                          <a:solidFill>
                            <a:srgbClr val="545454"/>
                          </a:solidFill>
                          <a:latin typeface="Segoe UI"/>
                          <a:ea typeface="Times New Roman"/>
                          <a:cs typeface="Mangal"/>
                        </a:rPr>
                        <a:t>Dr.</a:t>
                      </a:r>
                      <a:endParaRPr lang="en-US" sz="9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000" b="1">
                          <a:solidFill>
                            <a:srgbClr val="545454"/>
                          </a:solidFill>
                          <a:latin typeface="Segoe UI"/>
                          <a:ea typeface="Times New Roman"/>
                          <a:cs typeface="Mangal"/>
                        </a:rPr>
                        <a:t>(i) Debit side of P &amp; L A/c.</a:t>
                      </a:r>
                      <a:br>
                        <a:rPr lang="en-IN" sz="1000" b="1">
                          <a:solidFill>
                            <a:srgbClr val="545454"/>
                          </a:solidFill>
                          <a:latin typeface="Segoe UI"/>
                          <a:ea typeface="Times New Roman"/>
                          <a:cs typeface="Mangal"/>
                        </a:rPr>
                      </a:br>
                      <a:r>
                        <a:rPr lang="en-IN" sz="1000" b="1">
                          <a:solidFill>
                            <a:srgbClr val="545454"/>
                          </a:solidFill>
                          <a:latin typeface="Segoe UI"/>
                          <a:ea typeface="Times New Roman"/>
                          <a:cs typeface="Mangal"/>
                        </a:rPr>
                        <a:t>(ii) Add to capital on the liabilities side of Balance Sheet.</a:t>
                      </a:r>
                      <a:endParaRPr lang="en-US" sz="9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r h="1054061">
                <a:tc>
                  <a:txBody>
                    <a:bodyPr/>
                    <a:lstStyle/>
                    <a:p>
                      <a:pPr>
                        <a:lnSpc>
                          <a:spcPct val="115000"/>
                        </a:lnSpc>
                        <a:spcAft>
                          <a:spcPts val="0"/>
                        </a:spcAft>
                      </a:pPr>
                      <a:r>
                        <a:rPr lang="en-IN" sz="1000" b="1">
                          <a:solidFill>
                            <a:srgbClr val="545454"/>
                          </a:solidFill>
                          <a:latin typeface="Segoe UI"/>
                          <a:ea typeface="Times New Roman"/>
                          <a:cs typeface="Mangal"/>
                        </a:rPr>
                        <a:t>Interest on drawings</a:t>
                      </a:r>
                      <a:endParaRPr lang="en-US" sz="9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000">
                          <a:solidFill>
                            <a:srgbClr val="545454"/>
                          </a:solidFill>
                          <a:latin typeface="Segoe UI"/>
                          <a:ea typeface="Times New Roman"/>
                          <a:cs typeface="Mangal"/>
                        </a:rPr>
                        <a:t>Capital/Drawings A/c</a:t>
                      </a:r>
                      <a:br>
                        <a:rPr lang="en-IN" sz="1000">
                          <a:solidFill>
                            <a:srgbClr val="545454"/>
                          </a:solidFill>
                          <a:latin typeface="Segoe UI"/>
                          <a:ea typeface="Times New Roman"/>
                          <a:cs typeface="Mangal"/>
                        </a:rPr>
                      </a:br>
                      <a:r>
                        <a:rPr lang="en-IN" sz="1000">
                          <a:solidFill>
                            <a:srgbClr val="545454"/>
                          </a:solidFill>
                          <a:latin typeface="Segoe UI"/>
                          <a:ea typeface="Times New Roman"/>
                          <a:cs typeface="Mangal"/>
                        </a:rPr>
                        <a:t>To Interest on Drawings A/c</a:t>
                      </a:r>
                      <a:endParaRPr lang="en-US" sz="9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000">
                          <a:solidFill>
                            <a:srgbClr val="545454"/>
                          </a:solidFill>
                          <a:latin typeface="Segoe UI"/>
                          <a:ea typeface="Times New Roman"/>
                          <a:cs typeface="Mangal"/>
                        </a:rPr>
                        <a:t>Dr.</a:t>
                      </a:r>
                      <a:endParaRPr lang="en-US" sz="9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000">
                          <a:solidFill>
                            <a:srgbClr val="545454"/>
                          </a:solidFill>
                          <a:latin typeface="Segoe UI"/>
                          <a:ea typeface="Times New Roman"/>
                          <a:cs typeface="Mangal"/>
                        </a:rPr>
                        <a:t>(i) Credit side of P &amp; L A/c.</a:t>
                      </a:r>
                      <a:br>
                        <a:rPr lang="en-IN" sz="1000">
                          <a:solidFill>
                            <a:srgbClr val="545454"/>
                          </a:solidFill>
                          <a:latin typeface="Segoe UI"/>
                          <a:ea typeface="Times New Roman"/>
                          <a:cs typeface="Mangal"/>
                        </a:rPr>
                      </a:br>
                      <a:r>
                        <a:rPr lang="en-IN" sz="1000">
                          <a:solidFill>
                            <a:srgbClr val="545454"/>
                          </a:solidFill>
                          <a:latin typeface="Segoe UI"/>
                          <a:ea typeface="Times New Roman"/>
                          <a:cs typeface="Mangal"/>
                        </a:rPr>
                        <a:t>(ii) Deduct from capital on the liabilities side of Balance Sheet.</a:t>
                      </a:r>
                      <a:endParaRPr lang="en-US" sz="9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r h="1054061">
                <a:tc>
                  <a:txBody>
                    <a:bodyPr/>
                    <a:lstStyle/>
                    <a:p>
                      <a:pPr>
                        <a:lnSpc>
                          <a:spcPct val="115000"/>
                        </a:lnSpc>
                        <a:spcAft>
                          <a:spcPts val="0"/>
                        </a:spcAft>
                      </a:pPr>
                      <a:r>
                        <a:rPr lang="en-IN" sz="1000" b="1">
                          <a:solidFill>
                            <a:srgbClr val="545454"/>
                          </a:solidFill>
                          <a:latin typeface="Segoe UI"/>
                          <a:ea typeface="Times New Roman"/>
                          <a:cs typeface="Mangal"/>
                        </a:rPr>
                        <a:t>Interest payable on loan (borrowed)</a:t>
                      </a:r>
                      <a:endParaRPr lang="en-US" sz="9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000">
                          <a:solidFill>
                            <a:srgbClr val="545454"/>
                          </a:solidFill>
                          <a:latin typeface="Segoe UI"/>
                          <a:ea typeface="Times New Roman"/>
                          <a:cs typeface="Mangal"/>
                        </a:rPr>
                        <a:t>Interest on Loan A/c</a:t>
                      </a:r>
                      <a:br>
                        <a:rPr lang="en-IN" sz="1000">
                          <a:solidFill>
                            <a:srgbClr val="545454"/>
                          </a:solidFill>
                          <a:latin typeface="Segoe UI"/>
                          <a:ea typeface="Times New Roman"/>
                          <a:cs typeface="Mangal"/>
                        </a:rPr>
                      </a:br>
                      <a:r>
                        <a:rPr lang="en-IN" sz="1000">
                          <a:solidFill>
                            <a:srgbClr val="545454"/>
                          </a:solidFill>
                          <a:latin typeface="Segoe UI"/>
                          <a:ea typeface="Times New Roman"/>
                          <a:cs typeface="Mangal"/>
                        </a:rPr>
                        <a:t>To Loan A/c</a:t>
                      </a:r>
                      <a:endParaRPr lang="en-US" sz="9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000">
                          <a:solidFill>
                            <a:srgbClr val="545454"/>
                          </a:solidFill>
                          <a:latin typeface="Segoe UI"/>
                          <a:ea typeface="Times New Roman"/>
                          <a:cs typeface="Mangal"/>
                        </a:rPr>
                        <a:t>Dr.</a:t>
                      </a:r>
                      <a:endParaRPr lang="en-US" sz="9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000">
                          <a:solidFill>
                            <a:srgbClr val="545454"/>
                          </a:solidFill>
                          <a:latin typeface="Segoe UI"/>
                          <a:ea typeface="Times New Roman"/>
                          <a:cs typeface="Mangal"/>
                        </a:rPr>
                        <a:t>(i) Debit side of P &amp; L A/c.</a:t>
                      </a:r>
                      <a:br>
                        <a:rPr lang="en-IN" sz="1000">
                          <a:solidFill>
                            <a:srgbClr val="545454"/>
                          </a:solidFill>
                          <a:latin typeface="Segoe UI"/>
                          <a:ea typeface="Times New Roman"/>
                          <a:cs typeface="Mangal"/>
                        </a:rPr>
                      </a:br>
                      <a:r>
                        <a:rPr lang="en-IN" sz="1000">
                          <a:solidFill>
                            <a:srgbClr val="545454"/>
                          </a:solidFill>
                          <a:latin typeface="Segoe UI"/>
                          <a:ea typeface="Times New Roman"/>
                          <a:cs typeface="Mangal"/>
                        </a:rPr>
                        <a:t>(ii) Add to loan on the liabilities side of Balance Sheet.</a:t>
                      </a:r>
                      <a:endParaRPr lang="en-US" sz="9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r h="866649">
                <a:tc>
                  <a:txBody>
                    <a:bodyPr/>
                    <a:lstStyle/>
                    <a:p>
                      <a:pPr>
                        <a:lnSpc>
                          <a:spcPct val="115000"/>
                        </a:lnSpc>
                        <a:spcAft>
                          <a:spcPts val="0"/>
                        </a:spcAft>
                      </a:pPr>
                      <a:r>
                        <a:rPr lang="en-IN" sz="1000" b="1">
                          <a:solidFill>
                            <a:srgbClr val="545454"/>
                          </a:solidFill>
                          <a:latin typeface="Segoe UI"/>
                          <a:ea typeface="Times New Roman"/>
                          <a:cs typeface="Mangal"/>
                        </a:rPr>
                        <a:t>Commission payable to manager</a:t>
                      </a:r>
                      <a:endParaRPr lang="en-US" sz="9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000">
                          <a:solidFill>
                            <a:srgbClr val="545454"/>
                          </a:solidFill>
                          <a:latin typeface="Segoe UI"/>
                          <a:ea typeface="Times New Roman"/>
                          <a:cs typeface="Mangal"/>
                        </a:rPr>
                        <a:t>P&amp;L A/c</a:t>
                      </a:r>
                      <a:br>
                        <a:rPr lang="en-IN" sz="1000">
                          <a:solidFill>
                            <a:srgbClr val="545454"/>
                          </a:solidFill>
                          <a:latin typeface="Segoe UI"/>
                          <a:ea typeface="Times New Roman"/>
                          <a:cs typeface="Mangal"/>
                        </a:rPr>
                      </a:br>
                      <a:r>
                        <a:rPr lang="en-IN" sz="1000">
                          <a:solidFill>
                            <a:srgbClr val="545454"/>
                          </a:solidFill>
                          <a:latin typeface="Segoe UI"/>
                          <a:ea typeface="Times New Roman"/>
                          <a:cs typeface="Mangal"/>
                        </a:rPr>
                        <a:t>To Comm. Payable to</a:t>
                      </a:r>
                      <a:endParaRPr lang="en-US" sz="90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000" dirty="0">
                          <a:solidFill>
                            <a:srgbClr val="545454"/>
                          </a:solidFill>
                          <a:latin typeface="Segoe UI"/>
                          <a:ea typeface="Times New Roman"/>
                          <a:cs typeface="Mangal"/>
                        </a:rPr>
                        <a:t>Dr.</a:t>
                      </a:r>
                      <a:endParaRPr lang="en-US" sz="900" dirty="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000" dirty="0">
                          <a:solidFill>
                            <a:srgbClr val="545454"/>
                          </a:solidFill>
                          <a:latin typeface="Segoe UI"/>
                          <a:ea typeface="Times New Roman"/>
                          <a:cs typeface="Mangal"/>
                        </a:rPr>
                        <a:t>(</a:t>
                      </a:r>
                      <a:r>
                        <a:rPr lang="en-IN" sz="1000" dirty="0" err="1">
                          <a:solidFill>
                            <a:srgbClr val="545454"/>
                          </a:solidFill>
                          <a:latin typeface="Segoe UI"/>
                          <a:ea typeface="Times New Roman"/>
                          <a:cs typeface="Mangal"/>
                        </a:rPr>
                        <a:t>i</a:t>
                      </a:r>
                      <a:r>
                        <a:rPr lang="en-IN" sz="1000" dirty="0">
                          <a:solidFill>
                            <a:srgbClr val="545454"/>
                          </a:solidFill>
                          <a:latin typeface="Segoe UI"/>
                          <a:ea typeface="Times New Roman"/>
                          <a:cs typeface="Mangal"/>
                        </a:rPr>
                        <a:t>) Debit side of P &amp; L A/c.</a:t>
                      </a:r>
                      <a:br>
                        <a:rPr lang="en-IN" sz="1000" dirty="0">
                          <a:solidFill>
                            <a:srgbClr val="545454"/>
                          </a:solidFill>
                          <a:latin typeface="Segoe UI"/>
                          <a:ea typeface="Times New Roman"/>
                          <a:cs typeface="Mangal"/>
                        </a:rPr>
                      </a:br>
                      <a:r>
                        <a:rPr lang="en-IN" sz="1000" dirty="0">
                          <a:solidFill>
                            <a:srgbClr val="545454"/>
                          </a:solidFill>
                          <a:latin typeface="Segoe UI"/>
                          <a:ea typeface="Times New Roman"/>
                          <a:cs typeface="Mangal"/>
                        </a:rPr>
                        <a:t>(ii) Show on the liabilities side of Balance Sheet.</a:t>
                      </a:r>
                      <a:endParaRPr lang="en-US" sz="900" dirty="0">
                        <a:latin typeface="Calibri"/>
                        <a:ea typeface="Times New Roman"/>
                        <a:cs typeface="Mangal"/>
                      </a:endParaRPr>
                    </a:p>
                  </a:txBody>
                  <a:tcPr marL="60356" marR="60356" marT="60356" marB="603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FINANCIAL </a:t>
            </a:r>
            <a:r>
              <a:rPr lang="en-IN" sz="2900" b="1" dirty="0" smtClean="0">
                <a:solidFill>
                  <a:srgbClr val="FF0000"/>
                </a:solidFill>
                <a:latin typeface="Calibri"/>
                <a:ea typeface="Calibri"/>
                <a:cs typeface="Calibri"/>
                <a:sym typeface="Calibri"/>
              </a:rPr>
              <a:t>STATEMENT-2</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NUMBER:10</a:t>
            </a:r>
            <a:endParaRPr b="1"/>
          </a:p>
          <a:p>
            <a:pPr marL="0" lvl="0" indent="0" algn="l" rtl="0">
              <a:spcBef>
                <a:spcPts val="0"/>
              </a:spcBef>
              <a:spcAft>
                <a:spcPts val="0"/>
              </a:spcAft>
              <a:buNone/>
            </a:pPr>
            <a:r>
              <a:rPr lang="en" b="1" dirty="0"/>
              <a:t>CHAPTER NAME </a:t>
            </a:r>
            <a:r>
              <a:rPr lang="en" b="1" dirty="0" smtClean="0"/>
              <a:t>: FINANCIAL </a:t>
            </a:r>
            <a:r>
              <a:rPr lang="en" b="1" dirty="0" smtClean="0"/>
              <a:t>STATEMENT-2</a:t>
            </a:r>
            <a:endParaRPr lang="en" b="1" dirty="0" smtClean="0"/>
          </a:p>
          <a:p>
            <a:pPr marL="0" lvl="0" indent="0" algn="l" rtl="0">
              <a:spcBef>
                <a:spcPts val="0"/>
              </a:spcBef>
              <a:spcAft>
                <a:spcPts val="0"/>
              </a:spcAft>
              <a:buNone/>
            </a:pPr>
            <a:r>
              <a:rPr lang="en" b="1" dirty="0" smtClean="0"/>
              <a:t>CLASS-86</a:t>
            </a:r>
            <a:endParaRPr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50177" name="Rectangle 1"/>
          <p:cNvSpPr>
            <a:spLocks noChangeArrowheads="1"/>
          </p:cNvSpPr>
          <p:nvPr/>
        </p:nvSpPr>
        <p:spPr bwMode="auto">
          <a:xfrm>
            <a:off x="1231640" y="345233"/>
            <a:ext cx="7912359" cy="32932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 </a:t>
            </a:r>
            <a:r>
              <a:rPr kumimoji="0" lang="en-US" sz="1600" b="1" i="0" u="none" strike="noStrike" cap="none" normalizeH="0" baseline="0" dirty="0" smtClean="0">
                <a:ln>
                  <a:noFill/>
                </a:ln>
                <a:solidFill>
                  <a:srgbClr val="FF0000"/>
                </a:solidFill>
                <a:effectLst/>
                <a:latin typeface="Segoe UI" pitchFamily="34" charset="0"/>
                <a:ea typeface="Times New Roman" pitchFamily="18" charset="0"/>
                <a:cs typeface="Segoe UI" pitchFamily="34" charset="0"/>
              </a:rPr>
              <a:t>Adjustment in preparation of financial statements of Sole-proprietor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Meaning of Adjustment entries:</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Those entries which need to be passed at the end of the accounting year to show the accurate profit or loss and fair financial position of the business.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Need of Adjustment:</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There are number of transactions that may not find the place in the Trial Balance due to any reason such as Closing Stock (because it is valued at the end of the year), Manager</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s Commission based on Net profits (because its calculation requires preparation of Income Statement first). These transactions can only be taken into account by passing Adjustment entries so that their impact on the profitability and financial position can be shown.</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Closing Stock:</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the closing stock represents the cost of unsold goods lying in the stores at the end of the accounting period.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7" name="Table 6"/>
          <p:cNvGraphicFramePr>
            <a:graphicFrameLocks noGrp="1"/>
          </p:cNvGraphicFramePr>
          <p:nvPr/>
        </p:nvGraphicFramePr>
        <p:xfrm>
          <a:off x="1446244" y="1175656"/>
          <a:ext cx="5497832" cy="3185625"/>
        </p:xfrm>
        <a:graphic>
          <a:graphicData uri="http://schemas.openxmlformats.org/drawingml/2006/table">
            <a:tbl>
              <a:tblPr/>
              <a:tblGrid>
                <a:gridCol w="1374458"/>
                <a:gridCol w="1374458"/>
                <a:gridCol w="1374458"/>
                <a:gridCol w="1374458"/>
              </a:tblGrid>
              <a:tr h="1088575">
                <a:tc>
                  <a:txBody>
                    <a:bodyPr/>
                    <a:lstStyle/>
                    <a:p>
                      <a:pPr>
                        <a:lnSpc>
                          <a:spcPct val="115000"/>
                        </a:lnSpc>
                        <a:spcAft>
                          <a:spcPts val="0"/>
                        </a:spcAft>
                      </a:pPr>
                      <a:r>
                        <a:rPr lang="en-IN" sz="1200" b="1" dirty="0">
                          <a:solidFill>
                            <a:srgbClr val="545454"/>
                          </a:solidFill>
                          <a:latin typeface="Segoe UI"/>
                          <a:ea typeface="Times New Roman"/>
                          <a:cs typeface="Mangal"/>
                        </a:rPr>
                        <a:t>For gross loss (Total loss)</a:t>
                      </a:r>
                      <a:endParaRPr lang="en-US" sz="1200" dirty="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b="1">
                          <a:solidFill>
                            <a:srgbClr val="545454"/>
                          </a:solidFill>
                          <a:latin typeface="Segoe UI"/>
                          <a:ea typeface="Times New Roman"/>
                          <a:cs typeface="Mangal"/>
                        </a:rPr>
                        <a:t>Loss by …… A/c</a:t>
                      </a:r>
                      <a:br>
                        <a:rPr lang="en-IN" sz="1200" b="1">
                          <a:solidFill>
                            <a:srgbClr val="545454"/>
                          </a:solidFill>
                          <a:latin typeface="Segoe UI"/>
                          <a:ea typeface="Times New Roman"/>
                          <a:cs typeface="Mangal"/>
                        </a:rPr>
                      </a:br>
                      <a:r>
                        <a:rPr lang="en-IN" sz="1200" b="1">
                          <a:solidFill>
                            <a:srgbClr val="545454"/>
                          </a:solidFill>
                          <a:latin typeface="Segoe UI"/>
                          <a:ea typeface="Times New Roman"/>
                          <a:cs typeface="Mangal"/>
                        </a:rPr>
                        <a:t>To Trading A/c (or)</a:t>
                      </a:r>
                      <a:br>
                        <a:rPr lang="en-IN" sz="1200" b="1">
                          <a:solidFill>
                            <a:srgbClr val="545454"/>
                          </a:solidFill>
                          <a:latin typeface="Segoe UI"/>
                          <a:ea typeface="Times New Roman"/>
                          <a:cs typeface="Mangal"/>
                        </a:rPr>
                      </a:br>
                      <a:r>
                        <a:rPr lang="en-IN" sz="1200" b="1">
                          <a:solidFill>
                            <a:srgbClr val="545454"/>
                          </a:solidFill>
                          <a:latin typeface="Segoe UI"/>
                          <a:ea typeface="Times New Roman"/>
                          <a:cs typeface="Mangal"/>
                        </a:rPr>
                        <a:t>To Purchases A/c</a:t>
                      </a:r>
                      <a:endParaRPr lang="en-US" sz="120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b="1">
                          <a:solidFill>
                            <a:srgbClr val="545454"/>
                          </a:solidFill>
                          <a:latin typeface="Segoe UI"/>
                          <a:ea typeface="Times New Roman"/>
                          <a:cs typeface="Mangal"/>
                        </a:rPr>
                        <a:t>Dr.</a:t>
                      </a:r>
                      <a:endParaRPr lang="en-US" sz="120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b="1">
                          <a:solidFill>
                            <a:srgbClr val="545454"/>
                          </a:solidFill>
                          <a:latin typeface="Segoe UI"/>
                          <a:ea typeface="Times New Roman"/>
                          <a:cs typeface="Mangal"/>
                        </a:rPr>
                        <a:t>(i) Gross Loss: Deduct from Purchases or show on the credit side of Trading A/c.</a:t>
                      </a:r>
                      <a:endParaRPr lang="en-US" sz="120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r h="750859">
                <a:tc>
                  <a:txBody>
                    <a:bodyPr/>
                    <a:lstStyle/>
                    <a:p>
                      <a:pPr>
                        <a:lnSpc>
                          <a:spcPct val="115000"/>
                        </a:lnSpc>
                        <a:spcAft>
                          <a:spcPts val="0"/>
                        </a:spcAft>
                      </a:pPr>
                      <a:r>
                        <a:rPr lang="en-IN" sz="1200" b="1">
                          <a:solidFill>
                            <a:srgbClr val="545454"/>
                          </a:solidFill>
                          <a:latin typeface="Segoe UI"/>
                          <a:ea typeface="Times New Roman"/>
                          <a:cs typeface="Mangal"/>
                        </a:rPr>
                        <a:t>For insurance claim accepted, if any To For net loss</a:t>
                      </a:r>
                      <a:endParaRPr lang="en-US" sz="120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dirty="0">
                          <a:solidFill>
                            <a:srgbClr val="545454"/>
                          </a:solidFill>
                          <a:latin typeface="Segoe UI"/>
                          <a:ea typeface="Times New Roman"/>
                          <a:cs typeface="Mangal"/>
                        </a:rPr>
                        <a:t>Insurance Claim Loss by ………. A/c</a:t>
                      </a:r>
                      <a:endParaRPr lang="en-US" sz="1200" dirty="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a:solidFill>
                            <a:srgbClr val="545454"/>
                          </a:solidFill>
                          <a:latin typeface="Segoe UI"/>
                          <a:ea typeface="Times New Roman"/>
                          <a:cs typeface="Mangal"/>
                        </a:rPr>
                        <a:t>Dr.</a:t>
                      </a:r>
                      <a:endParaRPr lang="en-US" sz="120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a:solidFill>
                            <a:srgbClr val="545454"/>
                          </a:solidFill>
                          <a:latin typeface="Segoe UI"/>
                          <a:ea typeface="Times New Roman"/>
                          <a:cs typeface="Mangal"/>
                        </a:rPr>
                        <a:t>(ii) Net Loss: Debit side of P &amp; L A/c.</a:t>
                      </a:r>
                      <a:endParaRPr lang="en-US" sz="120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r h="750859">
                <a:tc>
                  <a:txBody>
                    <a:bodyPr/>
                    <a:lstStyle/>
                    <a:p>
                      <a:pPr>
                        <a:lnSpc>
                          <a:spcPct val="115000"/>
                        </a:lnSpc>
                        <a:spcAft>
                          <a:spcPts val="0"/>
                        </a:spcAft>
                      </a:pPr>
                      <a:r>
                        <a:rPr lang="en-IN" sz="1200" b="1">
                          <a:solidFill>
                            <a:srgbClr val="545454"/>
                          </a:solidFill>
                          <a:latin typeface="Segoe UI"/>
                          <a:ea typeface="Times New Roman"/>
                          <a:cs typeface="Mangal"/>
                        </a:rPr>
                        <a:t>(Total loss-Claim accepted by Ins.Co.)</a:t>
                      </a:r>
                      <a:endParaRPr lang="en-US" sz="120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a:solidFill>
                            <a:srgbClr val="545454"/>
                          </a:solidFill>
                          <a:latin typeface="Segoe UI"/>
                          <a:ea typeface="Times New Roman"/>
                          <a:cs typeface="Mangal"/>
                        </a:rPr>
                        <a:t>‘P &amp; L A/c to Loss by …. A/c</a:t>
                      </a:r>
                      <a:endParaRPr lang="en-US" sz="120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a:solidFill>
                            <a:srgbClr val="545454"/>
                          </a:solidFill>
                          <a:latin typeface="Segoe UI"/>
                          <a:ea typeface="Times New Roman"/>
                          <a:cs typeface="Mangal"/>
                        </a:rPr>
                        <a:t>Dr.</a:t>
                      </a:r>
                      <a:endParaRPr lang="en-US" sz="120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dirty="0">
                          <a:solidFill>
                            <a:srgbClr val="545454"/>
                          </a:solidFill>
                          <a:latin typeface="Segoe UI"/>
                          <a:ea typeface="Times New Roman"/>
                          <a:cs typeface="Mangal"/>
                        </a:rPr>
                        <a:t>(iii) Insurance claim: Assets side of</a:t>
                      </a:r>
                      <a:endParaRPr lang="en-US" sz="1200" dirty="0">
                        <a:latin typeface="Calibri"/>
                        <a:ea typeface="Times New Roman"/>
                        <a:cs typeface="Mangal"/>
                      </a:endParaRPr>
                    </a:p>
                    <a:p>
                      <a:pPr>
                        <a:lnSpc>
                          <a:spcPct val="115000"/>
                        </a:lnSpc>
                        <a:spcAft>
                          <a:spcPts val="1200"/>
                        </a:spcAft>
                      </a:pPr>
                      <a:r>
                        <a:rPr lang="en-IN" sz="1200" dirty="0">
                          <a:solidFill>
                            <a:srgbClr val="545454"/>
                          </a:solidFill>
                          <a:latin typeface="Segoe UI"/>
                          <a:ea typeface="Times New Roman"/>
                          <a:cs typeface="Mangal"/>
                        </a:rPr>
                        <a:t>Balance Sheet</a:t>
                      </a:r>
                      <a:endParaRPr lang="en-US" sz="1200" dirty="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bl>
          </a:graphicData>
        </a:graphic>
      </p:graphicFrame>
      <p:sp>
        <p:nvSpPr>
          <p:cNvPr id="41985" name="Rectangle 1"/>
          <p:cNvSpPr>
            <a:spLocks noChangeArrowheads="1"/>
          </p:cNvSpPr>
          <p:nvPr/>
        </p:nvSpPr>
        <p:spPr bwMode="auto">
          <a:xfrm>
            <a:off x="1194318" y="410547"/>
            <a:ext cx="7949682"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Abnormal loss of goods by fire, theft, accident, etc.</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6" name="Table 5"/>
          <p:cNvGraphicFramePr>
            <a:graphicFrameLocks noGrp="1"/>
          </p:cNvGraphicFramePr>
          <p:nvPr/>
        </p:nvGraphicFramePr>
        <p:xfrm>
          <a:off x="1524000" y="111967"/>
          <a:ext cx="6892212" cy="4488072"/>
        </p:xfrm>
        <a:graphic>
          <a:graphicData uri="http://schemas.openxmlformats.org/drawingml/2006/table">
            <a:tbl>
              <a:tblPr/>
              <a:tblGrid>
                <a:gridCol w="1723053"/>
                <a:gridCol w="1723053"/>
                <a:gridCol w="1723053"/>
                <a:gridCol w="1723053"/>
              </a:tblGrid>
              <a:tr h="1641500">
                <a:tc>
                  <a:txBody>
                    <a:bodyPr/>
                    <a:lstStyle/>
                    <a:p>
                      <a:pPr>
                        <a:lnSpc>
                          <a:spcPct val="115000"/>
                        </a:lnSpc>
                        <a:spcAft>
                          <a:spcPts val="0"/>
                        </a:spcAft>
                      </a:pPr>
                      <a:r>
                        <a:rPr lang="en-IN" sz="1200" b="1" dirty="0">
                          <a:solidFill>
                            <a:srgbClr val="545454"/>
                          </a:solidFill>
                          <a:latin typeface="Segoe UI"/>
                          <a:ea typeface="Times New Roman"/>
                          <a:cs typeface="Mangal"/>
                        </a:rPr>
                        <a:t>Goods taken by the proprietor for his personal use</a:t>
                      </a:r>
                      <a:endParaRPr lang="en-US" sz="1200" dirty="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dirty="0">
                          <a:solidFill>
                            <a:srgbClr val="545454"/>
                          </a:solidFill>
                          <a:latin typeface="Segoe UI"/>
                          <a:ea typeface="Times New Roman"/>
                          <a:cs typeface="Mangal"/>
                        </a:rPr>
                        <a:t>Drawings A/c</a:t>
                      </a:r>
                      <a:endParaRPr lang="en-US" sz="1200" dirty="0">
                        <a:latin typeface="Calibri"/>
                        <a:ea typeface="Times New Roman"/>
                        <a:cs typeface="Mangal"/>
                      </a:endParaRPr>
                    </a:p>
                    <a:p>
                      <a:pPr>
                        <a:lnSpc>
                          <a:spcPct val="115000"/>
                        </a:lnSpc>
                        <a:spcAft>
                          <a:spcPts val="1200"/>
                        </a:spcAft>
                      </a:pPr>
                      <a:r>
                        <a:rPr lang="en-IN" sz="1200" dirty="0">
                          <a:solidFill>
                            <a:srgbClr val="545454"/>
                          </a:solidFill>
                          <a:latin typeface="Segoe UI"/>
                          <a:ea typeface="Times New Roman"/>
                          <a:cs typeface="Mangal"/>
                        </a:rPr>
                        <a:t>To Purchases A/c</a:t>
                      </a:r>
                      <a:endParaRPr lang="en-US" sz="1200" dirty="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dirty="0">
                          <a:solidFill>
                            <a:srgbClr val="545454"/>
                          </a:solidFill>
                          <a:latin typeface="Segoe UI"/>
                          <a:ea typeface="Times New Roman"/>
                          <a:cs typeface="Mangal"/>
                        </a:rPr>
                        <a:t>Dr.</a:t>
                      </a:r>
                      <a:endParaRPr lang="en-US" sz="1200" dirty="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a:solidFill>
                            <a:srgbClr val="545454"/>
                          </a:solidFill>
                          <a:latin typeface="Segoe UI"/>
                          <a:ea typeface="Times New Roman"/>
                          <a:cs typeface="Mangal"/>
                        </a:rPr>
                        <a:t>(i) Deduct the amount of goods from the purchases in Trading A/c.</a:t>
                      </a:r>
                      <a:br>
                        <a:rPr lang="en-IN" sz="1200">
                          <a:solidFill>
                            <a:srgbClr val="545454"/>
                          </a:solidFill>
                          <a:latin typeface="Segoe UI"/>
                          <a:ea typeface="Times New Roman"/>
                          <a:cs typeface="Mangal"/>
                        </a:rPr>
                      </a:br>
                      <a:r>
                        <a:rPr lang="en-IN" sz="1200">
                          <a:solidFill>
                            <a:srgbClr val="545454"/>
                          </a:solidFill>
                          <a:latin typeface="Segoe UI"/>
                          <a:ea typeface="Times New Roman"/>
                          <a:cs typeface="Mangal"/>
                        </a:rPr>
                        <a:t>(ii) Deduct the amount from the capital on the liabilities side of Balance Sheet.</a:t>
                      </a:r>
                      <a:endParaRPr lang="en-US" sz="120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r h="1325291">
                <a:tc>
                  <a:txBody>
                    <a:bodyPr/>
                    <a:lstStyle/>
                    <a:p>
                      <a:pPr>
                        <a:lnSpc>
                          <a:spcPct val="115000"/>
                        </a:lnSpc>
                        <a:spcAft>
                          <a:spcPts val="0"/>
                        </a:spcAft>
                      </a:pPr>
                      <a:r>
                        <a:rPr lang="en-IN" sz="1200" b="1">
                          <a:solidFill>
                            <a:srgbClr val="545454"/>
                          </a:solidFill>
                          <a:latin typeface="Segoe UI"/>
                          <a:ea typeface="Times New Roman"/>
                          <a:cs typeface="Mangal"/>
                        </a:rPr>
                        <a:t>Goods given as charity</a:t>
                      </a:r>
                      <a:endParaRPr lang="en-US" sz="120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a:solidFill>
                            <a:srgbClr val="545454"/>
                          </a:solidFill>
                          <a:latin typeface="Segoe UI"/>
                          <a:ea typeface="Times New Roman"/>
                          <a:cs typeface="Mangal"/>
                        </a:rPr>
                        <a:t>Charity A/c</a:t>
                      </a:r>
                      <a:br>
                        <a:rPr lang="en-IN" sz="1200">
                          <a:solidFill>
                            <a:srgbClr val="545454"/>
                          </a:solidFill>
                          <a:latin typeface="Segoe UI"/>
                          <a:ea typeface="Times New Roman"/>
                          <a:cs typeface="Mangal"/>
                        </a:rPr>
                      </a:br>
                      <a:r>
                        <a:rPr lang="en-IN" sz="1200">
                          <a:solidFill>
                            <a:srgbClr val="545454"/>
                          </a:solidFill>
                          <a:latin typeface="Segoe UI"/>
                          <a:ea typeface="Times New Roman"/>
                          <a:cs typeface="Mangal"/>
                        </a:rPr>
                        <a:t>To Purchases a/c</a:t>
                      </a:r>
                      <a:endParaRPr lang="en-US" sz="120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dirty="0">
                          <a:solidFill>
                            <a:srgbClr val="545454"/>
                          </a:solidFill>
                          <a:latin typeface="Segoe UI"/>
                          <a:ea typeface="Times New Roman"/>
                          <a:cs typeface="Mangal"/>
                        </a:rPr>
                        <a:t>Dr.</a:t>
                      </a:r>
                      <a:endParaRPr lang="en-US" sz="1200" dirty="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dirty="0">
                          <a:solidFill>
                            <a:srgbClr val="545454"/>
                          </a:solidFill>
                          <a:latin typeface="Segoe UI"/>
                          <a:ea typeface="Times New Roman"/>
                          <a:cs typeface="Mangal"/>
                        </a:rPr>
                        <a:t>(</a:t>
                      </a:r>
                      <a:r>
                        <a:rPr lang="en-IN" sz="1200" dirty="0" err="1">
                          <a:solidFill>
                            <a:srgbClr val="545454"/>
                          </a:solidFill>
                          <a:latin typeface="Segoe UI"/>
                          <a:ea typeface="Times New Roman"/>
                          <a:cs typeface="Mangal"/>
                        </a:rPr>
                        <a:t>i</a:t>
                      </a:r>
                      <a:r>
                        <a:rPr lang="en-IN" sz="1200" dirty="0">
                          <a:solidFill>
                            <a:srgbClr val="545454"/>
                          </a:solidFill>
                          <a:latin typeface="Segoe UI"/>
                          <a:ea typeface="Times New Roman"/>
                          <a:cs typeface="Mangal"/>
                        </a:rPr>
                        <a:t>) Deduct the amount from the purchases on the debit side of Trading A/c.</a:t>
                      </a:r>
                      <a:br>
                        <a:rPr lang="en-IN" sz="1200" dirty="0">
                          <a:solidFill>
                            <a:srgbClr val="545454"/>
                          </a:solidFill>
                          <a:latin typeface="Segoe UI"/>
                          <a:ea typeface="Times New Roman"/>
                          <a:cs typeface="Mangal"/>
                        </a:rPr>
                      </a:br>
                      <a:r>
                        <a:rPr lang="en-IN" sz="1200" dirty="0">
                          <a:solidFill>
                            <a:srgbClr val="545454"/>
                          </a:solidFill>
                          <a:latin typeface="Segoe UI"/>
                          <a:ea typeface="Times New Roman"/>
                          <a:cs typeface="Mangal"/>
                        </a:rPr>
                        <a:t>(ii) Show on the debit side of P &amp; L A/c.</a:t>
                      </a:r>
                      <a:endParaRPr lang="en-US" sz="1200" dirty="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r h="1325291">
                <a:tc>
                  <a:txBody>
                    <a:bodyPr/>
                    <a:lstStyle/>
                    <a:p>
                      <a:pPr>
                        <a:lnSpc>
                          <a:spcPct val="115000"/>
                        </a:lnSpc>
                        <a:spcAft>
                          <a:spcPts val="0"/>
                        </a:spcAft>
                      </a:pPr>
                      <a:r>
                        <a:rPr lang="en-IN" sz="1200" b="1">
                          <a:solidFill>
                            <a:srgbClr val="545454"/>
                          </a:solidFill>
                          <a:latin typeface="Segoe UI"/>
                          <a:ea typeface="Times New Roman"/>
                          <a:cs typeface="Mangal"/>
                        </a:rPr>
                        <a:t>Goods distributed as free samples</a:t>
                      </a:r>
                      <a:endParaRPr lang="en-US" sz="120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a:solidFill>
                            <a:srgbClr val="545454"/>
                          </a:solidFill>
                          <a:latin typeface="Segoe UI"/>
                          <a:ea typeface="Times New Roman"/>
                          <a:cs typeface="Mangal"/>
                        </a:rPr>
                        <a:t>Advertising A/c</a:t>
                      </a:r>
                      <a:br>
                        <a:rPr lang="en-IN" sz="1200">
                          <a:solidFill>
                            <a:srgbClr val="545454"/>
                          </a:solidFill>
                          <a:latin typeface="Segoe UI"/>
                          <a:ea typeface="Times New Roman"/>
                          <a:cs typeface="Mangal"/>
                        </a:rPr>
                      </a:br>
                      <a:r>
                        <a:rPr lang="en-IN" sz="1200">
                          <a:solidFill>
                            <a:srgbClr val="545454"/>
                          </a:solidFill>
                          <a:latin typeface="Segoe UI"/>
                          <a:ea typeface="Times New Roman"/>
                          <a:cs typeface="Mangal"/>
                        </a:rPr>
                        <a:t>To Purchases A/c</a:t>
                      </a:r>
                      <a:endParaRPr lang="en-US" sz="120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a:solidFill>
                            <a:srgbClr val="545454"/>
                          </a:solidFill>
                          <a:latin typeface="Segoe UI"/>
                          <a:ea typeface="Times New Roman"/>
                          <a:cs typeface="Mangal"/>
                        </a:rPr>
                        <a:t>Dr.</a:t>
                      </a:r>
                      <a:endParaRPr lang="en-US" sz="120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spcAft>
                          <a:spcPts val="0"/>
                        </a:spcAft>
                      </a:pPr>
                      <a:r>
                        <a:rPr lang="en-IN" sz="1200" dirty="0">
                          <a:solidFill>
                            <a:srgbClr val="545454"/>
                          </a:solidFill>
                          <a:latin typeface="Segoe UI"/>
                          <a:ea typeface="Times New Roman"/>
                          <a:cs typeface="Mangal"/>
                        </a:rPr>
                        <a:t>(</a:t>
                      </a:r>
                      <a:r>
                        <a:rPr lang="en-IN" sz="1200" dirty="0" err="1">
                          <a:solidFill>
                            <a:srgbClr val="545454"/>
                          </a:solidFill>
                          <a:latin typeface="Segoe UI"/>
                          <a:ea typeface="Times New Roman"/>
                          <a:cs typeface="Mangal"/>
                        </a:rPr>
                        <a:t>i</a:t>
                      </a:r>
                      <a:r>
                        <a:rPr lang="en-IN" sz="1200" dirty="0">
                          <a:solidFill>
                            <a:srgbClr val="545454"/>
                          </a:solidFill>
                          <a:latin typeface="Segoe UI"/>
                          <a:ea typeface="Times New Roman"/>
                          <a:cs typeface="Mangal"/>
                        </a:rPr>
                        <a:t>) Deduct the amount of goods from the purchases in Trading A/c.</a:t>
                      </a:r>
                      <a:br>
                        <a:rPr lang="en-IN" sz="1200" dirty="0">
                          <a:solidFill>
                            <a:srgbClr val="545454"/>
                          </a:solidFill>
                          <a:latin typeface="Segoe UI"/>
                          <a:ea typeface="Times New Roman"/>
                          <a:cs typeface="Mangal"/>
                        </a:rPr>
                      </a:br>
                      <a:r>
                        <a:rPr lang="en-IN" sz="1200" dirty="0">
                          <a:solidFill>
                            <a:srgbClr val="545454"/>
                          </a:solidFill>
                          <a:latin typeface="Segoe UI"/>
                          <a:ea typeface="Times New Roman"/>
                          <a:cs typeface="Mangal"/>
                        </a:rPr>
                        <a:t>(ii) Show on the debit side of P &amp; L A/c.</a:t>
                      </a:r>
                      <a:endParaRPr lang="en-US" sz="1200" dirty="0">
                        <a:latin typeface="Calibri"/>
                        <a:ea typeface="Times New Roman"/>
                        <a:cs typeface="Mangal"/>
                      </a:endParaRPr>
                    </a:p>
                  </a:txBody>
                  <a:tcPr marL="46972" marR="46972" marT="46972" marB="4697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pSp>
        <p:nvGrpSpPr>
          <p:cNvPr id="24580" name="Group 4"/>
          <p:cNvGrpSpPr>
            <a:grpSpLocks/>
          </p:cNvGrpSpPr>
          <p:nvPr/>
        </p:nvGrpSpPr>
        <p:grpSpPr bwMode="auto">
          <a:xfrm>
            <a:off x="704850" y="579438"/>
            <a:ext cx="63500" cy="63500"/>
            <a:chOff x="1110" y="193"/>
            <a:chExt cx="100" cy="100"/>
          </a:xfrm>
        </p:grpSpPr>
        <p:sp>
          <p:nvSpPr>
            <p:cNvPr id="24582" name="Freeform 6"/>
            <p:cNvSpPr>
              <a:spLocks/>
            </p:cNvSpPr>
            <p:nvPr/>
          </p:nvSpPr>
          <p:spPr bwMode="auto">
            <a:xfrm>
              <a:off x="1120" y="203"/>
              <a:ext cx="80" cy="80"/>
            </a:xfrm>
            <a:custGeom>
              <a:avLst/>
              <a:gdLst/>
              <a:ahLst/>
              <a:cxnLst>
                <a:cxn ang="0">
                  <a:pos x="40" y="80"/>
                </a:cxn>
                <a:cxn ang="0">
                  <a:pos x="24" y="77"/>
                </a:cxn>
                <a:cxn ang="0">
                  <a:pos x="12" y="69"/>
                </a:cxn>
                <a:cxn ang="0">
                  <a:pos x="3" y="56"/>
                </a:cxn>
                <a:cxn ang="0">
                  <a:pos x="0" y="40"/>
                </a:cxn>
                <a:cxn ang="0">
                  <a:pos x="3" y="25"/>
                </a:cxn>
                <a:cxn ang="0">
                  <a:pos x="12" y="12"/>
                </a:cxn>
                <a:cxn ang="0">
                  <a:pos x="24" y="3"/>
                </a:cxn>
                <a:cxn ang="0">
                  <a:pos x="40" y="0"/>
                </a:cxn>
                <a:cxn ang="0">
                  <a:pos x="56" y="3"/>
                </a:cxn>
                <a:cxn ang="0">
                  <a:pos x="68" y="12"/>
                </a:cxn>
                <a:cxn ang="0">
                  <a:pos x="77" y="25"/>
                </a:cxn>
                <a:cxn ang="0">
                  <a:pos x="80" y="40"/>
                </a:cxn>
                <a:cxn ang="0">
                  <a:pos x="77" y="56"/>
                </a:cxn>
                <a:cxn ang="0">
                  <a:pos x="68" y="69"/>
                </a:cxn>
                <a:cxn ang="0">
                  <a:pos x="56" y="77"/>
                </a:cxn>
                <a:cxn ang="0">
                  <a:pos x="40" y="80"/>
                </a:cxn>
              </a:cxnLst>
              <a:rect l="0" t="0" r="r" b="b"/>
              <a:pathLst>
                <a:path w="80" h="80">
                  <a:moveTo>
                    <a:pt x="40" y="80"/>
                  </a:moveTo>
                  <a:lnTo>
                    <a:pt x="24" y="77"/>
                  </a:lnTo>
                  <a:lnTo>
                    <a:pt x="12" y="69"/>
                  </a:lnTo>
                  <a:lnTo>
                    <a:pt x="3" y="56"/>
                  </a:lnTo>
                  <a:lnTo>
                    <a:pt x="0" y="40"/>
                  </a:lnTo>
                  <a:lnTo>
                    <a:pt x="3" y="25"/>
                  </a:lnTo>
                  <a:lnTo>
                    <a:pt x="12" y="12"/>
                  </a:lnTo>
                  <a:lnTo>
                    <a:pt x="24" y="3"/>
                  </a:lnTo>
                  <a:lnTo>
                    <a:pt x="40" y="0"/>
                  </a:lnTo>
                  <a:lnTo>
                    <a:pt x="56" y="3"/>
                  </a:lnTo>
                  <a:lnTo>
                    <a:pt x="68" y="12"/>
                  </a:lnTo>
                  <a:lnTo>
                    <a:pt x="77" y="25"/>
                  </a:lnTo>
                  <a:lnTo>
                    <a:pt x="80" y="40"/>
                  </a:lnTo>
                  <a:lnTo>
                    <a:pt x="77" y="56"/>
                  </a:lnTo>
                  <a:lnTo>
                    <a:pt x="68" y="69"/>
                  </a:lnTo>
                  <a:lnTo>
                    <a:pt x="56" y="77"/>
                  </a:lnTo>
                  <a:lnTo>
                    <a:pt x="40" y="8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81" name="Freeform 5"/>
            <p:cNvSpPr>
              <a:spLocks/>
            </p:cNvSpPr>
            <p:nvPr/>
          </p:nvSpPr>
          <p:spPr bwMode="auto">
            <a:xfrm>
              <a:off x="1120" y="203"/>
              <a:ext cx="80" cy="80"/>
            </a:xfrm>
            <a:custGeom>
              <a:avLst/>
              <a:gdLst/>
              <a:ahLst/>
              <a:cxnLst>
                <a:cxn ang="0">
                  <a:pos x="80" y="40"/>
                </a:cxn>
                <a:cxn ang="0">
                  <a:pos x="77" y="56"/>
                </a:cxn>
                <a:cxn ang="0">
                  <a:pos x="68" y="69"/>
                </a:cxn>
                <a:cxn ang="0">
                  <a:pos x="56" y="77"/>
                </a:cxn>
                <a:cxn ang="0">
                  <a:pos x="40" y="80"/>
                </a:cxn>
                <a:cxn ang="0">
                  <a:pos x="24" y="77"/>
                </a:cxn>
                <a:cxn ang="0">
                  <a:pos x="12" y="69"/>
                </a:cxn>
                <a:cxn ang="0">
                  <a:pos x="3" y="56"/>
                </a:cxn>
                <a:cxn ang="0">
                  <a:pos x="0" y="40"/>
                </a:cxn>
                <a:cxn ang="0">
                  <a:pos x="3" y="25"/>
                </a:cxn>
                <a:cxn ang="0">
                  <a:pos x="12" y="12"/>
                </a:cxn>
                <a:cxn ang="0">
                  <a:pos x="24" y="3"/>
                </a:cxn>
                <a:cxn ang="0">
                  <a:pos x="40" y="0"/>
                </a:cxn>
                <a:cxn ang="0">
                  <a:pos x="56" y="3"/>
                </a:cxn>
                <a:cxn ang="0">
                  <a:pos x="68" y="12"/>
                </a:cxn>
                <a:cxn ang="0">
                  <a:pos x="77" y="25"/>
                </a:cxn>
                <a:cxn ang="0">
                  <a:pos x="80" y="40"/>
                </a:cxn>
              </a:cxnLst>
              <a:rect l="0" t="0" r="r" b="b"/>
              <a:pathLst>
                <a:path w="80" h="80">
                  <a:moveTo>
                    <a:pt x="80" y="40"/>
                  </a:moveTo>
                  <a:lnTo>
                    <a:pt x="77" y="56"/>
                  </a:lnTo>
                  <a:lnTo>
                    <a:pt x="68" y="69"/>
                  </a:lnTo>
                  <a:lnTo>
                    <a:pt x="56" y="77"/>
                  </a:lnTo>
                  <a:lnTo>
                    <a:pt x="40" y="80"/>
                  </a:lnTo>
                  <a:lnTo>
                    <a:pt x="24" y="77"/>
                  </a:lnTo>
                  <a:lnTo>
                    <a:pt x="12" y="69"/>
                  </a:lnTo>
                  <a:lnTo>
                    <a:pt x="3" y="56"/>
                  </a:lnTo>
                  <a:lnTo>
                    <a:pt x="0" y="40"/>
                  </a:lnTo>
                  <a:lnTo>
                    <a:pt x="3" y="25"/>
                  </a:lnTo>
                  <a:lnTo>
                    <a:pt x="12" y="12"/>
                  </a:lnTo>
                  <a:lnTo>
                    <a:pt x="24" y="3"/>
                  </a:lnTo>
                  <a:lnTo>
                    <a:pt x="40" y="0"/>
                  </a:lnTo>
                  <a:lnTo>
                    <a:pt x="56" y="3"/>
                  </a:lnTo>
                  <a:lnTo>
                    <a:pt x="68" y="12"/>
                  </a:lnTo>
                  <a:lnTo>
                    <a:pt x="77" y="25"/>
                  </a:lnTo>
                  <a:lnTo>
                    <a:pt x="80" y="40"/>
                  </a:lnTo>
                  <a:close/>
                </a:path>
              </a:pathLst>
            </a:custGeom>
            <a:noFill/>
            <a:ln w="127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4577" name="Group 1"/>
          <p:cNvGrpSpPr>
            <a:grpSpLocks/>
          </p:cNvGrpSpPr>
          <p:nvPr/>
        </p:nvGrpSpPr>
        <p:grpSpPr bwMode="auto">
          <a:xfrm>
            <a:off x="704850" y="520700"/>
            <a:ext cx="63500" cy="63500"/>
            <a:chOff x="1110" y="101"/>
            <a:chExt cx="100" cy="100"/>
          </a:xfrm>
        </p:grpSpPr>
        <p:sp>
          <p:nvSpPr>
            <p:cNvPr id="24579" name="Freeform 3"/>
            <p:cNvSpPr>
              <a:spLocks/>
            </p:cNvSpPr>
            <p:nvPr/>
          </p:nvSpPr>
          <p:spPr bwMode="auto">
            <a:xfrm>
              <a:off x="1120" y="111"/>
              <a:ext cx="80" cy="80"/>
            </a:xfrm>
            <a:custGeom>
              <a:avLst/>
              <a:gdLst/>
              <a:ahLst/>
              <a:cxnLst>
                <a:cxn ang="0">
                  <a:pos x="40" y="80"/>
                </a:cxn>
                <a:cxn ang="0">
                  <a:pos x="24" y="77"/>
                </a:cxn>
                <a:cxn ang="0">
                  <a:pos x="12" y="68"/>
                </a:cxn>
                <a:cxn ang="0">
                  <a:pos x="3" y="56"/>
                </a:cxn>
                <a:cxn ang="0">
                  <a:pos x="0" y="40"/>
                </a:cxn>
                <a:cxn ang="0">
                  <a:pos x="3" y="25"/>
                </a:cxn>
                <a:cxn ang="0">
                  <a:pos x="12" y="12"/>
                </a:cxn>
                <a:cxn ang="0">
                  <a:pos x="24" y="3"/>
                </a:cxn>
                <a:cxn ang="0">
                  <a:pos x="40" y="0"/>
                </a:cxn>
                <a:cxn ang="0">
                  <a:pos x="56" y="3"/>
                </a:cxn>
                <a:cxn ang="0">
                  <a:pos x="68" y="12"/>
                </a:cxn>
                <a:cxn ang="0">
                  <a:pos x="77" y="25"/>
                </a:cxn>
                <a:cxn ang="0">
                  <a:pos x="80" y="40"/>
                </a:cxn>
                <a:cxn ang="0">
                  <a:pos x="77" y="56"/>
                </a:cxn>
                <a:cxn ang="0">
                  <a:pos x="68" y="68"/>
                </a:cxn>
                <a:cxn ang="0">
                  <a:pos x="56" y="77"/>
                </a:cxn>
                <a:cxn ang="0">
                  <a:pos x="40" y="80"/>
                </a:cxn>
              </a:cxnLst>
              <a:rect l="0" t="0" r="r" b="b"/>
              <a:pathLst>
                <a:path w="80" h="80">
                  <a:moveTo>
                    <a:pt x="40" y="80"/>
                  </a:moveTo>
                  <a:lnTo>
                    <a:pt x="24" y="77"/>
                  </a:lnTo>
                  <a:lnTo>
                    <a:pt x="12" y="68"/>
                  </a:lnTo>
                  <a:lnTo>
                    <a:pt x="3" y="56"/>
                  </a:lnTo>
                  <a:lnTo>
                    <a:pt x="0" y="40"/>
                  </a:lnTo>
                  <a:lnTo>
                    <a:pt x="3" y="25"/>
                  </a:lnTo>
                  <a:lnTo>
                    <a:pt x="12" y="12"/>
                  </a:lnTo>
                  <a:lnTo>
                    <a:pt x="24" y="3"/>
                  </a:lnTo>
                  <a:lnTo>
                    <a:pt x="40" y="0"/>
                  </a:lnTo>
                  <a:lnTo>
                    <a:pt x="56" y="3"/>
                  </a:lnTo>
                  <a:lnTo>
                    <a:pt x="68" y="12"/>
                  </a:lnTo>
                  <a:lnTo>
                    <a:pt x="77" y="25"/>
                  </a:lnTo>
                  <a:lnTo>
                    <a:pt x="80" y="40"/>
                  </a:lnTo>
                  <a:lnTo>
                    <a:pt x="77" y="56"/>
                  </a:lnTo>
                  <a:lnTo>
                    <a:pt x="68" y="68"/>
                  </a:lnTo>
                  <a:lnTo>
                    <a:pt x="56" y="77"/>
                  </a:lnTo>
                  <a:lnTo>
                    <a:pt x="40" y="8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78" name="Freeform 2"/>
            <p:cNvSpPr>
              <a:spLocks/>
            </p:cNvSpPr>
            <p:nvPr/>
          </p:nvSpPr>
          <p:spPr bwMode="auto">
            <a:xfrm>
              <a:off x="1120" y="111"/>
              <a:ext cx="80" cy="80"/>
            </a:xfrm>
            <a:custGeom>
              <a:avLst/>
              <a:gdLst/>
              <a:ahLst/>
              <a:cxnLst>
                <a:cxn ang="0">
                  <a:pos x="80" y="40"/>
                </a:cxn>
                <a:cxn ang="0">
                  <a:pos x="77" y="56"/>
                </a:cxn>
                <a:cxn ang="0">
                  <a:pos x="68" y="68"/>
                </a:cxn>
                <a:cxn ang="0">
                  <a:pos x="56" y="77"/>
                </a:cxn>
                <a:cxn ang="0">
                  <a:pos x="40" y="80"/>
                </a:cxn>
                <a:cxn ang="0">
                  <a:pos x="24" y="77"/>
                </a:cxn>
                <a:cxn ang="0">
                  <a:pos x="12" y="68"/>
                </a:cxn>
                <a:cxn ang="0">
                  <a:pos x="3" y="56"/>
                </a:cxn>
                <a:cxn ang="0">
                  <a:pos x="0" y="40"/>
                </a:cxn>
                <a:cxn ang="0">
                  <a:pos x="3" y="25"/>
                </a:cxn>
                <a:cxn ang="0">
                  <a:pos x="12" y="12"/>
                </a:cxn>
                <a:cxn ang="0">
                  <a:pos x="24" y="3"/>
                </a:cxn>
                <a:cxn ang="0">
                  <a:pos x="40" y="0"/>
                </a:cxn>
                <a:cxn ang="0">
                  <a:pos x="56" y="3"/>
                </a:cxn>
                <a:cxn ang="0">
                  <a:pos x="68" y="12"/>
                </a:cxn>
                <a:cxn ang="0">
                  <a:pos x="77" y="25"/>
                </a:cxn>
                <a:cxn ang="0">
                  <a:pos x="80" y="40"/>
                </a:cxn>
              </a:cxnLst>
              <a:rect l="0" t="0" r="r" b="b"/>
              <a:pathLst>
                <a:path w="80" h="80">
                  <a:moveTo>
                    <a:pt x="80" y="40"/>
                  </a:moveTo>
                  <a:lnTo>
                    <a:pt x="77" y="56"/>
                  </a:lnTo>
                  <a:lnTo>
                    <a:pt x="68" y="68"/>
                  </a:lnTo>
                  <a:lnTo>
                    <a:pt x="56" y="77"/>
                  </a:lnTo>
                  <a:lnTo>
                    <a:pt x="40" y="80"/>
                  </a:lnTo>
                  <a:lnTo>
                    <a:pt x="24" y="77"/>
                  </a:lnTo>
                  <a:lnTo>
                    <a:pt x="12" y="68"/>
                  </a:lnTo>
                  <a:lnTo>
                    <a:pt x="3" y="56"/>
                  </a:lnTo>
                  <a:lnTo>
                    <a:pt x="0" y="40"/>
                  </a:lnTo>
                  <a:lnTo>
                    <a:pt x="3" y="25"/>
                  </a:lnTo>
                  <a:lnTo>
                    <a:pt x="12" y="12"/>
                  </a:lnTo>
                  <a:lnTo>
                    <a:pt x="24" y="3"/>
                  </a:lnTo>
                  <a:lnTo>
                    <a:pt x="40" y="0"/>
                  </a:lnTo>
                  <a:lnTo>
                    <a:pt x="56" y="3"/>
                  </a:lnTo>
                  <a:lnTo>
                    <a:pt x="68" y="12"/>
                  </a:lnTo>
                  <a:lnTo>
                    <a:pt x="77" y="25"/>
                  </a:lnTo>
                  <a:lnTo>
                    <a:pt x="80" y="40"/>
                  </a:lnTo>
                  <a:close/>
                </a:path>
              </a:pathLst>
            </a:custGeom>
            <a:noFill/>
            <a:ln w="127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37889" name="Rectangle 1"/>
          <p:cNvSpPr>
            <a:spLocks noChangeArrowheads="1"/>
          </p:cNvSpPr>
          <p:nvPr/>
        </p:nvSpPr>
        <p:spPr bwMode="auto">
          <a:xfrm>
            <a:off x="1483566" y="541176"/>
            <a:ext cx="7660433"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Note:</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1.</a:t>
            </a:r>
            <a:r>
              <a:rPr kumimoji="0" lang="en-US"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If closing stock shown in Trial Balance then it will be shown in balance sheet only. It is assumed that purchases amount already get adjusted in trial balance.</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2.</a:t>
            </a:r>
            <a:r>
              <a:rPr kumimoji="0" lang="en-US"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Salary and wages will be shown in profit and loss A/c debit side (assuming that salary is prominent) while wages and salary will be shown in trading A/c debit side, (wages are prominent).</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3.</a:t>
            </a:r>
            <a:r>
              <a:rPr kumimoji="0" lang="en-US"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Freight, carriage, cartage will be shown in Dr. side of trading A/c. if inward word attached with these then it also debited to trading A/c, if outward word attached with these item then it will be debited to profit and loss account.</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4.</a:t>
            </a:r>
            <a:r>
              <a:rPr kumimoji="0" lang="en-US" b="1"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Any expenses related to factory are debited to trading account like factory lighting, factory rent if factory word is not given then lighting and rent will be debited to profit and loss account.</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35841" name="Rectangle 1"/>
          <p:cNvSpPr>
            <a:spLocks noChangeArrowheads="1"/>
          </p:cNvSpPr>
          <p:nvPr/>
        </p:nvSpPr>
        <p:spPr bwMode="auto">
          <a:xfrm>
            <a:off x="1427584" y="727788"/>
            <a:ext cx="7716416" cy="42780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5.</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Trade expenses always debited to profit and loss A/c not as name indicate trading A/c.</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6.</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Packaging material: cost of packaging material used in product are direct expenses as it refers to small containers which form part sold, it will debited to trading A/c.</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7.</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6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Packing:</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the packing refers to the big containers that are used for transporting the goods and regarded as indirect expenses and debited to profit and loss account.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8.</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Adjusted purchases mean the amount of purchases is adjusted by way of adding opening stock and reduced by the amount of closing stock, e.g., purchases Rs. 1,00,000; opening stock Rs. 12,000, closing stock Rs. 8,000. Calculate adjusted purchases.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Adjusted purchases = purchases + opening stock </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 closing stock = Rs. 1,00,000 + Rs. 12,000 </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 Rs. 8,000 = Rs. 1,04,000</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When adjusted purchases is given in trail balance, then there is no need of debiting opening stock and crediting closing stock in trading A/c.</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In this case closing stock will be shown in balance sheet only.</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FINANCIAL </a:t>
            </a:r>
            <a:r>
              <a:rPr lang="en-IN" sz="2900" b="1" dirty="0" smtClean="0">
                <a:solidFill>
                  <a:srgbClr val="FF0000"/>
                </a:solidFill>
                <a:latin typeface="Calibri"/>
                <a:ea typeface="Calibri"/>
                <a:cs typeface="Calibri"/>
                <a:sym typeface="Calibri"/>
              </a:rPr>
              <a:t>STATEMENT-2</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NUMBER:10</a:t>
            </a:r>
            <a:endParaRPr b="1"/>
          </a:p>
          <a:p>
            <a:pPr marL="0" lvl="0" indent="0" algn="l" rtl="0">
              <a:spcBef>
                <a:spcPts val="0"/>
              </a:spcBef>
              <a:spcAft>
                <a:spcPts val="0"/>
              </a:spcAft>
              <a:buNone/>
            </a:pPr>
            <a:r>
              <a:rPr lang="en" b="1" dirty="0"/>
              <a:t>CHAPTER NAME </a:t>
            </a:r>
            <a:r>
              <a:rPr lang="en" b="1" dirty="0" smtClean="0"/>
              <a:t>: FINANCIAL </a:t>
            </a:r>
            <a:r>
              <a:rPr lang="en" b="1" dirty="0" smtClean="0"/>
              <a:t>STATEMENT-2</a:t>
            </a:r>
            <a:endParaRPr lang="en" b="1" dirty="0" smtClean="0"/>
          </a:p>
          <a:p>
            <a:pPr marL="0" lvl="0" indent="0" algn="l" rtl="0">
              <a:spcBef>
                <a:spcPts val="0"/>
              </a:spcBef>
              <a:spcAft>
                <a:spcPts val="0"/>
              </a:spcAft>
              <a:buNone/>
            </a:pPr>
            <a:r>
              <a:rPr lang="en" b="1" dirty="0" smtClean="0"/>
              <a:t>CLASS-87</a:t>
            </a:r>
            <a:endParaRPr b="1"/>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427584" y="991679"/>
          <a:ext cx="6848670" cy="3537903"/>
        </p:xfrm>
        <a:graphic>
          <a:graphicData uri="http://schemas.openxmlformats.org/drawingml/2006/table">
            <a:tbl>
              <a:tblPr/>
              <a:tblGrid>
                <a:gridCol w="2282890"/>
                <a:gridCol w="2282890"/>
                <a:gridCol w="2282890"/>
              </a:tblGrid>
              <a:tr h="0">
                <a:tc>
                  <a:txBody>
                    <a:bodyPr/>
                    <a:lstStyle/>
                    <a:p>
                      <a:pPr>
                        <a:lnSpc>
                          <a:spcPct val="115000"/>
                        </a:lnSpc>
                      </a:pPr>
                      <a:endParaRPr lang="en-US" sz="1400" dirty="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b="1">
                          <a:latin typeface="Calibri"/>
                          <a:ea typeface="Times New Roman"/>
                          <a:cs typeface="Mangal"/>
                        </a:rPr>
                        <a:t>Dr.</a:t>
                      </a:r>
                      <a:endParaRPr lang="en-US" sz="1400">
                        <a:latin typeface="Calibri"/>
                        <a:ea typeface="Times New Roman"/>
                        <a:cs typeface="Mangal"/>
                      </a:endParaRPr>
                    </a:p>
                    <a:p>
                      <a:pPr>
                        <a:lnSpc>
                          <a:spcPct val="115000"/>
                        </a:lnSpc>
                        <a:spcAft>
                          <a:spcPts val="0"/>
                        </a:spcAft>
                      </a:pPr>
                      <a:r>
                        <a:rPr lang="en-US" sz="1400" b="1">
                          <a:latin typeface="Calibri"/>
                          <a:ea typeface="Times New Roman"/>
                        </a:rPr>
                        <a:t>(</a:t>
                      </a:r>
                      <a:r>
                        <a:rPr lang="en-US" sz="1400" b="1">
                          <a:latin typeface="Tahoma"/>
                          <a:ea typeface="Times New Roman"/>
                        </a:rPr>
                        <a:t>₹</a:t>
                      </a:r>
                      <a:r>
                        <a:rPr lang="en-US" sz="1400" b="1">
                          <a:latin typeface="Calibri"/>
                          <a:ea typeface="Times New Roman"/>
                        </a:rPr>
                        <a:t>)</a:t>
                      </a:r>
                      <a:endParaRPr lang="en-US" sz="14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b="1">
                          <a:latin typeface="Calibri"/>
                          <a:ea typeface="Times New Roman"/>
                          <a:cs typeface="Mangal"/>
                        </a:rPr>
                        <a:t>Cr.</a:t>
                      </a:r>
                      <a:endParaRPr lang="en-US" sz="1400">
                        <a:latin typeface="Calibri"/>
                        <a:ea typeface="Times New Roman"/>
                        <a:cs typeface="Mangal"/>
                      </a:endParaRPr>
                    </a:p>
                    <a:p>
                      <a:pPr>
                        <a:lnSpc>
                          <a:spcPct val="115000"/>
                        </a:lnSpc>
                        <a:spcAft>
                          <a:spcPts val="0"/>
                        </a:spcAft>
                      </a:pPr>
                      <a:r>
                        <a:rPr lang="en-US" sz="1400" b="1">
                          <a:latin typeface="Calibri"/>
                          <a:ea typeface="Times New Roman"/>
                        </a:rPr>
                        <a:t>(</a:t>
                      </a:r>
                      <a:r>
                        <a:rPr lang="en-US" sz="1400" b="1">
                          <a:latin typeface="Tahoma"/>
                          <a:ea typeface="Times New Roman"/>
                        </a:rPr>
                        <a:t>₹</a:t>
                      </a:r>
                      <a:r>
                        <a:rPr lang="en-US" sz="1400" b="1">
                          <a:latin typeface="Calibri"/>
                          <a:ea typeface="Times New Roman"/>
                        </a:rPr>
                        <a:t>)</a:t>
                      </a:r>
                      <a:endParaRPr lang="en-US" sz="1400">
                        <a:latin typeface="Calibri"/>
                        <a:ea typeface="Times New Roman"/>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1000"/>
                        </a:spcAft>
                      </a:pPr>
                      <a:r>
                        <a:rPr lang="en-IN" sz="1400">
                          <a:latin typeface="Calibri"/>
                          <a:ea typeface="Times New Roman"/>
                          <a:cs typeface="Mangal"/>
                        </a:rPr>
                        <a:t>Opening Stock</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12,000</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1000"/>
                        </a:spcAft>
                      </a:pPr>
                      <a:r>
                        <a:rPr lang="en-IN" sz="1400">
                          <a:latin typeface="Calibri"/>
                          <a:ea typeface="Times New Roman"/>
                          <a:cs typeface="Mangal"/>
                        </a:rPr>
                        <a:t>Purchases</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40,000</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1000"/>
                        </a:spcAft>
                      </a:pPr>
                      <a:r>
                        <a:rPr lang="en-IN" sz="1400">
                          <a:latin typeface="Calibri"/>
                          <a:ea typeface="Times New Roman"/>
                          <a:cs typeface="Mangal"/>
                        </a:rPr>
                        <a:t>Sales</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dirty="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86,000</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1000"/>
                        </a:spcAft>
                      </a:pPr>
                      <a:r>
                        <a:rPr lang="en-IN" sz="1400">
                          <a:latin typeface="Calibri"/>
                          <a:ea typeface="Times New Roman"/>
                          <a:cs typeface="Mangal"/>
                        </a:rPr>
                        <a:t>Discount</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400</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1000"/>
                        </a:spcAft>
                      </a:pPr>
                      <a:r>
                        <a:rPr lang="en-IN" sz="1400">
                          <a:latin typeface="Calibri"/>
                          <a:ea typeface="Times New Roman"/>
                          <a:cs typeface="Mangal"/>
                        </a:rPr>
                        <a:t>Sales Return</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6,000</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1000"/>
                        </a:spcAft>
                      </a:pPr>
                      <a:r>
                        <a:rPr lang="en-IN" sz="1400">
                          <a:latin typeface="Calibri"/>
                          <a:ea typeface="Times New Roman"/>
                          <a:cs typeface="Mangal"/>
                        </a:rPr>
                        <a:t>Buildings</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50,000</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1000"/>
                        </a:spcAft>
                      </a:pPr>
                      <a:r>
                        <a:rPr lang="en-IN" sz="1400">
                          <a:latin typeface="Calibri"/>
                          <a:ea typeface="Times New Roman"/>
                          <a:cs typeface="Mangal"/>
                        </a:rPr>
                        <a:t>Debtors</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16,000</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dirty="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
        <p:nvSpPr>
          <p:cNvPr id="31745" name="Rectangle 1"/>
          <p:cNvSpPr>
            <a:spLocks noChangeArrowheads="1"/>
          </p:cNvSpPr>
          <p:nvPr/>
        </p:nvSpPr>
        <p:spPr bwMode="auto">
          <a:xfrm>
            <a:off x="1399592" y="0"/>
            <a:ext cx="7744408"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Question 1</a:t>
            </a:r>
            <a:endPar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following are the balances extracted from the books of </a:t>
            </a:r>
            <a:r>
              <a:rPr kumimoji="0" lang="en-US"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Raghunath</a:t>
            </a: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Ji</a:t>
            </a: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as on 31st March, 2017. From these balances, prepare his Trading and Profit &amp; Loss Account and Balance Sheet as at that date: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5" name="Table 4"/>
          <p:cNvGraphicFramePr>
            <a:graphicFrameLocks noGrp="1"/>
          </p:cNvGraphicFramePr>
          <p:nvPr/>
        </p:nvGraphicFramePr>
        <p:xfrm>
          <a:off x="1520889" y="513825"/>
          <a:ext cx="6811347" cy="3620200"/>
        </p:xfrm>
        <a:graphic>
          <a:graphicData uri="http://schemas.openxmlformats.org/drawingml/2006/table">
            <a:tbl>
              <a:tblPr/>
              <a:tblGrid>
                <a:gridCol w="2270449"/>
                <a:gridCol w="2270449"/>
                <a:gridCol w="2270449"/>
              </a:tblGrid>
              <a:tr h="270933">
                <a:tc>
                  <a:txBody>
                    <a:bodyPr/>
                    <a:lstStyle/>
                    <a:p>
                      <a:pPr>
                        <a:lnSpc>
                          <a:spcPct val="115000"/>
                        </a:lnSpc>
                        <a:spcAft>
                          <a:spcPts val="1000"/>
                        </a:spcAft>
                      </a:pPr>
                      <a:r>
                        <a:rPr lang="en-IN" sz="1400" dirty="0">
                          <a:latin typeface="Calibri"/>
                          <a:ea typeface="Times New Roman"/>
                          <a:cs typeface="Mangal"/>
                        </a:rPr>
                        <a:t>Salaries</a:t>
                      </a:r>
                      <a:endParaRPr lang="en-US" sz="1400" dirty="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2,400</a:t>
                      </a:r>
                      <a:endParaRPr lang="en-US" sz="140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70933">
                <a:tc>
                  <a:txBody>
                    <a:bodyPr/>
                    <a:lstStyle/>
                    <a:p>
                      <a:pPr>
                        <a:lnSpc>
                          <a:spcPct val="115000"/>
                        </a:lnSpc>
                        <a:spcAft>
                          <a:spcPts val="1000"/>
                        </a:spcAft>
                      </a:pPr>
                      <a:r>
                        <a:rPr lang="en-IN" sz="1400">
                          <a:latin typeface="Calibri"/>
                          <a:ea typeface="Times New Roman"/>
                          <a:cs typeface="Mangal"/>
                        </a:rPr>
                        <a:t>Office Expenses</a:t>
                      </a:r>
                      <a:endParaRPr lang="en-US" sz="140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1,200</a:t>
                      </a:r>
                      <a:endParaRPr lang="en-US" sz="140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70933">
                <a:tc>
                  <a:txBody>
                    <a:bodyPr/>
                    <a:lstStyle/>
                    <a:p>
                      <a:pPr>
                        <a:lnSpc>
                          <a:spcPct val="115000"/>
                        </a:lnSpc>
                        <a:spcAft>
                          <a:spcPts val="1000"/>
                        </a:spcAft>
                      </a:pPr>
                      <a:r>
                        <a:rPr lang="en-IN" sz="1400">
                          <a:latin typeface="Calibri"/>
                          <a:ea typeface="Times New Roman"/>
                          <a:cs typeface="Mangal"/>
                        </a:rPr>
                        <a:t>Wages</a:t>
                      </a:r>
                      <a:endParaRPr lang="en-US" sz="140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10,000</a:t>
                      </a:r>
                      <a:endParaRPr lang="en-US" sz="140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70933">
                <a:tc>
                  <a:txBody>
                    <a:bodyPr/>
                    <a:lstStyle/>
                    <a:p>
                      <a:pPr>
                        <a:lnSpc>
                          <a:spcPct val="115000"/>
                        </a:lnSpc>
                        <a:spcAft>
                          <a:spcPts val="1000"/>
                        </a:spcAft>
                      </a:pPr>
                      <a:r>
                        <a:rPr lang="en-IN" sz="1400">
                          <a:latin typeface="Calibri"/>
                          <a:ea typeface="Times New Roman"/>
                          <a:cs typeface="Mangal"/>
                        </a:rPr>
                        <a:t>Purchase Return</a:t>
                      </a:r>
                      <a:endParaRPr lang="en-US" sz="140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4,000</a:t>
                      </a:r>
                      <a:endParaRPr lang="en-US" sz="140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70933">
                <a:tc>
                  <a:txBody>
                    <a:bodyPr/>
                    <a:lstStyle/>
                    <a:p>
                      <a:pPr>
                        <a:lnSpc>
                          <a:spcPct val="115000"/>
                        </a:lnSpc>
                        <a:spcAft>
                          <a:spcPts val="1000"/>
                        </a:spcAft>
                      </a:pPr>
                      <a:r>
                        <a:rPr lang="en-IN" sz="1400">
                          <a:latin typeface="Calibri"/>
                          <a:ea typeface="Times New Roman"/>
                          <a:cs typeface="Mangal"/>
                        </a:rPr>
                        <a:t>Interest</a:t>
                      </a:r>
                      <a:endParaRPr lang="en-US" sz="140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800</a:t>
                      </a:r>
                      <a:endParaRPr lang="en-US" sz="140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70933">
                <a:tc>
                  <a:txBody>
                    <a:bodyPr/>
                    <a:lstStyle/>
                    <a:p>
                      <a:pPr>
                        <a:lnSpc>
                          <a:spcPct val="115000"/>
                        </a:lnSpc>
                        <a:spcAft>
                          <a:spcPts val="1000"/>
                        </a:spcAft>
                      </a:pPr>
                      <a:r>
                        <a:rPr lang="en-IN" sz="1400">
                          <a:latin typeface="Calibri"/>
                          <a:ea typeface="Times New Roman"/>
                          <a:cs typeface="Mangal"/>
                        </a:rPr>
                        <a:t>Travelling Expenses</a:t>
                      </a:r>
                      <a:endParaRPr lang="en-US" sz="140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400</a:t>
                      </a:r>
                      <a:endParaRPr lang="en-US" sz="140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dirty="0">
                        <a:latin typeface="Calibri"/>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70933">
                <a:tc>
                  <a:txBody>
                    <a:bodyPr/>
                    <a:lstStyle/>
                    <a:p>
                      <a:pPr>
                        <a:lnSpc>
                          <a:spcPct val="115000"/>
                        </a:lnSpc>
                        <a:spcAft>
                          <a:spcPts val="1000"/>
                        </a:spcAft>
                      </a:pPr>
                      <a:r>
                        <a:rPr lang="en-IN" sz="1400" dirty="0">
                          <a:latin typeface="Calibri"/>
                          <a:ea typeface="Times New Roman"/>
                          <a:cs typeface="Mangal"/>
                        </a:rPr>
                        <a:t>Fire Insurance Premium</a:t>
                      </a:r>
                      <a:endParaRPr lang="en-US" sz="1400" dirty="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dirty="0">
                          <a:latin typeface="Calibri"/>
                          <a:ea typeface="Times New Roman"/>
                          <a:cs typeface="Mangal"/>
                        </a:rPr>
                        <a:t>800</a:t>
                      </a:r>
                      <a:endParaRPr lang="en-US" sz="1400" dirty="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70933">
                <a:tc>
                  <a:txBody>
                    <a:bodyPr/>
                    <a:lstStyle/>
                    <a:p>
                      <a:pPr>
                        <a:lnSpc>
                          <a:spcPct val="115000"/>
                        </a:lnSpc>
                        <a:spcAft>
                          <a:spcPts val="1000"/>
                        </a:spcAft>
                      </a:pPr>
                      <a:r>
                        <a:rPr lang="en-IN" sz="1400">
                          <a:latin typeface="Calibri"/>
                          <a:ea typeface="Times New Roman"/>
                          <a:cs typeface="Mangal"/>
                        </a:rPr>
                        <a:t>Machinery</a:t>
                      </a:r>
                      <a:endParaRPr lang="en-US" sz="140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dirty="0">
                          <a:latin typeface="Calibri"/>
                          <a:ea typeface="Times New Roman"/>
                          <a:cs typeface="Mangal"/>
                        </a:rPr>
                        <a:t>20,000</a:t>
                      </a:r>
                      <a:endParaRPr lang="en-US" sz="1400" dirty="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dirty="0">
                        <a:latin typeface="Calibri"/>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70933">
                <a:tc>
                  <a:txBody>
                    <a:bodyPr/>
                    <a:lstStyle/>
                    <a:p>
                      <a:pPr>
                        <a:lnSpc>
                          <a:spcPct val="115000"/>
                        </a:lnSpc>
                        <a:spcAft>
                          <a:spcPts val="1000"/>
                        </a:spcAft>
                      </a:pPr>
                      <a:r>
                        <a:rPr lang="en-IN" sz="1400" dirty="0">
                          <a:latin typeface="Calibri"/>
                          <a:ea typeface="Times New Roman"/>
                          <a:cs typeface="Mangal"/>
                        </a:rPr>
                        <a:t>Carriage on Purchases</a:t>
                      </a:r>
                      <a:endParaRPr lang="en-US" sz="1400" dirty="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700</a:t>
                      </a:r>
                      <a:endParaRPr lang="en-US" sz="140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dirty="0">
                        <a:latin typeface="Calibri"/>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70933">
                <a:tc>
                  <a:txBody>
                    <a:bodyPr/>
                    <a:lstStyle/>
                    <a:p>
                      <a:pPr>
                        <a:lnSpc>
                          <a:spcPct val="115000"/>
                        </a:lnSpc>
                        <a:spcAft>
                          <a:spcPts val="1000"/>
                        </a:spcAft>
                      </a:pPr>
                      <a:r>
                        <a:rPr lang="en-IN" sz="1400" dirty="0">
                          <a:latin typeface="Calibri"/>
                          <a:ea typeface="Times New Roman"/>
                          <a:cs typeface="Mangal"/>
                        </a:rPr>
                        <a:t>Commission</a:t>
                      </a:r>
                      <a:endParaRPr lang="en-US" sz="1400" dirty="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dirty="0">
                          <a:latin typeface="Calibri"/>
                          <a:ea typeface="Times New Roman"/>
                          <a:cs typeface="Mangal"/>
                        </a:rPr>
                        <a:t>400</a:t>
                      </a:r>
                      <a:endParaRPr lang="en-US" sz="1400" dirty="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dirty="0">
                        <a:latin typeface="Calibri"/>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4" name="Rectangle 3"/>
          <p:cNvSpPr/>
          <p:nvPr/>
        </p:nvSpPr>
        <p:spPr>
          <a:xfrm>
            <a:off x="1371600" y="2892490"/>
            <a:ext cx="7772400" cy="1754326"/>
          </a:xfrm>
          <a:prstGeom prst="rect">
            <a:avLst/>
          </a:prstGeom>
        </p:spPr>
        <p:txBody>
          <a:bodyPr wrap="square">
            <a:spAutoFit/>
          </a:bodyPr>
          <a:lstStyle/>
          <a:p>
            <a:r>
              <a:rPr lang="en-US" sz="1800" b="1" dirty="0" smtClean="0"/>
              <a:t>Adjustment:-</a:t>
            </a:r>
            <a:endParaRPr lang="en-US" sz="1800" dirty="0" smtClean="0"/>
          </a:p>
          <a:p>
            <a:r>
              <a:rPr lang="en-US" sz="1800" dirty="0" smtClean="0"/>
              <a:t>1. Closing Stock was valued at ₹ 16,000.</a:t>
            </a:r>
          </a:p>
          <a:p>
            <a:r>
              <a:rPr lang="en-US" sz="1800" dirty="0" smtClean="0"/>
              <a:t>2. Wages ₹ 2,000 and salaries ₹ 1,200 are outstanding.</a:t>
            </a:r>
          </a:p>
          <a:p>
            <a:r>
              <a:rPr lang="en-US" sz="1800" dirty="0" smtClean="0"/>
              <a:t>3. Rent for two months at the rate of ₹ 500 per month is outstanding.</a:t>
            </a:r>
          </a:p>
          <a:p>
            <a:r>
              <a:rPr lang="en-US" sz="1800" dirty="0" smtClean="0"/>
              <a:t>4. Depreciate Buildings by 5% and machinery by 10%.</a:t>
            </a:r>
          </a:p>
          <a:p>
            <a:r>
              <a:rPr lang="en-US" sz="1800" dirty="0" smtClean="0"/>
              <a:t>5. Prepaid Insurance ₹ 200.</a:t>
            </a:r>
            <a:endParaRPr lang="en-US" sz="1800" dirty="0"/>
          </a:p>
        </p:txBody>
      </p:sp>
      <p:graphicFrame>
        <p:nvGraphicFramePr>
          <p:cNvPr id="6" name="Table 5"/>
          <p:cNvGraphicFramePr>
            <a:graphicFrameLocks noGrp="1"/>
          </p:cNvGraphicFramePr>
          <p:nvPr/>
        </p:nvGraphicFramePr>
        <p:xfrm>
          <a:off x="1524000" y="539750"/>
          <a:ext cx="6811347" cy="1810100"/>
        </p:xfrm>
        <a:graphic>
          <a:graphicData uri="http://schemas.openxmlformats.org/drawingml/2006/table">
            <a:tbl>
              <a:tblPr/>
              <a:tblGrid>
                <a:gridCol w="2270449"/>
                <a:gridCol w="2270449"/>
                <a:gridCol w="2270449"/>
              </a:tblGrid>
              <a:tr h="270933">
                <a:tc>
                  <a:txBody>
                    <a:bodyPr/>
                    <a:lstStyle/>
                    <a:p>
                      <a:pPr>
                        <a:lnSpc>
                          <a:spcPct val="115000"/>
                        </a:lnSpc>
                        <a:spcAft>
                          <a:spcPts val="1000"/>
                        </a:spcAft>
                      </a:pPr>
                      <a:r>
                        <a:rPr lang="en-IN" sz="1400" dirty="0">
                          <a:latin typeface="Calibri"/>
                          <a:ea typeface="Times New Roman"/>
                          <a:cs typeface="Mangal"/>
                        </a:rPr>
                        <a:t>Cash in hand</a:t>
                      </a:r>
                      <a:endParaRPr lang="en-US" sz="1400" dirty="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2,300</a:t>
                      </a:r>
                      <a:endParaRPr lang="en-US" sz="140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dirty="0">
                        <a:latin typeface="Calibri"/>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70933">
                <a:tc>
                  <a:txBody>
                    <a:bodyPr/>
                    <a:lstStyle/>
                    <a:p>
                      <a:pPr>
                        <a:lnSpc>
                          <a:spcPct val="115000"/>
                        </a:lnSpc>
                        <a:spcAft>
                          <a:spcPts val="1000"/>
                        </a:spcAft>
                      </a:pPr>
                      <a:r>
                        <a:rPr lang="en-IN" sz="1400" dirty="0">
                          <a:latin typeface="Calibri"/>
                          <a:ea typeface="Times New Roman"/>
                          <a:cs typeface="Mangal"/>
                        </a:rPr>
                        <a:t>Rent and Taxes</a:t>
                      </a:r>
                      <a:endParaRPr lang="en-US" sz="1400" dirty="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dirty="0">
                          <a:latin typeface="Calibri"/>
                          <a:ea typeface="Times New Roman"/>
                          <a:cs typeface="Mangal"/>
                        </a:rPr>
                        <a:t>1,800</a:t>
                      </a:r>
                      <a:endParaRPr lang="en-US" sz="1400" dirty="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dirty="0">
                        <a:latin typeface="Calibri"/>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70933">
                <a:tc>
                  <a:txBody>
                    <a:bodyPr/>
                    <a:lstStyle/>
                    <a:p>
                      <a:pPr>
                        <a:lnSpc>
                          <a:spcPct val="115000"/>
                        </a:lnSpc>
                        <a:spcAft>
                          <a:spcPts val="1000"/>
                        </a:spcAft>
                      </a:pPr>
                      <a:r>
                        <a:rPr lang="en-IN" sz="1400">
                          <a:latin typeface="Calibri"/>
                          <a:ea typeface="Times New Roman"/>
                          <a:cs typeface="Mangal"/>
                        </a:rPr>
                        <a:t>Capital</a:t>
                      </a:r>
                      <a:endParaRPr lang="en-US" sz="140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dirty="0">
                        <a:latin typeface="Calibri"/>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dirty="0">
                          <a:latin typeface="Calibri"/>
                          <a:ea typeface="Times New Roman"/>
                          <a:cs typeface="Mangal"/>
                        </a:rPr>
                        <a:t>62,000</a:t>
                      </a:r>
                      <a:endParaRPr lang="en-US" sz="1400" dirty="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70933">
                <a:tc>
                  <a:txBody>
                    <a:bodyPr/>
                    <a:lstStyle/>
                    <a:p>
                      <a:pPr>
                        <a:lnSpc>
                          <a:spcPct val="115000"/>
                        </a:lnSpc>
                        <a:spcAft>
                          <a:spcPts val="1000"/>
                        </a:spcAft>
                      </a:pPr>
                      <a:r>
                        <a:rPr lang="en-IN" sz="1400">
                          <a:latin typeface="Calibri"/>
                          <a:ea typeface="Times New Roman"/>
                          <a:cs typeface="Mangal"/>
                        </a:rPr>
                        <a:t>Creditors</a:t>
                      </a:r>
                      <a:endParaRPr lang="en-US" sz="140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dirty="0">
                          <a:latin typeface="Calibri"/>
                          <a:ea typeface="Times New Roman"/>
                          <a:cs typeface="Mangal"/>
                        </a:rPr>
                        <a:t>10,800</a:t>
                      </a:r>
                      <a:endParaRPr lang="en-US" sz="1400" dirty="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270933">
                <a:tc>
                  <a:txBody>
                    <a:bodyPr/>
                    <a:lstStyle/>
                    <a:p>
                      <a:pPr>
                        <a:lnSpc>
                          <a:spcPct val="115000"/>
                        </a:lnSpc>
                      </a:pPr>
                      <a:endParaRPr lang="en-US" sz="1400">
                        <a:latin typeface="Calibri"/>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1,64,000</a:t>
                      </a:r>
                      <a:endParaRPr lang="en-US" sz="140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dirty="0">
                          <a:latin typeface="Calibri"/>
                          <a:ea typeface="Times New Roman"/>
                          <a:cs typeface="Mangal"/>
                        </a:rPr>
                        <a:t>1,64,000</a:t>
                      </a:r>
                      <a:endParaRPr lang="en-US" sz="1400" dirty="0">
                        <a:latin typeface="Calibri"/>
                        <a:ea typeface="Times New Roman"/>
                        <a:cs typeface="Mangal"/>
                      </a:endParaRPr>
                    </a:p>
                  </a:txBody>
                  <a:tcPr marL="58328" marR="58328" marT="58328" marB="58328">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391718" y="4282752"/>
            <a:ext cx="1170475" cy="860748"/>
          </a:xfrm>
          <a:prstGeom prst="rect">
            <a:avLst/>
          </a:prstGeom>
          <a:noFill/>
          <a:ln>
            <a:noFill/>
          </a:ln>
        </p:spPr>
      </p:pic>
      <p:sp>
        <p:nvSpPr>
          <p:cNvPr id="71681" name="Rectangle 1"/>
          <p:cNvSpPr>
            <a:spLocks noChangeArrowheads="1"/>
          </p:cNvSpPr>
          <p:nvPr/>
        </p:nvSpPr>
        <p:spPr bwMode="auto">
          <a:xfrm>
            <a:off x="1203648" y="149290"/>
            <a:ext cx="7940351" cy="32932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Outstanding Expenses:</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When expenses of an accounting period remain unpaid at the end of an accounting period, they are termed as outstanding expenses.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As they relate to the earning of revenue during the current accounting year, it is logical that they should be duly charged against the revenue for computation of the correct amount of profit or loss.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Prepaid Expenses:</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At the end of the accounting year, it is found that the benefits of some expenses have not yet been fully received; a portion of its benefit would be received in the next accounting year. This portion of expenses, is carried forward to the next year and is termed as prepaid expenses.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Accrued Income:</a:t>
            </a:r>
            <a:r>
              <a:rPr kumimoji="0" lang="en-US" sz="1600"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6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It may sometime happen that certain items of income such as a interest on loan, commission, rent, etc. are earned during the current ac- counting year but have not been actually received by the end of the same year. Such incomes are known as accrued income.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FINANCIAL </a:t>
            </a:r>
            <a:r>
              <a:rPr lang="en-IN" sz="2900" b="1" dirty="0" smtClean="0">
                <a:solidFill>
                  <a:srgbClr val="FF0000"/>
                </a:solidFill>
                <a:latin typeface="Calibri"/>
                <a:ea typeface="Calibri"/>
                <a:cs typeface="Calibri"/>
                <a:sym typeface="Calibri"/>
              </a:rPr>
              <a:t>STATEMENT-2</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NUMBER:10</a:t>
            </a:r>
            <a:endParaRPr b="1"/>
          </a:p>
          <a:p>
            <a:pPr marL="0" lvl="0" indent="0" algn="l" rtl="0">
              <a:spcBef>
                <a:spcPts val="0"/>
              </a:spcBef>
              <a:spcAft>
                <a:spcPts val="0"/>
              </a:spcAft>
              <a:buNone/>
            </a:pPr>
            <a:r>
              <a:rPr lang="en" b="1" dirty="0"/>
              <a:t>CHAPTER NAME </a:t>
            </a:r>
            <a:r>
              <a:rPr lang="en" b="1" dirty="0" smtClean="0"/>
              <a:t>: FINANCIAL </a:t>
            </a:r>
            <a:r>
              <a:rPr lang="en" b="1" dirty="0" smtClean="0"/>
              <a:t>STATEMENT-2</a:t>
            </a:r>
            <a:endParaRPr lang="en" b="1" dirty="0" smtClean="0"/>
          </a:p>
          <a:p>
            <a:pPr marL="0" lvl="0" indent="0" algn="l" rtl="0">
              <a:spcBef>
                <a:spcPts val="0"/>
              </a:spcBef>
              <a:spcAft>
                <a:spcPts val="0"/>
              </a:spcAft>
              <a:buNone/>
            </a:pPr>
            <a:r>
              <a:rPr lang="en" b="1" dirty="0" smtClean="0"/>
              <a:t>CLASS-88</a:t>
            </a:r>
            <a:endParaRPr b="1"/>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828384" y="4646645"/>
            <a:ext cx="1315616" cy="496855"/>
          </a:xfrm>
          <a:prstGeom prst="rect">
            <a:avLst/>
          </a:prstGeom>
          <a:noFill/>
          <a:ln>
            <a:noFill/>
          </a:ln>
        </p:spPr>
      </p:pic>
      <p:graphicFrame>
        <p:nvGraphicFramePr>
          <p:cNvPr id="6" name="Table 5"/>
          <p:cNvGraphicFramePr>
            <a:graphicFrameLocks noGrp="1"/>
          </p:cNvGraphicFramePr>
          <p:nvPr/>
        </p:nvGraphicFramePr>
        <p:xfrm>
          <a:off x="1390262" y="727786"/>
          <a:ext cx="6848670" cy="3413062"/>
        </p:xfrm>
        <a:graphic>
          <a:graphicData uri="http://schemas.openxmlformats.org/drawingml/2006/table">
            <a:tbl>
              <a:tblPr/>
              <a:tblGrid>
                <a:gridCol w="2282890"/>
                <a:gridCol w="2282890"/>
                <a:gridCol w="2282890"/>
              </a:tblGrid>
              <a:tr h="392154">
                <a:tc>
                  <a:txBody>
                    <a:bodyPr/>
                    <a:lstStyle/>
                    <a:p>
                      <a:pPr>
                        <a:lnSpc>
                          <a:spcPct val="115000"/>
                        </a:lnSpc>
                      </a:pPr>
                      <a:endParaRPr lang="en-US" sz="1400" dirty="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Dr. (</a:t>
                      </a:r>
                      <a:r>
                        <a:rPr lang="en-IN" sz="1400">
                          <a:latin typeface="Tahoma"/>
                          <a:ea typeface="Times New Roman"/>
                          <a:cs typeface="Mangal"/>
                        </a:rPr>
                        <a:t>₹</a:t>
                      </a:r>
                      <a:r>
                        <a:rPr lang="en-IN" sz="1400">
                          <a:latin typeface="Calibri"/>
                          <a:ea typeface="Times New Roman"/>
                          <a:cs typeface="Mangal"/>
                        </a:rPr>
                        <a:t>)</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Cr. (</a:t>
                      </a:r>
                      <a:r>
                        <a:rPr lang="en-IN" sz="1400">
                          <a:latin typeface="Tahoma"/>
                          <a:ea typeface="Times New Roman"/>
                          <a:cs typeface="Mangal"/>
                        </a:rPr>
                        <a:t>₹</a:t>
                      </a:r>
                      <a:r>
                        <a:rPr lang="en-IN" sz="1400">
                          <a:latin typeface="Calibri"/>
                          <a:ea typeface="Times New Roman"/>
                          <a:cs typeface="Mangal"/>
                        </a:rPr>
                        <a:t>)</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92154">
                <a:tc>
                  <a:txBody>
                    <a:bodyPr/>
                    <a:lstStyle/>
                    <a:p>
                      <a:pPr>
                        <a:lnSpc>
                          <a:spcPct val="115000"/>
                        </a:lnSpc>
                        <a:spcAft>
                          <a:spcPts val="1000"/>
                        </a:spcAft>
                      </a:pPr>
                      <a:r>
                        <a:rPr lang="en-IN" sz="1400">
                          <a:latin typeface="Calibri"/>
                          <a:ea typeface="Times New Roman"/>
                          <a:cs typeface="Mangal"/>
                        </a:rPr>
                        <a:t>Stock 1st April, 2016</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22,300</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615457">
                <a:tc>
                  <a:txBody>
                    <a:bodyPr/>
                    <a:lstStyle/>
                    <a:p>
                      <a:pPr>
                        <a:lnSpc>
                          <a:spcPct val="115000"/>
                        </a:lnSpc>
                        <a:spcAft>
                          <a:spcPts val="1000"/>
                        </a:spcAft>
                      </a:pPr>
                      <a:r>
                        <a:rPr lang="en-IN" sz="1400" dirty="0">
                          <a:latin typeface="Calibri"/>
                          <a:ea typeface="Times New Roman"/>
                          <a:cs typeface="Mangal"/>
                        </a:rPr>
                        <a:t>Purchases and Purchase Return</a:t>
                      </a:r>
                      <a:endParaRPr lang="en-US" sz="1400" dirty="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2,30,000</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5,200</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92154">
                <a:tc>
                  <a:txBody>
                    <a:bodyPr/>
                    <a:lstStyle/>
                    <a:p>
                      <a:pPr>
                        <a:lnSpc>
                          <a:spcPct val="115000"/>
                        </a:lnSpc>
                        <a:spcAft>
                          <a:spcPts val="1000"/>
                        </a:spcAft>
                      </a:pPr>
                      <a:r>
                        <a:rPr lang="en-IN" sz="1400">
                          <a:latin typeface="Calibri"/>
                          <a:ea typeface="Times New Roman"/>
                          <a:cs typeface="Mangal"/>
                        </a:rPr>
                        <a:t>Freehold Premises</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1,00,000</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92154">
                <a:tc>
                  <a:txBody>
                    <a:bodyPr/>
                    <a:lstStyle/>
                    <a:p>
                      <a:pPr>
                        <a:lnSpc>
                          <a:spcPct val="115000"/>
                        </a:lnSpc>
                        <a:spcAft>
                          <a:spcPts val="1000"/>
                        </a:spcAft>
                      </a:pPr>
                      <a:r>
                        <a:rPr lang="en-IN" sz="1400">
                          <a:latin typeface="Calibri"/>
                          <a:ea typeface="Times New Roman"/>
                          <a:cs typeface="Mangal"/>
                        </a:rPr>
                        <a:t>Incidental Trade Exp.</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11,200</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92154">
                <a:tc>
                  <a:txBody>
                    <a:bodyPr/>
                    <a:lstStyle/>
                    <a:p>
                      <a:pPr>
                        <a:lnSpc>
                          <a:spcPct val="115000"/>
                        </a:lnSpc>
                        <a:spcAft>
                          <a:spcPts val="1000"/>
                        </a:spcAft>
                      </a:pPr>
                      <a:r>
                        <a:rPr lang="en-IN" sz="1400">
                          <a:latin typeface="Calibri"/>
                          <a:ea typeface="Times New Roman"/>
                          <a:cs typeface="Mangal"/>
                        </a:rPr>
                        <a:t>Insurance</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1,850</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92154">
                <a:tc>
                  <a:txBody>
                    <a:bodyPr/>
                    <a:lstStyle/>
                    <a:p>
                      <a:pPr>
                        <a:lnSpc>
                          <a:spcPct val="115000"/>
                        </a:lnSpc>
                        <a:spcAft>
                          <a:spcPts val="1000"/>
                        </a:spcAft>
                      </a:pPr>
                      <a:r>
                        <a:rPr lang="en-IN" sz="1400">
                          <a:latin typeface="Calibri"/>
                          <a:ea typeface="Times New Roman"/>
                          <a:cs typeface="Mangal"/>
                        </a:rPr>
                        <a:t>Audit Fees</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800</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92154">
                <a:tc>
                  <a:txBody>
                    <a:bodyPr/>
                    <a:lstStyle/>
                    <a:p>
                      <a:pPr>
                        <a:lnSpc>
                          <a:spcPct val="115000"/>
                        </a:lnSpc>
                        <a:spcAft>
                          <a:spcPts val="1000"/>
                        </a:spcAft>
                      </a:pPr>
                      <a:r>
                        <a:rPr lang="en-IN" sz="1400">
                          <a:latin typeface="Calibri"/>
                          <a:ea typeface="Times New Roman"/>
                          <a:cs typeface="Mangal"/>
                        </a:rPr>
                        <a:t>Commission Received</a:t>
                      </a:r>
                      <a:endParaRPr lang="en-US" sz="14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dirty="0">
                          <a:latin typeface="Calibri"/>
                          <a:ea typeface="Times New Roman"/>
                          <a:cs typeface="Mangal"/>
                        </a:rPr>
                        <a:t>2,700</a:t>
                      </a:r>
                      <a:endParaRPr lang="en-US" sz="1400" dirty="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
        <p:nvSpPr>
          <p:cNvPr id="25601" name="Rectangle 1"/>
          <p:cNvSpPr>
            <a:spLocks noChangeArrowheads="1"/>
          </p:cNvSpPr>
          <p:nvPr/>
        </p:nvSpPr>
        <p:spPr bwMode="auto">
          <a:xfrm>
            <a:off x="1175656" y="0"/>
            <a:ext cx="7968343"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From the following Trial Balance prepare Trading and Profit &amp; Loss Account for the year ended 31st March, 2017 and Balance Sheet as at that date:-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259634" y="539748"/>
          <a:ext cx="6969966" cy="4517394"/>
        </p:xfrm>
        <a:graphic>
          <a:graphicData uri="http://schemas.openxmlformats.org/drawingml/2006/table">
            <a:tbl>
              <a:tblPr/>
              <a:tblGrid>
                <a:gridCol w="2323322"/>
                <a:gridCol w="2323322"/>
                <a:gridCol w="2323322"/>
              </a:tblGrid>
              <a:tr h="351271">
                <a:tc>
                  <a:txBody>
                    <a:bodyPr/>
                    <a:lstStyle/>
                    <a:p>
                      <a:pPr>
                        <a:lnSpc>
                          <a:spcPct val="115000"/>
                        </a:lnSpc>
                        <a:spcAft>
                          <a:spcPts val="1000"/>
                        </a:spcAft>
                      </a:pPr>
                      <a:r>
                        <a:rPr lang="en-IN" sz="1400">
                          <a:latin typeface="Calibri"/>
                          <a:ea typeface="Times New Roman"/>
                          <a:cs typeface="Mangal"/>
                        </a:rPr>
                        <a:t>Interest</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1,400</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51271">
                <a:tc>
                  <a:txBody>
                    <a:bodyPr/>
                    <a:lstStyle/>
                    <a:p>
                      <a:pPr>
                        <a:lnSpc>
                          <a:spcPct val="115000"/>
                        </a:lnSpc>
                        <a:spcAft>
                          <a:spcPts val="1000"/>
                        </a:spcAft>
                      </a:pPr>
                      <a:r>
                        <a:rPr lang="en-IN" sz="1400">
                          <a:latin typeface="Calibri"/>
                          <a:ea typeface="Times New Roman"/>
                          <a:cs typeface="Mangal"/>
                        </a:rPr>
                        <a:t>Debtors and Creditors</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32,400</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24,830</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51271">
                <a:tc>
                  <a:txBody>
                    <a:bodyPr/>
                    <a:lstStyle/>
                    <a:p>
                      <a:pPr>
                        <a:lnSpc>
                          <a:spcPct val="115000"/>
                        </a:lnSpc>
                        <a:spcAft>
                          <a:spcPts val="1000"/>
                        </a:spcAft>
                      </a:pPr>
                      <a:r>
                        <a:rPr lang="en-IN" sz="1400">
                          <a:latin typeface="Calibri"/>
                          <a:ea typeface="Times New Roman"/>
                          <a:cs typeface="Mangal"/>
                        </a:rPr>
                        <a:t>Wages</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30,200</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51271">
                <a:tc>
                  <a:txBody>
                    <a:bodyPr/>
                    <a:lstStyle/>
                    <a:p>
                      <a:pPr>
                        <a:lnSpc>
                          <a:spcPct val="115000"/>
                        </a:lnSpc>
                        <a:spcAft>
                          <a:spcPts val="1000"/>
                        </a:spcAft>
                      </a:pPr>
                      <a:r>
                        <a:rPr lang="en-IN" sz="1400">
                          <a:latin typeface="Calibri"/>
                          <a:ea typeface="Times New Roman"/>
                          <a:cs typeface="Mangal"/>
                        </a:rPr>
                        <a:t>Salaries</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15,200</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51271">
                <a:tc>
                  <a:txBody>
                    <a:bodyPr/>
                    <a:lstStyle/>
                    <a:p>
                      <a:pPr>
                        <a:lnSpc>
                          <a:spcPct val="115000"/>
                        </a:lnSpc>
                        <a:spcAft>
                          <a:spcPts val="1000"/>
                        </a:spcAft>
                      </a:pPr>
                      <a:r>
                        <a:rPr lang="en-IN" sz="1400">
                          <a:latin typeface="Calibri"/>
                          <a:ea typeface="Times New Roman"/>
                          <a:cs typeface="Mangal"/>
                        </a:rPr>
                        <a:t>Capital</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1,50,000</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51271">
                <a:tc>
                  <a:txBody>
                    <a:bodyPr/>
                    <a:lstStyle/>
                    <a:p>
                      <a:pPr>
                        <a:lnSpc>
                          <a:spcPct val="115000"/>
                        </a:lnSpc>
                        <a:spcAft>
                          <a:spcPts val="1000"/>
                        </a:spcAft>
                      </a:pPr>
                      <a:r>
                        <a:rPr lang="en-IN" sz="1400">
                          <a:latin typeface="Calibri"/>
                          <a:ea typeface="Times New Roman"/>
                          <a:cs typeface="Mangal"/>
                        </a:rPr>
                        <a:t>Drawings</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12,000</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51271">
                <a:tc>
                  <a:txBody>
                    <a:bodyPr/>
                    <a:lstStyle/>
                    <a:p>
                      <a:pPr>
                        <a:lnSpc>
                          <a:spcPct val="115000"/>
                        </a:lnSpc>
                        <a:spcAft>
                          <a:spcPts val="1000"/>
                        </a:spcAft>
                      </a:pPr>
                      <a:r>
                        <a:rPr lang="en-IN" sz="1400">
                          <a:latin typeface="Calibri"/>
                          <a:ea typeface="Times New Roman"/>
                          <a:cs typeface="Mangal"/>
                        </a:rPr>
                        <a:t>Income-Tax</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3,600</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51271">
                <a:tc>
                  <a:txBody>
                    <a:bodyPr/>
                    <a:lstStyle/>
                    <a:p>
                      <a:pPr>
                        <a:lnSpc>
                          <a:spcPct val="115000"/>
                        </a:lnSpc>
                        <a:spcAft>
                          <a:spcPts val="1000"/>
                        </a:spcAft>
                      </a:pPr>
                      <a:r>
                        <a:rPr lang="en-IN" sz="1400">
                          <a:latin typeface="Calibri"/>
                          <a:ea typeface="Times New Roman"/>
                          <a:cs typeface="Mangal"/>
                        </a:rPr>
                        <a:t>Investments</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8,000</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551294">
                <a:tc>
                  <a:txBody>
                    <a:bodyPr/>
                    <a:lstStyle/>
                    <a:p>
                      <a:pPr>
                        <a:lnSpc>
                          <a:spcPct val="115000"/>
                        </a:lnSpc>
                        <a:spcAft>
                          <a:spcPts val="1000"/>
                        </a:spcAft>
                      </a:pPr>
                      <a:r>
                        <a:rPr lang="en-IN" sz="1400">
                          <a:latin typeface="Calibri"/>
                          <a:ea typeface="Times New Roman"/>
                          <a:cs typeface="Mangal"/>
                        </a:rPr>
                        <a:t>Discount allowed &amp; received</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7,500</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4,200</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51271">
                <a:tc>
                  <a:txBody>
                    <a:bodyPr/>
                    <a:lstStyle/>
                    <a:p>
                      <a:pPr>
                        <a:lnSpc>
                          <a:spcPct val="115000"/>
                        </a:lnSpc>
                        <a:spcAft>
                          <a:spcPts val="1000"/>
                        </a:spcAft>
                      </a:pPr>
                      <a:r>
                        <a:rPr lang="en-IN" sz="1400">
                          <a:latin typeface="Calibri"/>
                          <a:ea typeface="Times New Roman"/>
                          <a:cs typeface="Mangal"/>
                        </a:rPr>
                        <a:t>Sales Return &amp; Sales</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6,400</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3,17,400</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51271">
                <a:tc>
                  <a:txBody>
                    <a:bodyPr/>
                    <a:lstStyle/>
                    <a:p>
                      <a:pPr>
                        <a:lnSpc>
                          <a:spcPct val="115000"/>
                        </a:lnSpc>
                        <a:spcAft>
                          <a:spcPts val="1000"/>
                        </a:spcAft>
                      </a:pPr>
                      <a:r>
                        <a:rPr lang="en-IN" sz="1400">
                          <a:latin typeface="Calibri"/>
                          <a:ea typeface="Times New Roman"/>
                          <a:cs typeface="Mangal"/>
                        </a:rPr>
                        <a:t>B/R</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400">
                          <a:latin typeface="Calibri"/>
                          <a:ea typeface="Times New Roman"/>
                          <a:cs typeface="Mangal"/>
                        </a:rPr>
                        <a:t>5,200</a:t>
                      </a:r>
                      <a:endParaRPr lang="en-US" sz="1400">
                        <a:latin typeface="Calibri"/>
                        <a:ea typeface="Times New Roman"/>
                        <a:cs typeface="Mangal"/>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dirty="0">
                        <a:latin typeface="Calibri"/>
                      </a:endParaRPr>
                    </a:p>
                  </a:txBody>
                  <a:tcPr marL="75623" marR="75623" marT="75623" marB="75623">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6" name="Table 5"/>
          <p:cNvGraphicFramePr>
            <a:graphicFrameLocks noGrp="1"/>
          </p:cNvGraphicFramePr>
          <p:nvPr/>
        </p:nvGraphicFramePr>
        <p:xfrm>
          <a:off x="1362268" y="223938"/>
          <a:ext cx="7669764" cy="2580386"/>
        </p:xfrm>
        <a:graphic>
          <a:graphicData uri="http://schemas.openxmlformats.org/drawingml/2006/table">
            <a:tbl>
              <a:tblPr/>
              <a:tblGrid>
                <a:gridCol w="2556588"/>
                <a:gridCol w="2556588"/>
                <a:gridCol w="2556588"/>
              </a:tblGrid>
              <a:tr h="363893">
                <a:tc>
                  <a:txBody>
                    <a:bodyPr/>
                    <a:lstStyle/>
                    <a:p>
                      <a:pPr>
                        <a:lnSpc>
                          <a:spcPct val="115000"/>
                        </a:lnSpc>
                        <a:spcAft>
                          <a:spcPts val="1000"/>
                        </a:spcAft>
                      </a:pPr>
                      <a:r>
                        <a:rPr lang="en-IN" sz="1600" dirty="0">
                          <a:latin typeface="Calibri"/>
                          <a:ea typeface="Times New Roman"/>
                          <a:cs typeface="Mangal"/>
                        </a:rPr>
                        <a:t>Office Furniture</a:t>
                      </a:r>
                      <a:endParaRPr lang="en-US" sz="1600" dirty="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9,000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63893">
                <a:tc>
                  <a:txBody>
                    <a:bodyPr/>
                    <a:lstStyle/>
                    <a:p>
                      <a:pPr>
                        <a:lnSpc>
                          <a:spcPct val="115000"/>
                        </a:lnSpc>
                        <a:spcAft>
                          <a:spcPts val="1000"/>
                        </a:spcAft>
                      </a:pPr>
                      <a:r>
                        <a:rPr lang="en-IN" sz="1600">
                          <a:latin typeface="Calibri"/>
                          <a:ea typeface="Times New Roman"/>
                          <a:cs typeface="Mangal"/>
                        </a:rPr>
                        <a:t>Rent</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2,600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63893">
                <a:tc>
                  <a:txBody>
                    <a:bodyPr/>
                    <a:lstStyle/>
                    <a:p>
                      <a:pPr>
                        <a:lnSpc>
                          <a:spcPct val="115000"/>
                        </a:lnSpc>
                        <a:spcAft>
                          <a:spcPts val="1000"/>
                        </a:spcAft>
                      </a:pPr>
                      <a:r>
                        <a:rPr lang="en-IN" sz="1600">
                          <a:latin typeface="Calibri"/>
                          <a:ea typeface="Times New Roman"/>
                          <a:cs typeface="Mangal"/>
                        </a:rPr>
                        <a:t>Cash in hand</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5,080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dirty="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63893">
                <a:tc>
                  <a:txBody>
                    <a:bodyPr/>
                    <a:lstStyle/>
                    <a:p>
                      <a:pPr>
                        <a:lnSpc>
                          <a:spcPct val="115000"/>
                        </a:lnSpc>
                        <a:spcAft>
                          <a:spcPts val="1000"/>
                        </a:spcAft>
                      </a:pPr>
                      <a:r>
                        <a:rPr lang="en-IN" sz="1600">
                          <a:latin typeface="Calibri"/>
                          <a:ea typeface="Times New Roman"/>
                          <a:cs typeface="Mangal"/>
                        </a:rPr>
                        <a:t>Bank Balance</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7,600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63893">
                <a:tc rowSpan="2">
                  <a:txBody>
                    <a:bodyPr/>
                    <a:lstStyle/>
                    <a:p>
                      <a:pPr>
                        <a:lnSpc>
                          <a:spcPct val="115000"/>
                        </a:lnSpc>
                      </a:pPr>
                      <a:endParaRPr lang="en-US" sz="1600" dirty="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5,08,330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5,08,330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63893">
                <a:tc vMerge="1">
                  <a:txBody>
                    <a:bodyPr/>
                    <a:lstStyle/>
                    <a:p>
                      <a:endParaRPr lang="en-US"/>
                    </a:p>
                  </a:txBody>
                  <a:tcPr/>
                </a:tc>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dirty="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
        <p:nvSpPr>
          <p:cNvPr id="20481" name="Rectangle 1"/>
          <p:cNvSpPr>
            <a:spLocks noChangeArrowheads="1"/>
          </p:cNvSpPr>
          <p:nvPr/>
        </p:nvSpPr>
        <p:spPr bwMode="auto">
          <a:xfrm>
            <a:off x="1670180" y="3069771"/>
            <a:ext cx="747382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Adjustment:-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 Stock at 31st March 2017 is </a:t>
            </a:r>
            <a:r>
              <a:rPr kumimoji="0" lang="en-US" sz="16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70,000.</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 Write of 5% Depreciation on Freehold Premises and 20% on office furniture.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 Commission earned but not received </a:t>
            </a:r>
            <a:r>
              <a:rPr kumimoji="0" lang="en-US" sz="16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500.</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4. Interest earned </a:t>
            </a:r>
            <a:r>
              <a:rPr kumimoji="0" lang="en-US" sz="16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600.</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5. </a:t>
            </a:r>
            <a:r>
              <a:rPr kumimoji="0" lang="en-US" sz="16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200 for rent have been received in advance.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6. Charge interest on Capital @ 6% and </a:t>
            </a:r>
            <a:r>
              <a:rPr kumimoji="0" lang="en-US" sz="16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500 on Drawings.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FINANCIAL </a:t>
            </a:r>
            <a:r>
              <a:rPr lang="en-IN" sz="2900" b="1" dirty="0" smtClean="0">
                <a:solidFill>
                  <a:srgbClr val="FF0000"/>
                </a:solidFill>
                <a:latin typeface="Calibri"/>
                <a:ea typeface="Calibri"/>
                <a:cs typeface="Calibri"/>
                <a:sym typeface="Calibri"/>
              </a:rPr>
              <a:t>STATEMENT-2</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NUMBER:10</a:t>
            </a:r>
            <a:endParaRPr b="1"/>
          </a:p>
          <a:p>
            <a:pPr marL="0" lvl="0" indent="0" algn="l" rtl="0">
              <a:spcBef>
                <a:spcPts val="0"/>
              </a:spcBef>
              <a:spcAft>
                <a:spcPts val="0"/>
              </a:spcAft>
              <a:buNone/>
            </a:pPr>
            <a:r>
              <a:rPr lang="en" b="1" dirty="0"/>
              <a:t>CHAPTER NAME </a:t>
            </a:r>
            <a:r>
              <a:rPr lang="en" b="1" dirty="0" smtClean="0"/>
              <a:t>: FINANCIAL </a:t>
            </a:r>
            <a:r>
              <a:rPr lang="en" b="1" dirty="0" smtClean="0"/>
              <a:t>STATEMENT-2</a:t>
            </a:r>
            <a:endParaRPr lang="en" b="1" dirty="0" smtClean="0"/>
          </a:p>
          <a:p>
            <a:pPr marL="0" lvl="0" indent="0" algn="l" rtl="0">
              <a:spcBef>
                <a:spcPts val="0"/>
              </a:spcBef>
              <a:spcAft>
                <a:spcPts val="0"/>
              </a:spcAft>
              <a:buNone/>
            </a:pPr>
            <a:r>
              <a:rPr lang="en" b="1" dirty="0" smtClean="0"/>
              <a:t>CLASS-89</a:t>
            </a:r>
            <a:endParaRPr b="1"/>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973525" y="3614011"/>
            <a:ext cx="1170475" cy="1170475"/>
          </a:xfrm>
          <a:prstGeom prst="rect">
            <a:avLst/>
          </a:prstGeom>
          <a:noFill/>
          <a:ln>
            <a:noFill/>
          </a:ln>
        </p:spPr>
      </p:pic>
      <p:sp>
        <p:nvSpPr>
          <p:cNvPr id="48137" name="Rectangle 9"/>
          <p:cNvSpPr>
            <a:spLocks noChangeArrowheads="1"/>
          </p:cNvSpPr>
          <p:nvPr/>
        </p:nvSpPr>
        <p:spPr bwMode="auto">
          <a:xfrm>
            <a:off x="755650" y="484188"/>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r>
            <a:br>
              <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6" name="Table 5"/>
          <p:cNvGraphicFramePr>
            <a:graphicFrameLocks noGrp="1"/>
          </p:cNvGraphicFramePr>
          <p:nvPr/>
        </p:nvGraphicFramePr>
        <p:xfrm>
          <a:off x="1890712" y="755782"/>
          <a:ext cx="5362575" cy="3682048"/>
        </p:xfrm>
        <a:graphic>
          <a:graphicData uri="http://schemas.openxmlformats.org/drawingml/2006/table">
            <a:tbl>
              <a:tblPr/>
              <a:tblGrid>
                <a:gridCol w="1787525"/>
                <a:gridCol w="1787525"/>
                <a:gridCol w="1787525"/>
              </a:tblGrid>
              <a:tr h="782914">
                <a:tc>
                  <a:txBody>
                    <a:bodyPr/>
                    <a:lstStyle/>
                    <a:p>
                      <a:pPr>
                        <a:lnSpc>
                          <a:spcPct val="115000"/>
                        </a:lnSpc>
                      </a:pPr>
                      <a:endParaRPr lang="en-US" sz="1600" dirty="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Dr.</a:t>
                      </a:r>
                      <a:endParaRPr lang="en-US" sz="1600">
                        <a:latin typeface="Calibri"/>
                        <a:ea typeface="Times New Roman"/>
                        <a:cs typeface="Mangal"/>
                      </a:endParaRPr>
                    </a:p>
                    <a:p>
                      <a:pPr>
                        <a:lnSpc>
                          <a:spcPct val="115000"/>
                        </a:lnSpc>
                        <a:spcAft>
                          <a:spcPts val="0"/>
                        </a:spcAft>
                      </a:pPr>
                      <a:r>
                        <a:rPr lang="en-US" sz="1600">
                          <a:latin typeface="Calibri"/>
                          <a:ea typeface="Times New Roman"/>
                        </a:rPr>
                        <a:t>(</a:t>
                      </a:r>
                      <a:r>
                        <a:rPr lang="en-US" sz="1600">
                          <a:latin typeface="Tahoma"/>
                          <a:ea typeface="Times New Roman"/>
                        </a:rPr>
                        <a:t>₹</a:t>
                      </a:r>
                      <a:r>
                        <a:rPr lang="en-US" sz="1600">
                          <a:latin typeface="Calibri"/>
                          <a:ea typeface="Times New Roman"/>
                        </a:rPr>
                        <a:t>)</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Cr.</a:t>
                      </a:r>
                      <a:endParaRPr lang="en-US" sz="1600">
                        <a:latin typeface="Calibri"/>
                        <a:ea typeface="Times New Roman"/>
                        <a:cs typeface="Mangal"/>
                      </a:endParaRPr>
                    </a:p>
                    <a:p>
                      <a:pPr>
                        <a:lnSpc>
                          <a:spcPct val="115000"/>
                        </a:lnSpc>
                        <a:spcAft>
                          <a:spcPts val="0"/>
                        </a:spcAft>
                      </a:pPr>
                      <a:r>
                        <a:rPr lang="en-US" sz="1600">
                          <a:latin typeface="Calibri"/>
                          <a:ea typeface="Times New Roman"/>
                        </a:rPr>
                        <a:t>(</a:t>
                      </a:r>
                      <a:r>
                        <a:rPr lang="en-US" sz="1600">
                          <a:latin typeface="Tahoma"/>
                          <a:ea typeface="Times New Roman"/>
                        </a:rPr>
                        <a:t>₹</a:t>
                      </a:r>
                      <a:r>
                        <a:rPr lang="en-US" sz="1600">
                          <a:latin typeface="Calibri"/>
                          <a:ea typeface="Times New Roman"/>
                        </a:rPr>
                        <a:t>)</a:t>
                      </a: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06025">
                <a:tc>
                  <a:txBody>
                    <a:bodyPr/>
                    <a:lstStyle/>
                    <a:p>
                      <a:pPr>
                        <a:lnSpc>
                          <a:spcPct val="115000"/>
                        </a:lnSpc>
                        <a:spcAft>
                          <a:spcPts val="1000"/>
                        </a:spcAft>
                      </a:pPr>
                      <a:r>
                        <a:rPr lang="en-IN" sz="1600">
                          <a:latin typeface="Calibri"/>
                          <a:ea typeface="Times New Roman"/>
                          <a:cs typeface="Mangal"/>
                        </a:rPr>
                        <a:t>Capital</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30,000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06025">
                <a:tc>
                  <a:txBody>
                    <a:bodyPr/>
                    <a:lstStyle/>
                    <a:p>
                      <a:pPr>
                        <a:lnSpc>
                          <a:spcPct val="115000"/>
                        </a:lnSpc>
                        <a:spcAft>
                          <a:spcPts val="1000"/>
                        </a:spcAft>
                      </a:pPr>
                      <a:r>
                        <a:rPr lang="en-IN" sz="1600" dirty="0">
                          <a:latin typeface="Calibri"/>
                          <a:ea typeface="Times New Roman"/>
                          <a:cs typeface="Mangal"/>
                        </a:rPr>
                        <a:t>Drawings</a:t>
                      </a:r>
                      <a:endParaRPr lang="en-US" sz="1600" dirty="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5,000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06025">
                <a:tc>
                  <a:txBody>
                    <a:bodyPr/>
                    <a:lstStyle/>
                    <a:p>
                      <a:pPr>
                        <a:lnSpc>
                          <a:spcPct val="115000"/>
                        </a:lnSpc>
                        <a:spcAft>
                          <a:spcPts val="1000"/>
                        </a:spcAft>
                      </a:pPr>
                      <a:r>
                        <a:rPr lang="en-IN" sz="1600">
                          <a:latin typeface="Calibri"/>
                          <a:ea typeface="Times New Roman"/>
                          <a:cs typeface="Mangal"/>
                        </a:rPr>
                        <a:t>Debtors and Creditors</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20,000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10,000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06025">
                <a:tc>
                  <a:txBody>
                    <a:bodyPr/>
                    <a:lstStyle/>
                    <a:p>
                      <a:pPr>
                        <a:lnSpc>
                          <a:spcPct val="115000"/>
                        </a:lnSpc>
                        <a:spcAft>
                          <a:spcPts val="1000"/>
                        </a:spcAft>
                      </a:pPr>
                      <a:r>
                        <a:rPr lang="en-IN" sz="1600">
                          <a:latin typeface="Calibri"/>
                          <a:ea typeface="Times New Roman"/>
                          <a:cs typeface="Mangal"/>
                        </a:rPr>
                        <a:t>Bank Loan</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9,500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06025">
                <a:tc>
                  <a:txBody>
                    <a:bodyPr/>
                    <a:lstStyle/>
                    <a:p>
                      <a:pPr>
                        <a:lnSpc>
                          <a:spcPct val="115000"/>
                        </a:lnSpc>
                        <a:spcAft>
                          <a:spcPts val="1000"/>
                        </a:spcAft>
                      </a:pPr>
                      <a:r>
                        <a:rPr lang="en-IN" sz="1600">
                          <a:latin typeface="Calibri"/>
                          <a:ea typeface="Times New Roman"/>
                          <a:cs typeface="Mangal"/>
                        </a:rPr>
                        <a:t>Interest on Loan</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300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06025">
                <a:tc>
                  <a:txBody>
                    <a:bodyPr/>
                    <a:lstStyle/>
                    <a:p>
                      <a:pPr>
                        <a:lnSpc>
                          <a:spcPct val="115000"/>
                        </a:lnSpc>
                        <a:spcAft>
                          <a:spcPts val="1000"/>
                        </a:spcAft>
                      </a:pPr>
                      <a:r>
                        <a:rPr lang="en-IN" sz="1600">
                          <a:latin typeface="Calibri"/>
                          <a:ea typeface="Times New Roman"/>
                          <a:cs typeface="Mangal"/>
                        </a:rPr>
                        <a:t>Cash</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2,000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dirty="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
        <p:nvSpPr>
          <p:cNvPr id="18433" name="Rectangle 1"/>
          <p:cNvSpPr>
            <a:spLocks noChangeArrowheads="1"/>
          </p:cNvSpPr>
          <p:nvPr/>
        </p:nvSpPr>
        <p:spPr bwMode="auto">
          <a:xfrm>
            <a:off x="1296954" y="0"/>
            <a:ext cx="7847045"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On 31st March, 2017 the following Trial Balance was extracted from the books of Mohan:-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5" name="Table 4"/>
          <p:cNvGraphicFramePr>
            <a:graphicFrameLocks noGrp="1"/>
          </p:cNvGraphicFramePr>
          <p:nvPr/>
        </p:nvGraphicFramePr>
        <p:xfrm>
          <a:off x="1946696" y="568125"/>
          <a:ext cx="6320226" cy="3462528"/>
        </p:xfrm>
        <a:graphic>
          <a:graphicData uri="http://schemas.openxmlformats.org/drawingml/2006/table">
            <a:tbl>
              <a:tblPr/>
              <a:tblGrid>
                <a:gridCol w="2106742"/>
                <a:gridCol w="2106742"/>
                <a:gridCol w="2106742"/>
              </a:tblGrid>
              <a:tr h="0">
                <a:tc>
                  <a:txBody>
                    <a:bodyPr/>
                    <a:lstStyle/>
                    <a:p>
                      <a:pPr>
                        <a:lnSpc>
                          <a:spcPct val="115000"/>
                        </a:lnSpc>
                        <a:spcAft>
                          <a:spcPts val="1000"/>
                        </a:spcAft>
                      </a:pPr>
                      <a:r>
                        <a:rPr lang="en-IN" sz="1600">
                          <a:latin typeface="Calibri"/>
                          <a:ea typeface="Times New Roman"/>
                          <a:cs typeface="Mangal"/>
                        </a:rPr>
                        <a:t>Provision for Bad-Debts</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700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1000"/>
                        </a:spcAft>
                      </a:pPr>
                      <a:r>
                        <a:rPr lang="en-IN" sz="1600">
                          <a:latin typeface="Calibri"/>
                          <a:ea typeface="Times New Roman"/>
                          <a:cs typeface="Mangal"/>
                        </a:rPr>
                        <a:t>Stock 1-4-2016</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6,800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1000"/>
                        </a:spcAft>
                      </a:pPr>
                      <a:r>
                        <a:rPr lang="en-IN" sz="1600">
                          <a:latin typeface="Calibri"/>
                          <a:ea typeface="Times New Roman"/>
                          <a:cs typeface="Mangal"/>
                        </a:rPr>
                        <a:t>Motor Vehicles</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10,000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1000"/>
                        </a:spcAft>
                      </a:pPr>
                      <a:r>
                        <a:rPr lang="en-IN" sz="1600">
                          <a:latin typeface="Calibri"/>
                          <a:ea typeface="Times New Roman"/>
                          <a:cs typeface="Mangal"/>
                        </a:rPr>
                        <a:t>Bank</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3,500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1000"/>
                        </a:spcAft>
                      </a:pPr>
                      <a:r>
                        <a:rPr lang="en-IN" sz="1600">
                          <a:latin typeface="Calibri"/>
                          <a:ea typeface="Times New Roman"/>
                          <a:cs typeface="Mangal"/>
                        </a:rPr>
                        <a:t>Land and Buildings</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12,000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1000"/>
                        </a:spcAft>
                      </a:pPr>
                      <a:r>
                        <a:rPr lang="en-IN" sz="1600">
                          <a:latin typeface="Calibri"/>
                          <a:ea typeface="Times New Roman"/>
                          <a:cs typeface="Mangal"/>
                        </a:rPr>
                        <a:t>Bad-Debts</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500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1000"/>
                        </a:spcAft>
                      </a:pPr>
                      <a:r>
                        <a:rPr lang="en-IN" sz="1600">
                          <a:latin typeface="Calibri"/>
                          <a:ea typeface="Times New Roman"/>
                          <a:cs typeface="Mangal"/>
                        </a:rPr>
                        <a:t>Purchases and Sales</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66,000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1,10,000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0">
                <a:tc>
                  <a:txBody>
                    <a:bodyPr/>
                    <a:lstStyle/>
                    <a:p>
                      <a:pPr>
                        <a:lnSpc>
                          <a:spcPct val="115000"/>
                        </a:lnSpc>
                        <a:spcAft>
                          <a:spcPts val="1000"/>
                        </a:spcAft>
                      </a:pPr>
                      <a:r>
                        <a:rPr lang="en-IN" sz="1600">
                          <a:latin typeface="Calibri"/>
                          <a:ea typeface="Times New Roman"/>
                          <a:cs typeface="Mangal"/>
                        </a:rPr>
                        <a:t>Returns</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8,000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dirty="0">
                          <a:latin typeface="Calibri"/>
                          <a:ea typeface="Times New Roman"/>
                          <a:cs typeface="Mangal"/>
                        </a:rPr>
                        <a:t>1,500</a:t>
                      </a:r>
                      <a:endParaRPr lang="en-US" sz="1600" dirty="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5" name="Table 4"/>
          <p:cNvGraphicFramePr>
            <a:graphicFrameLocks noGrp="1"/>
          </p:cNvGraphicFramePr>
          <p:nvPr/>
        </p:nvGraphicFramePr>
        <p:xfrm>
          <a:off x="1890712" y="317245"/>
          <a:ext cx="6338889" cy="4311650"/>
        </p:xfrm>
        <a:graphic>
          <a:graphicData uri="http://schemas.openxmlformats.org/drawingml/2006/table">
            <a:tbl>
              <a:tblPr/>
              <a:tblGrid>
                <a:gridCol w="2112963"/>
                <a:gridCol w="2112963"/>
                <a:gridCol w="2112963"/>
              </a:tblGrid>
              <a:tr h="402425">
                <a:tc>
                  <a:txBody>
                    <a:bodyPr/>
                    <a:lstStyle/>
                    <a:p>
                      <a:pPr>
                        <a:lnSpc>
                          <a:spcPct val="115000"/>
                        </a:lnSpc>
                        <a:spcAft>
                          <a:spcPts val="1000"/>
                        </a:spcAft>
                      </a:pPr>
                      <a:r>
                        <a:rPr lang="en-IN" sz="1600">
                          <a:latin typeface="Calibri"/>
                          <a:ea typeface="Times New Roman"/>
                          <a:cs typeface="Mangal"/>
                        </a:rPr>
                        <a:t>Carriage Outward</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2,500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02425">
                <a:tc>
                  <a:txBody>
                    <a:bodyPr/>
                    <a:lstStyle/>
                    <a:p>
                      <a:pPr>
                        <a:lnSpc>
                          <a:spcPct val="115000"/>
                        </a:lnSpc>
                        <a:spcAft>
                          <a:spcPts val="1000"/>
                        </a:spcAft>
                      </a:pPr>
                      <a:r>
                        <a:rPr lang="en-IN" sz="1600">
                          <a:latin typeface="Calibri"/>
                          <a:ea typeface="Times New Roman"/>
                          <a:cs typeface="Mangal"/>
                        </a:rPr>
                        <a:t>Carriage Inward</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3,000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02425">
                <a:tc>
                  <a:txBody>
                    <a:bodyPr/>
                    <a:lstStyle/>
                    <a:p>
                      <a:pPr>
                        <a:lnSpc>
                          <a:spcPct val="115000"/>
                        </a:lnSpc>
                        <a:spcAft>
                          <a:spcPts val="1000"/>
                        </a:spcAft>
                      </a:pPr>
                      <a:r>
                        <a:rPr lang="en-IN" sz="1600">
                          <a:latin typeface="Calibri"/>
                          <a:ea typeface="Times New Roman"/>
                          <a:cs typeface="Mangal"/>
                        </a:rPr>
                        <a:t>Salaries</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9,000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02425">
                <a:tc>
                  <a:txBody>
                    <a:bodyPr/>
                    <a:lstStyle/>
                    <a:p>
                      <a:pPr>
                        <a:lnSpc>
                          <a:spcPct val="115000"/>
                        </a:lnSpc>
                        <a:spcAft>
                          <a:spcPts val="1000"/>
                        </a:spcAft>
                      </a:pPr>
                      <a:r>
                        <a:rPr lang="en-IN" sz="1600">
                          <a:latin typeface="Calibri"/>
                          <a:ea typeface="Times New Roman"/>
                          <a:cs typeface="Mangal"/>
                        </a:rPr>
                        <a:t>Rent and Insurance</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3,000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02425">
                <a:tc>
                  <a:txBody>
                    <a:bodyPr/>
                    <a:lstStyle/>
                    <a:p>
                      <a:pPr>
                        <a:lnSpc>
                          <a:spcPct val="115000"/>
                        </a:lnSpc>
                        <a:spcAft>
                          <a:spcPts val="1000"/>
                        </a:spcAft>
                      </a:pPr>
                      <a:r>
                        <a:rPr lang="en-IN" sz="1600">
                          <a:latin typeface="Calibri"/>
                          <a:ea typeface="Times New Roman"/>
                          <a:cs typeface="Mangal"/>
                        </a:rPr>
                        <a:t>Advertising</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3,500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02425">
                <a:tc>
                  <a:txBody>
                    <a:bodyPr/>
                    <a:lstStyle/>
                    <a:p>
                      <a:pPr>
                        <a:lnSpc>
                          <a:spcPct val="115000"/>
                        </a:lnSpc>
                        <a:spcAft>
                          <a:spcPts val="1000"/>
                        </a:spcAft>
                      </a:pPr>
                      <a:r>
                        <a:rPr lang="en-IN" sz="1600">
                          <a:latin typeface="Calibri"/>
                          <a:ea typeface="Times New Roman"/>
                          <a:cs typeface="Mangal"/>
                        </a:rPr>
                        <a:t>Discount</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500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02425">
                <a:tc>
                  <a:txBody>
                    <a:bodyPr/>
                    <a:lstStyle/>
                    <a:p>
                      <a:pPr>
                        <a:lnSpc>
                          <a:spcPct val="115000"/>
                        </a:lnSpc>
                        <a:spcAft>
                          <a:spcPts val="1000"/>
                        </a:spcAft>
                      </a:pPr>
                      <a:r>
                        <a:rPr lang="en-IN" sz="1600">
                          <a:latin typeface="Calibri"/>
                          <a:ea typeface="Times New Roman"/>
                          <a:cs typeface="Mangal"/>
                        </a:rPr>
                        <a:t>General Expenses</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3,400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02425">
                <a:tc>
                  <a:txBody>
                    <a:bodyPr/>
                    <a:lstStyle/>
                    <a:p>
                      <a:pPr>
                        <a:lnSpc>
                          <a:spcPct val="115000"/>
                        </a:lnSpc>
                        <a:spcAft>
                          <a:spcPts val="1000"/>
                        </a:spcAft>
                      </a:pPr>
                      <a:r>
                        <a:rPr lang="en-IN" sz="1600">
                          <a:latin typeface="Calibri"/>
                          <a:ea typeface="Times New Roman"/>
                          <a:cs typeface="Mangal"/>
                        </a:rPr>
                        <a:t>B/R and B/P</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6,000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2,000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02425">
                <a:tc>
                  <a:txBody>
                    <a:bodyPr/>
                    <a:lstStyle/>
                    <a:p>
                      <a:pPr>
                        <a:lnSpc>
                          <a:spcPct val="115000"/>
                        </a:lnSpc>
                        <a:spcAft>
                          <a:spcPts val="1000"/>
                        </a:spcAft>
                      </a:pPr>
                      <a:r>
                        <a:rPr lang="en-IN" sz="1600">
                          <a:latin typeface="Calibri"/>
                          <a:ea typeface="Times New Roman"/>
                          <a:cs typeface="Mangal"/>
                        </a:rPr>
                        <a:t>Rent received</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300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402425">
                <a:tc>
                  <a:txBody>
                    <a:bodyPr/>
                    <a:lstStyle/>
                    <a:p>
                      <a:pPr>
                        <a:lnSpc>
                          <a:spcPct val="115000"/>
                        </a:lnSpc>
                      </a:pPr>
                      <a:endParaRPr lang="en-US" sz="1600">
                        <a:latin typeface="Calibri"/>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a:latin typeface="Calibri"/>
                          <a:ea typeface="Times New Roman"/>
                          <a:cs typeface="Mangal"/>
                        </a:rPr>
                        <a:t>1,64,500</a:t>
                      </a:r>
                      <a:endParaRPr lang="en-US" sz="160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1000"/>
                        </a:spcAft>
                      </a:pPr>
                      <a:r>
                        <a:rPr lang="en-IN" sz="1600" dirty="0">
                          <a:latin typeface="Calibri"/>
                          <a:ea typeface="Times New Roman"/>
                          <a:cs typeface="Mangal"/>
                        </a:rPr>
                        <a:t>1,64,500</a:t>
                      </a:r>
                      <a:endParaRPr lang="en-US" sz="1600" dirty="0">
                        <a:latin typeface="Calibri"/>
                        <a:ea typeface="Times New Roman"/>
                        <a:cs typeface="Mangal"/>
                      </a:endParaRPr>
                    </a:p>
                  </a:txBody>
                  <a:tcPr marL="76200" marR="76200" marT="76200" marB="7620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4" name="Rectangle 3"/>
          <p:cNvSpPr/>
          <p:nvPr/>
        </p:nvSpPr>
        <p:spPr>
          <a:xfrm>
            <a:off x="1502229" y="438539"/>
            <a:ext cx="7165909" cy="3108543"/>
          </a:xfrm>
          <a:prstGeom prst="rect">
            <a:avLst/>
          </a:prstGeom>
        </p:spPr>
        <p:txBody>
          <a:bodyPr wrap="square">
            <a:spAutoFit/>
          </a:bodyPr>
          <a:lstStyle/>
          <a:p>
            <a:r>
              <a:rPr lang="en-US" dirty="0" smtClean="0"/>
              <a:t>Prepare Trading and Profit &amp; Loss Account for the year ended 31st March, 2017 and Balance Sheet as at that date after taking into account the following</a:t>
            </a:r>
            <a:r>
              <a:rPr lang="en-US" dirty="0" smtClean="0"/>
              <a:t>:-</a:t>
            </a:r>
          </a:p>
          <a:p>
            <a:endParaRPr lang="en-US" dirty="0" smtClean="0"/>
          </a:p>
          <a:p>
            <a:pPr marL="342900" indent="-342900">
              <a:buAutoNum type="alphaLcParenBoth"/>
            </a:pPr>
            <a:r>
              <a:rPr lang="en-US" dirty="0" smtClean="0"/>
              <a:t>Private </a:t>
            </a:r>
            <a:r>
              <a:rPr lang="en-US" dirty="0" smtClean="0"/>
              <a:t>purchases ₹</a:t>
            </a:r>
            <a:r>
              <a:rPr lang="en-US" dirty="0" err="1" smtClean="0"/>
              <a:t>ing</a:t>
            </a:r>
            <a:r>
              <a:rPr lang="en-US" dirty="0" smtClean="0"/>
              <a:t> to ₹ 4,000 have been debited to Purchases Account</a:t>
            </a:r>
            <a:r>
              <a:rPr lang="en-US" dirty="0" smtClean="0"/>
              <a:t>.</a:t>
            </a:r>
          </a:p>
          <a:p>
            <a:pPr marL="342900" indent="-342900">
              <a:buAutoNum type="alphaLcParenBoth"/>
            </a:pPr>
            <a:endParaRPr lang="en-US" dirty="0" smtClean="0"/>
          </a:p>
          <a:p>
            <a:r>
              <a:rPr lang="en-US" dirty="0" smtClean="0"/>
              <a:t>(b) Depreciate Land and Buildings at 212% and Motor Vehicles at 20</a:t>
            </a:r>
            <a:r>
              <a:rPr lang="en-US" dirty="0" smtClean="0"/>
              <a:t>%.</a:t>
            </a:r>
          </a:p>
          <a:p>
            <a:endParaRPr lang="en-US" dirty="0" smtClean="0"/>
          </a:p>
          <a:p>
            <a:r>
              <a:rPr lang="en-US" dirty="0" smtClean="0"/>
              <a:t>(c) Salaries outstanding ₹ 200</a:t>
            </a:r>
            <a:r>
              <a:rPr lang="en-US" dirty="0" smtClean="0"/>
              <a:t>.</a:t>
            </a:r>
          </a:p>
          <a:p>
            <a:endParaRPr lang="en-US" dirty="0" smtClean="0"/>
          </a:p>
          <a:p>
            <a:r>
              <a:rPr lang="en-US" dirty="0" smtClean="0"/>
              <a:t>(d) Prepaid Insurance ₹ 200</a:t>
            </a:r>
            <a:r>
              <a:rPr lang="en-US" dirty="0" smtClean="0"/>
              <a:t>.</a:t>
            </a:r>
          </a:p>
          <a:p>
            <a:endParaRPr lang="en-US" dirty="0" smtClean="0"/>
          </a:p>
          <a:p>
            <a:r>
              <a:rPr lang="en-US" dirty="0" smtClean="0"/>
              <a:t>(e) Provision for Doubtful Debts is to be maintained at 5% on Debtors</a:t>
            </a:r>
            <a:r>
              <a:rPr lang="en-US" dirty="0" smtClean="0"/>
              <a:t>.</a:t>
            </a:r>
          </a:p>
          <a:p>
            <a:endParaRPr lang="en-US" dirty="0" smtClean="0"/>
          </a:p>
          <a:p>
            <a:r>
              <a:rPr lang="en-US" dirty="0" smtClean="0"/>
              <a:t>(f) Stock on 31st March, 2017 was valued at ₹ 7,000.</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8136294" y="4460032"/>
            <a:ext cx="1007706" cy="683467"/>
          </a:xfrm>
          <a:prstGeom prst="rect">
            <a:avLst/>
          </a:prstGeom>
          <a:noFill/>
          <a:ln>
            <a:noFill/>
          </a:ln>
        </p:spPr>
      </p:pic>
      <p:sp>
        <p:nvSpPr>
          <p:cNvPr id="70657" name="Rectangle 1"/>
          <p:cNvSpPr>
            <a:spLocks noChangeArrowheads="1"/>
          </p:cNvSpPr>
          <p:nvPr/>
        </p:nvSpPr>
        <p:spPr bwMode="auto">
          <a:xfrm>
            <a:off x="1231640" y="2397967"/>
            <a:ext cx="7912359"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Depreciation:</a:t>
            </a:r>
            <a:r>
              <a:rPr kumimoji="0" lang="en-US" sz="1800" b="0"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8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It is the decline in the value of assets on account of wear and tear and passage of time. It is treated as a business expense and is debited to profit and loss account.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This, in effect, amounts to writing-off a portion of the cost of an asset which has been used in the business for the purpose of earning profits.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1231641" y="774441"/>
            <a:ext cx="7613779" cy="1200329"/>
          </a:xfrm>
          <a:prstGeom prst="rect">
            <a:avLst/>
          </a:prstGeom>
        </p:spPr>
        <p:txBody>
          <a:bodyPr wrap="square">
            <a:spAutoFit/>
          </a:bodyPr>
          <a:lstStyle/>
          <a:p>
            <a:pPr lvl="0" eaLnBrk="0" fontAlgn="base" hangingPunct="0">
              <a:spcBef>
                <a:spcPct val="0"/>
              </a:spcBef>
              <a:spcAft>
                <a:spcPct val="0"/>
              </a:spcAft>
              <a:buClrTx/>
            </a:pPr>
            <a:r>
              <a:rPr lang="en-US" sz="1800" b="1" dirty="0" smtClean="0">
                <a:solidFill>
                  <a:srgbClr val="545454"/>
                </a:solidFill>
                <a:latin typeface="Segoe UI" pitchFamily="34" charset="0"/>
                <a:ea typeface="Times New Roman" pitchFamily="18" charset="0"/>
                <a:cs typeface="Segoe UI" pitchFamily="34" charset="0"/>
              </a:rPr>
              <a:t>Income Received in Advance:</a:t>
            </a:r>
            <a:r>
              <a:rPr lang="en-US" sz="1800" dirty="0" smtClean="0">
                <a:solidFill>
                  <a:srgbClr val="545454"/>
                </a:solidFill>
                <a:latin typeface="Calibri"/>
                <a:ea typeface="Times New Roman" pitchFamily="18" charset="0"/>
                <a:cs typeface="Segoe UI" pitchFamily="34" charset="0"/>
              </a:rPr>
              <a:t> </a:t>
            </a:r>
            <a:r>
              <a:rPr lang="en-US" sz="1800" dirty="0" smtClean="0">
                <a:solidFill>
                  <a:srgbClr val="545454"/>
                </a:solidFill>
                <a:latin typeface="Segoe UI" pitchFamily="34" charset="0"/>
                <a:ea typeface="Times New Roman" pitchFamily="18" charset="0"/>
                <a:cs typeface="Segoe UI" pitchFamily="34" charset="0"/>
              </a:rPr>
              <a:t>Sometimes, a certain income is received but the whole amount of it does not belong to the current period. The portion of the income which belongs to the next accounting period is termed as income received in advance or an Unearned Income.</a:t>
            </a:r>
            <a:endParaRPr lang="en-US" sz="1800" dirty="0" smtClean="0">
              <a:solidFill>
                <a:schemeClr val="tx1"/>
              </a:solidFill>
              <a:latin typeface="Arial" pitchFamily="34" charset="0"/>
              <a:cs typeface="Arial"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FINANCIAL </a:t>
            </a:r>
            <a:r>
              <a:rPr lang="en-IN" sz="2900" b="1" dirty="0" smtClean="0">
                <a:solidFill>
                  <a:srgbClr val="FF0000"/>
                </a:solidFill>
                <a:latin typeface="Calibri"/>
                <a:ea typeface="Calibri"/>
                <a:cs typeface="Calibri"/>
                <a:sym typeface="Calibri"/>
              </a:rPr>
              <a:t>STATEMENT-2</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NUMBER:10</a:t>
            </a:r>
            <a:endParaRPr b="1"/>
          </a:p>
          <a:p>
            <a:pPr marL="0" lvl="0" indent="0" algn="l" rtl="0">
              <a:spcBef>
                <a:spcPts val="0"/>
              </a:spcBef>
              <a:spcAft>
                <a:spcPts val="0"/>
              </a:spcAft>
              <a:buNone/>
            </a:pPr>
            <a:r>
              <a:rPr lang="en" b="1" dirty="0"/>
              <a:t>CHAPTER NAME </a:t>
            </a:r>
            <a:r>
              <a:rPr lang="en" b="1" dirty="0" smtClean="0"/>
              <a:t>: FINANCIAL </a:t>
            </a:r>
            <a:r>
              <a:rPr lang="en" b="1" dirty="0" smtClean="0"/>
              <a:t>STATEMENT-2</a:t>
            </a:r>
            <a:endParaRPr lang="en" b="1" dirty="0" smtClean="0"/>
          </a:p>
          <a:p>
            <a:pPr marL="0" lvl="0" indent="0" algn="l" rtl="0">
              <a:spcBef>
                <a:spcPts val="0"/>
              </a:spcBef>
              <a:spcAft>
                <a:spcPts val="0"/>
              </a:spcAft>
              <a:buNone/>
            </a:pPr>
            <a:r>
              <a:rPr lang="en" b="1" dirty="0" smtClean="0"/>
              <a:t>CLASS-84</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632855" y="419877"/>
          <a:ext cx="6746656" cy="4775166"/>
        </p:xfrm>
        <a:graphic>
          <a:graphicData uri="http://schemas.openxmlformats.org/drawingml/2006/table">
            <a:tbl>
              <a:tblPr/>
              <a:tblGrid>
                <a:gridCol w="843332"/>
                <a:gridCol w="843332"/>
                <a:gridCol w="843332"/>
                <a:gridCol w="843332"/>
                <a:gridCol w="843332"/>
                <a:gridCol w="843332"/>
                <a:gridCol w="843332"/>
                <a:gridCol w="843332"/>
              </a:tblGrid>
              <a:tr h="726911">
                <a:tc>
                  <a:txBody>
                    <a:bodyPr/>
                    <a:lstStyle/>
                    <a:p>
                      <a:pPr>
                        <a:lnSpc>
                          <a:spcPct val="115000"/>
                        </a:lnSpc>
                        <a:spcAft>
                          <a:spcPts val="0"/>
                        </a:spcAft>
                      </a:pPr>
                      <a:r>
                        <a:rPr lang="en-IN" sz="1200" b="1">
                          <a:solidFill>
                            <a:srgbClr val="545454"/>
                          </a:solidFill>
                          <a:latin typeface="Segoe UI"/>
                          <a:ea typeface="Times New Roman"/>
                          <a:cs typeface="Mangal"/>
                        </a:rPr>
                        <a:t>Closing Stock</a:t>
                      </a:r>
                      <a:endParaRPr lang="en-US" sz="120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gridSpan="2">
                  <a:txBody>
                    <a:bodyPr/>
                    <a:lstStyle/>
                    <a:p>
                      <a:pPr>
                        <a:lnSpc>
                          <a:spcPct val="115000"/>
                        </a:lnSpc>
                        <a:spcAft>
                          <a:spcPts val="0"/>
                        </a:spcAft>
                      </a:pPr>
                      <a:r>
                        <a:rPr lang="en-IN" sz="1200" b="1">
                          <a:solidFill>
                            <a:srgbClr val="545454"/>
                          </a:solidFill>
                          <a:latin typeface="Segoe UI"/>
                          <a:ea typeface="Times New Roman"/>
                          <a:cs typeface="Mangal"/>
                        </a:rPr>
                        <a:t>Closing Stock A/c</a:t>
                      </a:r>
                      <a:endParaRPr lang="en-US" sz="1200">
                        <a:latin typeface="Calibri"/>
                        <a:ea typeface="Times New Roman"/>
                        <a:cs typeface="Mangal"/>
                      </a:endParaRPr>
                    </a:p>
                    <a:p>
                      <a:pPr>
                        <a:lnSpc>
                          <a:spcPct val="115000"/>
                        </a:lnSpc>
                        <a:spcAft>
                          <a:spcPts val="0"/>
                        </a:spcAft>
                      </a:pPr>
                      <a:r>
                        <a:rPr lang="en-IN" sz="1200" b="1">
                          <a:solidFill>
                            <a:srgbClr val="545454"/>
                          </a:solidFill>
                          <a:latin typeface="Segoe UI"/>
                          <a:ea typeface="Times New Roman"/>
                          <a:cs typeface="Mangal"/>
                        </a:rPr>
                        <a:t>To Trading A/c</a:t>
                      </a:r>
                      <a:endParaRPr lang="en-US" sz="120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hMerge="1">
                  <a:txBody>
                    <a:bodyPr/>
                    <a:lstStyle/>
                    <a:p>
                      <a:endParaRPr lang="en-US"/>
                    </a:p>
                  </a:txBody>
                  <a:tcPr/>
                </a:tc>
                <a:tc gridSpan="2">
                  <a:txBody>
                    <a:bodyPr/>
                    <a:lstStyle/>
                    <a:p>
                      <a:pPr>
                        <a:lnSpc>
                          <a:spcPct val="115000"/>
                        </a:lnSpc>
                        <a:spcAft>
                          <a:spcPts val="0"/>
                        </a:spcAft>
                      </a:pPr>
                      <a:r>
                        <a:rPr lang="en-IN" sz="1200" b="1">
                          <a:solidFill>
                            <a:srgbClr val="545454"/>
                          </a:solidFill>
                          <a:latin typeface="Segoe UI"/>
                          <a:ea typeface="Times New Roman"/>
                          <a:cs typeface="Mangal"/>
                        </a:rPr>
                        <a:t>Dr.</a:t>
                      </a:r>
                      <a:endParaRPr lang="en-US" sz="120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hMerge="1">
                  <a:txBody>
                    <a:bodyPr/>
                    <a:lstStyle/>
                    <a:p>
                      <a:endParaRPr lang="en-US"/>
                    </a:p>
                  </a:txBody>
                  <a:tcPr/>
                </a:tc>
                <a:tc gridSpan="3">
                  <a:txBody>
                    <a:bodyPr/>
                    <a:lstStyle/>
                    <a:p>
                      <a:pPr>
                        <a:lnSpc>
                          <a:spcPct val="115000"/>
                        </a:lnSpc>
                        <a:spcAft>
                          <a:spcPts val="0"/>
                        </a:spcAft>
                      </a:pPr>
                      <a:r>
                        <a:rPr lang="en-IN" sz="1200" b="1">
                          <a:solidFill>
                            <a:srgbClr val="545454"/>
                          </a:solidFill>
                          <a:latin typeface="Segoe UI"/>
                          <a:ea typeface="Times New Roman"/>
                          <a:cs typeface="Mangal"/>
                        </a:rPr>
                        <a:t>(i) Credit side of Trading A/c.</a:t>
                      </a:r>
                      <a:endParaRPr lang="en-US" sz="1200">
                        <a:latin typeface="Calibri"/>
                        <a:ea typeface="Times New Roman"/>
                        <a:cs typeface="Mangal"/>
                      </a:endParaRPr>
                    </a:p>
                    <a:p>
                      <a:pPr>
                        <a:lnSpc>
                          <a:spcPct val="115000"/>
                        </a:lnSpc>
                        <a:spcAft>
                          <a:spcPts val="0"/>
                        </a:spcAft>
                      </a:pPr>
                      <a:r>
                        <a:rPr lang="en-IN" sz="1200" b="1">
                          <a:solidFill>
                            <a:srgbClr val="545454"/>
                          </a:solidFill>
                          <a:latin typeface="Segoe UI"/>
                          <a:ea typeface="Times New Roman"/>
                          <a:cs typeface="Mangal"/>
                        </a:rPr>
                        <a:t>(ii) Show on the assets side of BALANCE SHEET.</a:t>
                      </a:r>
                      <a:endParaRPr lang="en-US" sz="120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hMerge="1">
                  <a:txBody>
                    <a:bodyPr/>
                    <a:lstStyle/>
                    <a:p>
                      <a:endParaRPr lang="en-US"/>
                    </a:p>
                  </a:txBody>
                  <a:tcPr/>
                </a:tc>
                <a:tc hMerge="1">
                  <a:txBody>
                    <a:bodyPr/>
                    <a:lstStyle/>
                    <a:p>
                      <a:endParaRPr lang="en-US"/>
                    </a:p>
                  </a:txBody>
                  <a:tcPr/>
                </a:tc>
              </a:tr>
              <a:tr h="1177362">
                <a:tc>
                  <a:txBody>
                    <a:bodyPr/>
                    <a:lstStyle/>
                    <a:p>
                      <a:pPr>
                        <a:lnSpc>
                          <a:spcPct val="115000"/>
                        </a:lnSpc>
                        <a:spcAft>
                          <a:spcPts val="0"/>
                        </a:spcAft>
                      </a:pPr>
                      <a:r>
                        <a:rPr lang="en-IN" sz="1200" b="1">
                          <a:solidFill>
                            <a:srgbClr val="545454"/>
                          </a:solidFill>
                          <a:latin typeface="Segoe UI"/>
                          <a:ea typeface="Times New Roman"/>
                          <a:cs typeface="Mangal"/>
                        </a:rPr>
                        <a:t>Outstanding/Unpaid</a:t>
                      </a:r>
                      <a:endParaRPr lang="en-US" sz="1200">
                        <a:latin typeface="Calibri"/>
                        <a:ea typeface="Times New Roman"/>
                        <a:cs typeface="Mangal"/>
                      </a:endParaRPr>
                    </a:p>
                    <a:p>
                      <a:pPr>
                        <a:lnSpc>
                          <a:spcPct val="115000"/>
                        </a:lnSpc>
                        <a:spcAft>
                          <a:spcPts val="0"/>
                        </a:spcAft>
                      </a:pPr>
                      <a:r>
                        <a:rPr lang="en-IN" sz="1200" b="1">
                          <a:solidFill>
                            <a:srgbClr val="545454"/>
                          </a:solidFill>
                          <a:latin typeface="Segoe UI"/>
                          <a:ea typeface="Times New Roman"/>
                          <a:cs typeface="Mangal"/>
                        </a:rPr>
                        <a:t>Expenses</a:t>
                      </a:r>
                      <a:endParaRPr lang="en-US" sz="120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gridSpan="2">
                  <a:txBody>
                    <a:bodyPr/>
                    <a:lstStyle/>
                    <a:p>
                      <a:pPr>
                        <a:lnSpc>
                          <a:spcPct val="115000"/>
                        </a:lnSpc>
                        <a:spcAft>
                          <a:spcPts val="0"/>
                        </a:spcAft>
                      </a:pPr>
                      <a:r>
                        <a:rPr lang="en-IN" sz="1200">
                          <a:solidFill>
                            <a:srgbClr val="545454"/>
                          </a:solidFill>
                          <a:latin typeface="Segoe UI"/>
                          <a:ea typeface="Times New Roman"/>
                          <a:cs typeface="Mangal"/>
                        </a:rPr>
                        <a:t>Expenses A/c Outstanding Expenses</a:t>
                      </a:r>
                      <a:endParaRPr lang="en-US" sz="120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hMerge="1">
                  <a:txBody>
                    <a:bodyPr/>
                    <a:lstStyle/>
                    <a:p>
                      <a:endParaRPr lang="en-US"/>
                    </a:p>
                  </a:txBody>
                  <a:tcPr/>
                </a:tc>
                <a:tc gridSpan="2">
                  <a:txBody>
                    <a:bodyPr/>
                    <a:lstStyle/>
                    <a:p>
                      <a:pPr>
                        <a:lnSpc>
                          <a:spcPct val="115000"/>
                        </a:lnSpc>
                        <a:spcAft>
                          <a:spcPts val="0"/>
                        </a:spcAft>
                      </a:pPr>
                      <a:r>
                        <a:rPr lang="en-IN" sz="1200">
                          <a:solidFill>
                            <a:srgbClr val="545454"/>
                          </a:solidFill>
                          <a:latin typeface="Segoe UI"/>
                          <a:ea typeface="Times New Roman"/>
                          <a:cs typeface="Mangal"/>
                        </a:rPr>
                        <a:t>Dr.</a:t>
                      </a:r>
                      <a:endParaRPr lang="en-US" sz="120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hMerge="1">
                  <a:txBody>
                    <a:bodyPr/>
                    <a:lstStyle/>
                    <a:p>
                      <a:endParaRPr lang="en-US"/>
                    </a:p>
                  </a:txBody>
                  <a:tcPr/>
                </a:tc>
                <a:tc gridSpan="3">
                  <a:txBody>
                    <a:bodyPr/>
                    <a:lstStyle/>
                    <a:p>
                      <a:pPr>
                        <a:lnSpc>
                          <a:spcPct val="115000"/>
                        </a:lnSpc>
                        <a:spcAft>
                          <a:spcPts val="0"/>
                        </a:spcAft>
                      </a:pPr>
                      <a:r>
                        <a:rPr lang="en-IN" sz="1200">
                          <a:solidFill>
                            <a:srgbClr val="545454"/>
                          </a:solidFill>
                          <a:latin typeface="Segoe UI"/>
                          <a:ea typeface="Times New Roman"/>
                          <a:cs typeface="Mangal"/>
                        </a:rPr>
                        <a:t>(i) Add to die concerned item on die Debit side of Trading/Profit &amp; Loss A/c.</a:t>
                      </a:r>
                      <a:endParaRPr lang="en-US" sz="1200">
                        <a:latin typeface="Calibri"/>
                        <a:ea typeface="Times New Roman"/>
                        <a:cs typeface="Mangal"/>
                      </a:endParaRPr>
                    </a:p>
                    <a:p>
                      <a:pPr>
                        <a:lnSpc>
                          <a:spcPct val="115000"/>
                        </a:lnSpc>
                        <a:spcAft>
                          <a:spcPts val="1200"/>
                        </a:spcAft>
                      </a:pPr>
                      <a:r>
                        <a:rPr lang="en-IN" sz="1200">
                          <a:solidFill>
                            <a:srgbClr val="545454"/>
                          </a:solidFill>
                          <a:latin typeface="Segoe UI"/>
                          <a:ea typeface="Times New Roman"/>
                          <a:cs typeface="Mangal"/>
                        </a:rPr>
                        <a:t>(ii) Shown on the liabilities side of BALANCE SHEET.</a:t>
                      </a:r>
                      <a:endParaRPr lang="en-US" sz="120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hMerge="1">
                  <a:txBody>
                    <a:bodyPr/>
                    <a:lstStyle/>
                    <a:p>
                      <a:endParaRPr lang="en-US"/>
                    </a:p>
                  </a:txBody>
                  <a:tcPr/>
                </a:tc>
                <a:tc hMerge="1">
                  <a:txBody>
                    <a:bodyPr/>
                    <a:lstStyle/>
                    <a:p>
                      <a:endParaRPr lang="en-US"/>
                    </a:p>
                  </a:txBody>
                  <a:tcPr/>
                </a:tc>
              </a:tr>
              <a:tr h="1177362">
                <a:tc>
                  <a:txBody>
                    <a:bodyPr/>
                    <a:lstStyle/>
                    <a:p>
                      <a:pPr>
                        <a:lnSpc>
                          <a:spcPct val="115000"/>
                        </a:lnSpc>
                        <a:spcAft>
                          <a:spcPts val="0"/>
                        </a:spcAft>
                      </a:pPr>
                      <a:r>
                        <a:rPr lang="en-IN" sz="1200" b="1">
                          <a:solidFill>
                            <a:srgbClr val="545454"/>
                          </a:solidFill>
                          <a:latin typeface="Segoe UI"/>
                          <a:ea typeface="Times New Roman"/>
                          <a:cs typeface="Mangal"/>
                        </a:rPr>
                        <a:t>Prepaid expenses/ Unexpired expenses</a:t>
                      </a:r>
                      <a:endParaRPr lang="en-US" sz="120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gridSpan="2">
                  <a:txBody>
                    <a:bodyPr/>
                    <a:lstStyle/>
                    <a:p>
                      <a:pPr>
                        <a:lnSpc>
                          <a:spcPct val="115000"/>
                        </a:lnSpc>
                        <a:spcAft>
                          <a:spcPts val="0"/>
                        </a:spcAft>
                      </a:pPr>
                      <a:r>
                        <a:rPr lang="en-IN" sz="1200">
                          <a:solidFill>
                            <a:srgbClr val="545454"/>
                          </a:solidFill>
                          <a:latin typeface="Segoe UI"/>
                          <a:ea typeface="Times New Roman"/>
                          <a:cs typeface="Mangal"/>
                        </a:rPr>
                        <a:t>Prepaid Expenses</a:t>
                      </a:r>
                      <a:endParaRPr lang="en-US" sz="1200">
                        <a:latin typeface="Calibri"/>
                        <a:ea typeface="Times New Roman"/>
                        <a:cs typeface="Mangal"/>
                      </a:endParaRPr>
                    </a:p>
                    <a:p>
                      <a:pPr>
                        <a:lnSpc>
                          <a:spcPct val="115000"/>
                        </a:lnSpc>
                        <a:spcAft>
                          <a:spcPts val="1200"/>
                        </a:spcAft>
                      </a:pPr>
                      <a:r>
                        <a:rPr lang="en-IN" sz="1200">
                          <a:solidFill>
                            <a:srgbClr val="545454"/>
                          </a:solidFill>
                          <a:latin typeface="Segoe UI"/>
                          <a:ea typeface="Times New Roman"/>
                          <a:cs typeface="Mangal"/>
                        </a:rPr>
                        <a:t>A/c</a:t>
                      </a:r>
                      <a:endParaRPr lang="en-US" sz="1200">
                        <a:latin typeface="Calibri"/>
                        <a:ea typeface="Times New Roman"/>
                        <a:cs typeface="Mangal"/>
                      </a:endParaRPr>
                    </a:p>
                    <a:p>
                      <a:pPr>
                        <a:lnSpc>
                          <a:spcPct val="115000"/>
                        </a:lnSpc>
                        <a:spcAft>
                          <a:spcPts val="1200"/>
                        </a:spcAft>
                      </a:pPr>
                      <a:r>
                        <a:rPr lang="en-IN" sz="1200">
                          <a:solidFill>
                            <a:srgbClr val="545454"/>
                          </a:solidFill>
                          <a:latin typeface="Segoe UI"/>
                          <a:ea typeface="Times New Roman"/>
                          <a:cs typeface="Mangal"/>
                        </a:rPr>
                        <a:t>To Expenses A/c</a:t>
                      </a:r>
                      <a:endParaRPr lang="en-US" sz="120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hMerge="1">
                  <a:txBody>
                    <a:bodyPr/>
                    <a:lstStyle/>
                    <a:p>
                      <a:endParaRPr lang="en-US"/>
                    </a:p>
                  </a:txBody>
                  <a:tcPr/>
                </a:tc>
                <a:tc gridSpan="2">
                  <a:txBody>
                    <a:bodyPr/>
                    <a:lstStyle/>
                    <a:p>
                      <a:pPr>
                        <a:lnSpc>
                          <a:spcPct val="115000"/>
                        </a:lnSpc>
                        <a:spcAft>
                          <a:spcPts val="0"/>
                        </a:spcAft>
                      </a:pPr>
                      <a:r>
                        <a:rPr lang="en-IN" sz="1200">
                          <a:solidFill>
                            <a:srgbClr val="545454"/>
                          </a:solidFill>
                          <a:latin typeface="Segoe UI"/>
                          <a:ea typeface="Times New Roman"/>
                          <a:cs typeface="Mangal"/>
                        </a:rPr>
                        <a:t>Dr.</a:t>
                      </a:r>
                      <a:endParaRPr lang="en-US" sz="120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hMerge="1">
                  <a:txBody>
                    <a:bodyPr/>
                    <a:lstStyle/>
                    <a:p>
                      <a:endParaRPr lang="en-US"/>
                    </a:p>
                  </a:txBody>
                  <a:tcPr/>
                </a:tc>
                <a:tc gridSpan="3">
                  <a:txBody>
                    <a:bodyPr/>
                    <a:lstStyle/>
                    <a:p>
                      <a:pPr>
                        <a:lnSpc>
                          <a:spcPct val="115000"/>
                        </a:lnSpc>
                        <a:spcAft>
                          <a:spcPts val="0"/>
                        </a:spcAft>
                      </a:pPr>
                      <a:r>
                        <a:rPr lang="en-IN" sz="1200">
                          <a:solidFill>
                            <a:srgbClr val="545454"/>
                          </a:solidFill>
                          <a:latin typeface="Segoe UI"/>
                          <a:ea typeface="Times New Roman"/>
                          <a:cs typeface="Mangal"/>
                        </a:rPr>
                        <a:t>(i) Deduct from the concerned expenses on the debit side of Profit &amp; Loss A/c</a:t>
                      </a:r>
                      <a:endParaRPr lang="en-US" sz="1200">
                        <a:latin typeface="Calibri"/>
                        <a:ea typeface="Times New Roman"/>
                        <a:cs typeface="Mangal"/>
                      </a:endParaRPr>
                    </a:p>
                    <a:p>
                      <a:pPr>
                        <a:lnSpc>
                          <a:spcPct val="115000"/>
                        </a:lnSpc>
                        <a:spcAft>
                          <a:spcPts val="1200"/>
                        </a:spcAft>
                      </a:pPr>
                      <a:r>
                        <a:rPr lang="en-IN" sz="1200">
                          <a:solidFill>
                            <a:srgbClr val="545454"/>
                          </a:solidFill>
                          <a:latin typeface="Segoe UI"/>
                          <a:ea typeface="Times New Roman"/>
                          <a:cs typeface="Mangal"/>
                        </a:rPr>
                        <a:t>(ii) Show on the assets side of BALANCE SHEET.</a:t>
                      </a:r>
                      <a:endParaRPr lang="en-US" sz="120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hMerge="1">
                  <a:txBody>
                    <a:bodyPr/>
                    <a:lstStyle/>
                    <a:p>
                      <a:endParaRPr lang="en-US"/>
                    </a:p>
                  </a:txBody>
                  <a:tcPr/>
                </a:tc>
                <a:tc hMerge="1">
                  <a:txBody>
                    <a:bodyPr/>
                    <a:lstStyle/>
                    <a:p>
                      <a:endParaRPr lang="en-US"/>
                    </a:p>
                  </a:txBody>
                  <a:tcPr/>
                </a:tc>
              </a:tr>
              <a:tr h="1402588">
                <a:tc>
                  <a:txBody>
                    <a:bodyPr/>
                    <a:lstStyle/>
                    <a:p>
                      <a:pPr>
                        <a:lnSpc>
                          <a:spcPct val="115000"/>
                        </a:lnSpc>
                        <a:spcAft>
                          <a:spcPts val="0"/>
                        </a:spcAft>
                      </a:pPr>
                      <a:r>
                        <a:rPr lang="en-IN" sz="1200" b="1">
                          <a:solidFill>
                            <a:srgbClr val="545454"/>
                          </a:solidFill>
                          <a:latin typeface="Segoe UI"/>
                          <a:ea typeface="Times New Roman"/>
                          <a:cs typeface="Mangal"/>
                        </a:rPr>
                        <a:t>Accrued income/ Income due but not received</a:t>
                      </a:r>
                      <a:endParaRPr lang="en-US" sz="120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gridSpan="2">
                  <a:txBody>
                    <a:bodyPr/>
                    <a:lstStyle/>
                    <a:p>
                      <a:pPr>
                        <a:lnSpc>
                          <a:spcPct val="115000"/>
                        </a:lnSpc>
                        <a:spcAft>
                          <a:spcPts val="0"/>
                        </a:spcAft>
                      </a:pPr>
                      <a:r>
                        <a:rPr lang="en-IN" sz="1200">
                          <a:solidFill>
                            <a:srgbClr val="545454"/>
                          </a:solidFill>
                          <a:latin typeface="Segoe UI"/>
                          <a:ea typeface="Times New Roman"/>
                          <a:cs typeface="Mangal"/>
                        </a:rPr>
                        <a:t>Accrued Income A/c</a:t>
                      </a:r>
                      <a:endParaRPr lang="en-US" sz="1200">
                        <a:latin typeface="Calibri"/>
                        <a:ea typeface="Times New Roman"/>
                        <a:cs typeface="Mangal"/>
                      </a:endParaRPr>
                    </a:p>
                    <a:p>
                      <a:pPr>
                        <a:lnSpc>
                          <a:spcPct val="115000"/>
                        </a:lnSpc>
                        <a:spcAft>
                          <a:spcPts val="1200"/>
                        </a:spcAft>
                      </a:pPr>
                      <a:r>
                        <a:rPr lang="en-IN" sz="1200">
                          <a:solidFill>
                            <a:srgbClr val="545454"/>
                          </a:solidFill>
                          <a:latin typeface="Segoe UI"/>
                          <a:ea typeface="Times New Roman"/>
                          <a:cs typeface="Mangal"/>
                        </a:rPr>
                        <a:t>To Income A/c</a:t>
                      </a:r>
                      <a:endParaRPr lang="en-US" sz="120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hMerge="1">
                  <a:txBody>
                    <a:bodyPr/>
                    <a:lstStyle/>
                    <a:p>
                      <a:endParaRPr lang="en-US"/>
                    </a:p>
                  </a:txBody>
                  <a:tcPr/>
                </a:tc>
                <a:tc gridSpan="2">
                  <a:txBody>
                    <a:bodyPr/>
                    <a:lstStyle/>
                    <a:p>
                      <a:pPr>
                        <a:lnSpc>
                          <a:spcPct val="115000"/>
                        </a:lnSpc>
                        <a:spcAft>
                          <a:spcPts val="0"/>
                        </a:spcAft>
                      </a:pPr>
                      <a:r>
                        <a:rPr lang="en-IN" sz="1200">
                          <a:solidFill>
                            <a:srgbClr val="545454"/>
                          </a:solidFill>
                          <a:latin typeface="Segoe UI"/>
                          <a:ea typeface="Times New Roman"/>
                          <a:cs typeface="Mangal"/>
                        </a:rPr>
                        <a:t>Dr.</a:t>
                      </a:r>
                      <a:endParaRPr lang="en-US" sz="120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hMerge="1">
                  <a:txBody>
                    <a:bodyPr/>
                    <a:lstStyle/>
                    <a:p>
                      <a:endParaRPr lang="en-US"/>
                    </a:p>
                  </a:txBody>
                  <a:tcPr/>
                </a:tc>
                <a:tc gridSpan="3">
                  <a:txBody>
                    <a:bodyPr/>
                    <a:lstStyle/>
                    <a:p>
                      <a:pPr>
                        <a:lnSpc>
                          <a:spcPct val="115000"/>
                        </a:lnSpc>
                        <a:spcAft>
                          <a:spcPts val="0"/>
                        </a:spcAft>
                      </a:pPr>
                      <a:r>
                        <a:rPr lang="en-IN" sz="1200">
                          <a:solidFill>
                            <a:srgbClr val="545454"/>
                          </a:solidFill>
                          <a:latin typeface="Segoe UI"/>
                          <a:ea typeface="Times New Roman"/>
                          <a:cs typeface="Mangal"/>
                        </a:rPr>
                        <a:t>(i) Add to the concerned income on</a:t>
                      </a:r>
                      <a:endParaRPr lang="en-US" sz="1200">
                        <a:latin typeface="Calibri"/>
                        <a:ea typeface="Times New Roman"/>
                        <a:cs typeface="Mangal"/>
                      </a:endParaRPr>
                    </a:p>
                    <a:p>
                      <a:pPr>
                        <a:lnSpc>
                          <a:spcPct val="115000"/>
                        </a:lnSpc>
                        <a:spcAft>
                          <a:spcPts val="1200"/>
                        </a:spcAft>
                      </a:pPr>
                      <a:r>
                        <a:rPr lang="en-IN" sz="1200">
                          <a:solidFill>
                            <a:srgbClr val="545454"/>
                          </a:solidFill>
                          <a:latin typeface="Segoe UI"/>
                          <a:ea typeface="Times New Roman"/>
                          <a:cs typeface="Mangal"/>
                        </a:rPr>
                        <a:t>Credit side of Profit and Loss A/c</a:t>
                      </a:r>
                      <a:endParaRPr lang="en-US" sz="1200">
                        <a:latin typeface="Calibri"/>
                        <a:ea typeface="Times New Roman"/>
                        <a:cs typeface="Mangal"/>
                      </a:endParaRPr>
                    </a:p>
                    <a:p>
                      <a:pPr>
                        <a:lnSpc>
                          <a:spcPct val="115000"/>
                        </a:lnSpc>
                        <a:spcAft>
                          <a:spcPts val="1200"/>
                        </a:spcAft>
                      </a:pPr>
                      <a:r>
                        <a:rPr lang="en-IN" sz="1200">
                          <a:solidFill>
                            <a:srgbClr val="545454"/>
                          </a:solidFill>
                          <a:latin typeface="Segoe UI"/>
                          <a:ea typeface="Times New Roman"/>
                          <a:cs typeface="Mangal"/>
                        </a:rPr>
                        <a:t>(ii) Show on the assets side of</a:t>
                      </a:r>
                      <a:endParaRPr lang="en-US" sz="1200">
                        <a:latin typeface="Calibri"/>
                        <a:ea typeface="Times New Roman"/>
                        <a:cs typeface="Mangal"/>
                      </a:endParaRPr>
                    </a:p>
                    <a:p>
                      <a:pPr>
                        <a:lnSpc>
                          <a:spcPct val="115000"/>
                        </a:lnSpc>
                        <a:spcAft>
                          <a:spcPts val="1200"/>
                        </a:spcAft>
                      </a:pPr>
                      <a:r>
                        <a:rPr lang="en-IN" sz="1200">
                          <a:solidFill>
                            <a:srgbClr val="545454"/>
                          </a:solidFill>
                          <a:latin typeface="Segoe UI"/>
                          <a:ea typeface="Times New Roman"/>
                          <a:cs typeface="Mangal"/>
                        </a:rPr>
                        <a:t>BALANCE SHEET.</a:t>
                      </a:r>
                      <a:endParaRPr lang="en-US" sz="120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hMerge="1">
                  <a:txBody>
                    <a:bodyPr/>
                    <a:lstStyle/>
                    <a:p>
                      <a:endParaRPr lang="en-US"/>
                    </a:p>
                  </a:txBody>
                  <a:tcPr/>
                </a:tc>
                <a:tc hMerge="1">
                  <a:txBody>
                    <a:bodyPr/>
                    <a:lstStyle/>
                    <a:p>
                      <a:endParaRPr lang="en-US"/>
                    </a:p>
                  </a:txBody>
                  <a:tcPr/>
                </a:tc>
              </a:tr>
              <a:tr h="290943">
                <a:tc>
                  <a:txBody>
                    <a:bodyPr/>
                    <a:lstStyle/>
                    <a:p>
                      <a:pPr>
                        <a:lnSpc>
                          <a:spcPct val="115000"/>
                        </a:lnSpc>
                      </a:pPr>
                      <a:endParaRPr lang="en-US" sz="1200" dirty="0">
                        <a:latin typeface="Calibri"/>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pPr>
                      <a:endParaRPr lang="en-US" sz="1200">
                        <a:latin typeface="Calibri"/>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pPr>
                      <a:endParaRPr lang="en-US" sz="1200">
                        <a:latin typeface="Calibri"/>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pPr>
                      <a:endParaRPr lang="en-US" sz="1200">
                        <a:latin typeface="Calibri"/>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pPr>
                      <a:endParaRPr lang="en-US" sz="1200">
                        <a:latin typeface="Calibri"/>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pPr>
                      <a:endParaRPr lang="en-US" sz="1200">
                        <a:latin typeface="Calibri"/>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pPr>
                      <a:endParaRPr lang="en-US" sz="1200">
                        <a:latin typeface="Calibri"/>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pPr>
                      <a:endParaRPr lang="en-US" sz="1200" dirty="0">
                        <a:latin typeface="Calibri"/>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7781730" y="4665306"/>
            <a:ext cx="1354469" cy="460319"/>
          </a:xfrm>
          <a:prstGeom prst="rect">
            <a:avLst/>
          </a:prstGeom>
          <a:noFill/>
          <a:ln>
            <a:noFill/>
          </a:ln>
        </p:spPr>
      </p:pic>
      <p:graphicFrame>
        <p:nvGraphicFramePr>
          <p:cNvPr id="4" name="Table 3"/>
          <p:cNvGraphicFramePr>
            <a:graphicFrameLocks noGrp="1"/>
          </p:cNvGraphicFramePr>
          <p:nvPr/>
        </p:nvGraphicFramePr>
        <p:xfrm>
          <a:off x="1147664" y="111967"/>
          <a:ext cx="7122992" cy="5345273"/>
        </p:xfrm>
        <a:graphic>
          <a:graphicData uri="http://schemas.openxmlformats.org/drawingml/2006/table">
            <a:tbl>
              <a:tblPr/>
              <a:tblGrid>
                <a:gridCol w="890374"/>
                <a:gridCol w="890374"/>
                <a:gridCol w="890374"/>
                <a:gridCol w="890374"/>
                <a:gridCol w="890374"/>
                <a:gridCol w="890374"/>
                <a:gridCol w="890374"/>
                <a:gridCol w="890374"/>
              </a:tblGrid>
              <a:tr h="2986972">
                <a:tc gridSpan="2">
                  <a:txBody>
                    <a:bodyPr/>
                    <a:lstStyle/>
                    <a:p>
                      <a:pPr>
                        <a:lnSpc>
                          <a:spcPct val="115000"/>
                        </a:lnSpc>
                        <a:spcAft>
                          <a:spcPts val="0"/>
                        </a:spcAft>
                      </a:pPr>
                      <a:r>
                        <a:rPr lang="en-IN" sz="1100" b="1" dirty="0">
                          <a:solidFill>
                            <a:srgbClr val="545454"/>
                          </a:solidFill>
                          <a:latin typeface="Segoe UI"/>
                          <a:ea typeface="Times New Roman"/>
                          <a:cs typeface="Mangal"/>
                        </a:rPr>
                        <a:t>Unearned income/ Income received in Advance</a:t>
                      </a:r>
                      <a:endParaRPr lang="en-US" sz="1100" dirty="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hMerge="1">
                  <a:txBody>
                    <a:bodyPr/>
                    <a:lstStyle/>
                    <a:p>
                      <a:endParaRPr lang="en-US"/>
                    </a:p>
                  </a:txBody>
                  <a:tcPr/>
                </a:tc>
                <a:tc gridSpan="2">
                  <a:txBody>
                    <a:bodyPr/>
                    <a:lstStyle/>
                    <a:p>
                      <a:pPr>
                        <a:lnSpc>
                          <a:spcPct val="115000"/>
                        </a:lnSpc>
                        <a:spcAft>
                          <a:spcPts val="0"/>
                        </a:spcAft>
                      </a:pPr>
                      <a:r>
                        <a:rPr lang="en-IN" sz="1100" b="1" dirty="0">
                          <a:solidFill>
                            <a:srgbClr val="545454"/>
                          </a:solidFill>
                          <a:latin typeface="Segoe UI"/>
                          <a:ea typeface="Times New Roman"/>
                          <a:cs typeface="Mangal"/>
                        </a:rPr>
                        <a:t>Income A/c</a:t>
                      </a:r>
                      <a:endParaRPr lang="en-US" sz="1100" dirty="0">
                        <a:latin typeface="Calibri"/>
                        <a:ea typeface="Times New Roman"/>
                        <a:cs typeface="Mangal"/>
                      </a:endParaRPr>
                    </a:p>
                    <a:p>
                      <a:pPr>
                        <a:lnSpc>
                          <a:spcPct val="115000"/>
                        </a:lnSpc>
                        <a:spcAft>
                          <a:spcPts val="0"/>
                        </a:spcAft>
                      </a:pPr>
                      <a:r>
                        <a:rPr lang="en-IN" sz="1100" b="1" dirty="0">
                          <a:solidFill>
                            <a:srgbClr val="545454"/>
                          </a:solidFill>
                          <a:latin typeface="Segoe UI"/>
                          <a:ea typeface="Times New Roman"/>
                          <a:cs typeface="Mangal"/>
                        </a:rPr>
                        <a:t>To Unearned</a:t>
                      </a:r>
                      <a:endParaRPr lang="en-US" sz="1100" dirty="0">
                        <a:latin typeface="Calibri"/>
                        <a:ea typeface="Times New Roman"/>
                        <a:cs typeface="Mangal"/>
                      </a:endParaRPr>
                    </a:p>
                    <a:p>
                      <a:pPr>
                        <a:lnSpc>
                          <a:spcPct val="115000"/>
                        </a:lnSpc>
                        <a:spcAft>
                          <a:spcPts val="0"/>
                        </a:spcAft>
                      </a:pPr>
                      <a:r>
                        <a:rPr lang="en-IN" sz="1100" b="1" dirty="0">
                          <a:solidFill>
                            <a:srgbClr val="545454"/>
                          </a:solidFill>
                          <a:latin typeface="Segoe UI"/>
                          <a:ea typeface="Times New Roman"/>
                          <a:cs typeface="Mangal"/>
                        </a:rPr>
                        <a:t>Income A/c</a:t>
                      </a:r>
                      <a:endParaRPr lang="en-US" sz="1100" dirty="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hMerge="1">
                  <a:txBody>
                    <a:bodyPr/>
                    <a:lstStyle/>
                    <a:p>
                      <a:endParaRPr lang="en-US"/>
                    </a:p>
                  </a:txBody>
                  <a:tcPr/>
                </a:tc>
                <a:tc gridSpan="2">
                  <a:txBody>
                    <a:bodyPr/>
                    <a:lstStyle/>
                    <a:p>
                      <a:pPr>
                        <a:lnSpc>
                          <a:spcPct val="115000"/>
                        </a:lnSpc>
                        <a:spcAft>
                          <a:spcPts val="0"/>
                        </a:spcAft>
                      </a:pPr>
                      <a:r>
                        <a:rPr lang="en-IN" sz="1100" b="1" dirty="0">
                          <a:solidFill>
                            <a:srgbClr val="545454"/>
                          </a:solidFill>
                          <a:latin typeface="Segoe UI"/>
                          <a:ea typeface="Times New Roman"/>
                          <a:cs typeface="Mangal"/>
                        </a:rPr>
                        <a:t>Dr.</a:t>
                      </a:r>
                      <a:endParaRPr lang="en-US" sz="1100" dirty="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hMerge="1">
                  <a:txBody>
                    <a:bodyPr/>
                    <a:lstStyle/>
                    <a:p>
                      <a:endParaRPr lang="en-US"/>
                    </a:p>
                  </a:txBody>
                  <a:tcPr/>
                </a:tc>
                <a:tc>
                  <a:txBody>
                    <a:bodyPr/>
                    <a:lstStyle/>
                    <a:p>
                      <a:pPr>
                        <a:lnSpc>
                          <a:spcPct val="115000"/>
                        </a:lnSpc>
                        <a:spcAft>
                          <a:spcPts val="0"/>
                        </a:spcAft>
                      </a:pPr>
                      <a:r>
                        <a:rPr lang="en-IN" sz="1100" b="1">
                          <a:solidFill>
                            <a:srgbClr val="545454"/>
                          </a:solidFill>
                          <a:latin typeface="Segoe UI"/>
                          <a:ea typeface="Times New Roman"/>
                          <a:cs typeface="Mangal"/>
                        </a:rPr>
                        <a:t>(i) Deduct from the concerned income on the credit side of Profit &amp; Loss A/c</a:t>
                      </a:r>
                      <a:endParaRPr lang="en-US" sz="1100">
                        <a:latin typeface="Calibri"/>
                        <a:ea typeface="Times New Roman"/>
                        <a:cs typeface="Mangal"/>
                      </a:endParaRPr>
                    </a:p>
                    <a:p>
                      <a:pPr>
                        <a:lnSpc>
                          <a:spcPct val="115000"/>
                        </a:lnSpc>
                        <a:spcAft>
                          <a:spcPts val="0"/>
                        </a:spcAft>
                      </a:pPr>
                      <a:r>
                        <a:rPr lang="en-IN" sz="1100" b="1">
                          <a:solidFill>
                            <a:srgbClr val="545454"/>
                          </a:solidFill>
                          <a:latin typeface="Segoe UI"/>
                          <a:ea typeface="Times New Roman"/>
                          <a:cs typeface="Mangal"/>
                        </a:rPr>
                        <a:t>(ii) Show on the liabilities side of</a:t>
                      </a:r>
                      <a:br>
                        <a:rPr lang="en-IN" sz="1100" b="1">
                          <a:solidFill>
                            <a:srgbClr val="545454"/>
                          </a:solidFill>
                          <a:latin typeface="Segoe UI"/>
                          <a:ea typeface="Times New Roman"/>
                          <a:cs typeface="Mangal"/>
                        </a:rPr>
                      </a:br>
                      <a:r>
                        <a:rPr lang="en-IN" sz="1100" b="1">
                          <a:solidFill>
                            <a:srgbClr val="545454"/>
                          </a:solidFill>
                          <a:latin typeface="Segoe UI"/>
                          <a:ea typeface="Times New Roman"/>
                          <a:cs typeface="Mangal"/>
                        </a:rPr>
                        <a:t>Balance Sheet.</a:t>
                      </a:r>
                      <a:endParaRPr lang="en-US" sz="110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pPr>
                      <a:endParaRPr lang="en-US" sz="1100">
                        <a:latin typeface="Calibri"/>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r h="2358301">
                <a:tc gridSpan="2">
                  <a:txBody>
                    <a:bodyPr/>
                    <a:lstStyle/>
                    <a:p>
                      <a:pPr>
                        <a:lnSpc>
                          <a:spcPct val="115000"/>
                        </a:lnSpc>
                        <a:spcAft>
                          <a:spcPts val="0"/>
                        </a:spcAft>
                      </a:pPr>
                      <a:r>
                        <a:rPr lang="en-IN" sz="1100" b="1">
                          <a:solidFill>
                            <a:srgbClr val="545454"/>
                          </a:solidFill>
                          <a:latin typeface="Segoe UI"/>
                          <a:ea typeface="Times New Roman"/>
                          <a:cs typeface="Mangal"/>
                        </a:rPr>
                        <a:t>Depreciation</a:t>
                      </a:r>
                      <a:endParaRPr lang="en-US" sz="110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hMerge="1">
                  <a:txBody>
                    <a:bodyPr/>
                    <a:lstStyle/>
                    <a:p>
                      <a:endParaRPr lang="en-US"/>
                    </a:p>
                  </a:txBody>
                  <a:tcPr/>
                </a:tc>
                <a:tc gridSpan="2">
                  <a:txBody>
                    <a:bodyPr/>
                    <a:lstStyle/>
                    <a:p>
                      <a:pPr>
                        <a:lnSpc>
                          <a:spcPct val="115000"/>
                        </a:lnSpc>
                        <a:spcAft>
                          <a:spcPts val="0"/>
                        </a:spcAft>
                      </a:pPr>
                      <a:r>
                        <a:rPr lang="en-IN" sz="1100">
                          <a:solidFill>
                            <a:srgbClr val="545454"/>
                          </a:solidFill>
                          <a:latin typeface="Segoe UI"/>
                          <a:ea typeface="Times New Roman"/>
                          <a:cs typeface="Mangal"/>
                        </a:rPr>
                        <a:t>Depreciation A/c</a:t>
                      </a:r>
                      <a:endParaRPr lang="en-US" sz="1100">
                        <a:latin typeface="Calibri"/>
                        <a:ea typeface="Times New Roman"/>
                        <a:cs typeface="Mangal"/>
                      </a:endParaRPr>
                    </a:p>
                    <a:p>
                      <a:pPr>
                        <a:lnSpc>
                          <a:spcPct val="115000"/>
                        </a:lnSpc>
                        <a:spcAft>
                          <a:spcPts val="1200"/>
                        </a:spcAft>
                      </a:pPr>
                      <a:r>
                        <a:rPr lang="en-IN" sz="1100">
                          <a:solidFill>
                            <a:srgbClr val="545454"/>
                          </a:solidFill>
                          <a:latin typeface="Segoe UI"/>
                          <a:ea typeface="Times New Roman"/>
                          <a:cs typeface="Mangal"/>
                        </a:rPr>
                        <a:t>To Asset A/c &amp;</a:t>
                      </a:r>
                      <a:endParaRPr lang="en-US" sz="110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hMerge="1">
                  <a:txBody>
                    <a:bodyPr/>
                    <a:lstStyle/>
                    <a:p>
                      <a:endParaRPr lang="en-US"/>
                    </a:p>
                  </a:txBody>
                  <a:tcPr/>
                </a:tc>
                <a:tc gridSpan="2">
                  <a:txBody>
                    <a:bodyPr/>
                    <a:lstStyle/>
                    <a:p>
                      <a:pPr>
                        <a:lnSpc>
                          <a:spcPct val="115000"/>
                        </a:lnSpc>
                        <a:spcAft>
                          <a:spcPts val="0"/>
                        </a:spcAft>
                      </a:pPr>
                      <a:r>
                        <a:rPr lang="en-IN" sz="1100" dirty="0">
                          <a:solidFill>
                            <a:srgbClr val="545454"/>
                          </a:solidFill>
                          <a:latin typeface="Segoe UI"/>
                          <a:ea typeface="Times New Roman"/>
                          <a:cs typeface="Mangal"/>
                        </a:rPr>
                        <a:t>Dr.</a:t>
                      </a:r>
                      <a:endParaRPr lang="en-US" sz="1100" dirty="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hMerge="1">
                  <a:txBody>
                    <a:bodyPr/>
                    <a:lstStyle/>
                    <a:p>
                      <a:endParaRPr lang="en-US"/>
                    </a:p>
                  </a:txBody>
                  <a:tcPr/>
                </a:tc>
                <a:tc>
                  <a:txBody>
                    <a:bodyPr/>
                    <a:lstStyle/>
                    <a:p>
                      <a:pPr>
                        <a:lnSpc>
                          <a:spcPct val="115000"/>
                        </a:lnSpc>
                        <a:spcAft>
                          <a:spcPts val="0"/>
                        </a:spcAft>
                      </a:pPr>
                      <a:r>
                        <a:rPr lang="en-IN" sz="1100" dirty="0">
                          <a:solidFill>
                            <a:srgbClr val="545454"/>
                          </a:solidFill>
                          <a:latin typeface="Segoe UI"/>
                          <a:ea typeface="Times New Roman"/>
                          <a:cs typeface="Mangal"/>
                        </a:rPr>
                        <a:t>(</a:t>
                      </a:r>
                      <a:r>
                        <a:rPr lang="en-IN" sz="1100" dirty="0" err="1">
                          <a:solidFill>
                            <a:srgbClr val="545454"/>
                          </a:solidFill>
                          <a:latin typeface="Segoe UI"/>
                          <a:ea typeface="Times New Roman"/>
                          <a:cs typeface="Mangal"/>
                        </a:rPr>
                        <a:t>i</a:t>
                      </a:r>
                      <a:r>
                        <a:rPr lang="en-IN" sz="1100" dirty="0">
                          <a:solidFill>
                            <a:srgbClr val="545454"/>
                          </a:solidFill>
                          <a:latin typeface="Segoe UI"/>
                          <a:ea typeface="Times New Roman"/>
                          <a:cs typeface="Mangal"/>
                        </a:rPr>
                        <a:t>) Show on the debit side of Profit</a:t>
                      </a:r>
                      <a:br>
                        <a:rPr lang="en-IN" sz="1100" dirty="0">
                          <a:solidFill>
                            <a:srgbClr val="545454"/>
                          </a:solidFill>
                          <a:latin typeface="Segoe UI"/>
                          <a:ea typeface="Times New Roman"/>
                          <a:cs typeface="Mangal"/>
                        </a:rPr>
                      </a:br>
                      <a:r>
                        <a:rPr lang="en-IN" sz="1100" dirty="0">
                          <a:solidFill>
                            <a:srgbClr val="545454"/>
                          </a:solidFill>
                          <a:latin typeface="Segoe UI"/>
                          <a:ea typeface="Times New Roman"/>
                          <a:cs typeface="Mangal"/>
                        </a:rPr>
                        <a:t>Loss A/c</a:t>
                      </a:r>
                      <a:br>
                        <a:rPr lang="en-IN" sz="1100" dirty="0">
                          <a:solidFill>
                            <a:srgbClr val="545454"/>
                          </a:solidFill>
                          <a:latin typeface="Segoe UI"/>
                          <a:ea typeface="Times New Roman"/>
                          <a:cs typeface="Mangal"/>
                        </a:rPr>
                      </a:br>
                      <a:r>
                        <a:rPr lang="en-IN" sz="1100" dirty="0">
                          <a:solidFill>
                            <a:srgbClr val="545454"/>
                          </a:solidFill>
                          <a:latin typeface="Segoe UI"/>
                          <a:ea typeface="Times New Roman"/>
                          <a:cs typeface="Mangal"/>
                        </a:rPr>
                        <a:t>(ii) Deduct from the concerned asset in the Balance Sheet.</a:t>
                      </a:r>
                      <a:endParaRPr lang="en-US" sz="1100" dirty="0">
                        <a:latin typeface="Calibri"/>
                        <a:ea typeface="Times New Roman"/>
                        <a:cs typeface="Mangal"/>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c>
                  <a:txBody>
                    <a:bodyPr/>
                    <a:lstStyle/>
                    <a:p>
                      <a:pPr>
                        <a:lnSpc>
                          <a:spcPct val="115000"/>
                        </a:lnSpc>
                      </a:pPr>
                      <a:endParaRPr lang="en-US" sz="1100" dirty="0">
                        <a:latin typeface="Calibri"/>
                      </a:endParaRPr>
                    </a:p>
                  </a:txBody>
                  <a:tcPr marL="30683" marR="30683" marT="30683" marB="3068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FCFC"/>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2465" name="Rectangle 1"/>
          <p:cNvSpPr>
            <a:spLocks noChangeArrowheads="1"/>
          </p:cNvSpPr>
          <p:nvPr/>
        </p:nvSpPr>
        <p:spPr bwMode="auto">
          <a:xfrm>
            <a:off x="1175656" y="821094"/>
            <a:ext cx="7968343"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Note:</a:t>
            </a:r>
            <a:r>
              <a:rPr kumimoji="0" lang="en-US" sz="1800" b="1" i="0" u="none" strike="noStrike" cap="none" normalizeH="0" baseline="0" dirty="0" smtClean="0">
                <a:ln>
                  <a:noFill/>
                </a:ln>
                <a:solidFill>
                  <a:srgbClr val="545454"/>
                </a:solidFill>
                <a:effectLst/>
                <a:latin typeface="Calibri"/>
                <a:ea typeface="Times New Roman" pitchFamily="18" charset="0"/>
                <a:cs typeface="Segoe UI" pitchFamily="34" charset="0"/>
              </a:rPr>
              <a:t> </a:t>
            </a:r>
            <a:r>
              <a:rPr kumimoji="0" lang="en-US" sz="18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Sometimes the opening and closing stock are adjusted through purchases account. In that case, the entry recorded is as follows: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Closing stock A/c Dr.</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To Purchase A/c</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This entry reduces the amount in the purchases account and is also known as adjusted purchases which is shown on the debit side of the trading and profit and loss account.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545454"/>
                </a:solidFill>
                <a:effectLst/>
                <a:latin typeface="Segoe UI" pitchFamily="34" charset="0"/>
                <a:ea typeface="Times New Roman" pitchFamily="18" charset="0"/>
                <a:cs typeface="Segoe UI" pitchFamily="34" charset="0"/>
              </a:rPr>
              <a:t>When the opening and closing stocks are adjusted through purchases, the trial balance does not show any opening stock. Instead, the closing stock shall appear in the trial balance (not as additional information or as an adjustment item) and so also the adjusted purchases.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820</TotalTime>
  <Words>1364</Words>
  <Application>Microsoft Office PowerPoint</Application>
  <PresentationFormat>On-screen Show (16:9)</PresentationFormat>
  <Paragraphs>380</Paragraphs>
  <Slides>40</Slides>
  <Notes>33</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Solstice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p:lastModifiedBy>
  <cp:revision>34</cp:revision>
  <dcterms:modified xsi:type="dcterms:W3CDTF">2020-10-23T04:26:19Z</dcterms:modified>
</cp:coreProperties>
</file>