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Default Extension="docm" ContentType="application/vnd.ms-word.document.macroEnabled.12"/>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259"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2" d="100"/>
          <a:sy n="102" d="100"/>
        </p:scale>
        <p:origin x="-234" y="21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 authorId="0" dt="2020-06-17T16:36:04.720" idx="2">
    <p:pos x="6000" y="100"/>
    <p:text>+amanrouniyar@odmegroup.org How come the website here is ODM Egroup and not ODM PS?
_Assigned to you_
-Swoyan Satyendu</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package" Target="../embeddings/Microsoft_Office_Word_Macro-Enabled_Document12.docm"/><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package" Target="../embeddings/Microsoft_Office_Word_Macro-Enabled_Document13.docm"/><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package" Target="../embeddings/Microsoft_Office_Word_Macro-Enabled_Document15.docm"/><Relationship Id="rId5" Type="http://schemas.openxmlformats.org/officeDocument/2006/relationships/package" Target="../embeddings/Microsoft_Office_Word_Macro-Enabled_Document14.docm"/><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package" Target="../embeddings/Microsoft_Office_Word_Macro-Enabled_Document16.docm"/><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package" Target="../embeddings/Microsoft_Office_Word_Macro-Enabled_Document17.docm"/><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1.png"/><Relationship Id="rId5" Type="http://schemas.openxmlformats.org/officeDocument/2006/relationships/package" Target="../embeddings/Microsoft_Office_Word_Macro-Enabled_Document18.docm"/><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package" Target="../embeddings/Microsoft_Office_Word_Macro-Enabled_Document19.docm"/><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package" Target="../embeddings/Microsoft_Office_Word_Macro-Enabled_Document20.docm"/><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package" Target="../embeddings/Microsoft_Office_Word_Macro-Enabled_Document21.docm"/><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package" Target="../embeddings/Microsoft_Office_Word_Macro-Enabled_Document22.docm"/><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Office_Word_Document2.docx"/><Relationship Id="rId5" Type="http://schemas.openxmlformats.org/officeDocument/2006/relationships/package" Target="../embeddings/Microsoft_Office_Word_Document1.docx"/><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package" Target="../embeddings/Microsoft_Office_Word_Macro-Enabled_Document23.docm"/><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package" Target="../embeddings/Microsoft_Office_Word_Macro-Enabled_Document24.docm"/><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package" Target="../embeddings/Microsoft_Office_Word_Macro-Enabled_Document25.docm"/><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package" Target="../embeddings/Microsoft_Office_Word_Macro-Enabled_Document26.docm"/><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package" Target="../embeddings/Microsoft_Office_Word_Macro-Enabled_Document28.docm"/><Relationship Id="rId5" Type="http://schemas.openxmlformats.org/officeDocument/2006/relationships/package" Target="../embeddings/Microsoft_Office_Word_Macro-Enabled_Document27.docm"/><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package" Target="../embeddings/Microsoft_Office_Word_Macro-Enabled_Document29.docm"/><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package" Target="../embeddings/Microsoft_Office_Word_Macro-Enabled_Document31.docm"/><Relationship Id="rId5" Type="http://schemas.openxmlformats.org/officeDocument/2006/relationships/package" Target="../embeddings/Microsoft_Office_Word_Macro-Enabled_Document30.docm"/><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package" Target="../embeddings/Microsoft_Office_Word_Macro-Enabled_Document34.docm"/><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package" Target="../embeddings/Microsoft_Office_Word_Macro-Enabled_Document33.docm"/><Relationship Id="rId5" Type="http://schemas.openxmlformats.org/officeDocument/2006/relationships/package" Target="../embeddings/Microsoft_Office_Word_Macro-Enabled_Document32.docm"/><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package" Target="../embeddings/Microsoft_Office_Word_Macro-Enabled_Document35.docm"/><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package" Target="../embeddings/Microsoft_Office_Word_Macro-Enabled_Document36.docm"/><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package" Target="../embeddings/Microsoft_Office_Word_Document3.docx"/><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29.vml"/><Relationship Id="rId5" Type="http://schemas.openxmlformats.org/officeDocument/2006/relationships/package" Target="../embeddings/Microsoft_Office_Word_Macro-Enabled_Document37.docm"/><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package" Target="../embeddings/Microsoft_Office_Word_Macro-Enabled_Document38.docm"/><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31.vml"/><Relationship Id="rId5" Type="http://schemas.openxmlformats.org/officeDocument/2006/relationships/package" Target="../embeddings/Microsoft_Office_Word_Macro-Enabled_Document39.docm"/><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32.vml"/><Relationship Id="rId5" Type="http://schemas.openxmlformats.org/officeDocument/2006/relationships/package" Target="../embeddings/Microsoft_Office_Word_Macro-Enabled_Document40.docm"/><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33.vml"/><Relationship Id="rId5" Type="http://schemas.openxmlformats.org/officeDocument/2006/relationships/package" Target="../embeddings/Microsoft_Office_Word_Macro-Enabled_Document41.docm"/><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34.vml"/><Relationship Id="rId5" Type="http://schemas.openxmlformats.org/officeDocument/2006/relationships/package" Target="../embeddings/Microsoft_Office_Word_Macro-Enabled_Document42.docm"/><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35.vml"/><Relationship Id="rId5" Type="http://schemas.openxmlformats.org/officeDocument/2006/relationships/package" Target="../embeddings/Microsoft_Office_Word_Macro-Enabled_Document43.docm"/><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36.vml"/><Relationship Id="rId5" Type="http://schemas.openxmlformats.org/officeDocument/2006/relationships/package" Target="../embeddings/Microsoft_Office_Word_Macro-Enabled_Document44.docm"/><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49.png"/><Relationship Id="rId5" Type="http://schemas.openxmlformats.org/officeDocument/2006/relationships/package" Target="../embeddings/Microsoft_Office_Word_Macro-Enabled_Document45.docm"/><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38.vml"/><Relationship Id="rId5" Type="http://schemas.openxmlformats.org/officeDocument/2006/relationships/package" Target="../embeddings/Microsoft_Office_Word_Macro-Enabled_Document46.docm"/><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package" Target="../embeddings/Microsoft_Office_Word_Document5.docx"/><Relationship Id="rId5" Type="http://schemas.openxmlformats.org/officeDocument/2006/relationships/package" Target="../embeddings/Microsoft_Office_Word_Document4.docx"/><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39.vml"/><Relationship Id="rId5" Type="http://schemas.openxmlformats.org/officeDocument/2006/relationships/package" Target="../embeddings/Microsoft_Office_Word_Macro-Enabled_Document47.docm"/><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40.vml"/><Relationship Id="rId5" Type="http://schemas.openxmlformats.org/officeDocument/2006/relationships/package" Target="../embeddings/Microsoft_Office_Word_Macro-Enabled_Document48.docm"/><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41.vml"/><Relationship Id="rId5" Type="http://schemas.openxmlformats.org/officeDocument/2006/relationships/package" Target="../embeddings/Microsoft_Office_Word_Macro-Enabled_Document49.docm"/><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image" Target="../media/image55.png"/><Relationship Id="rId5" Type="http://schemas.openxmlformats.org/officeDocument/2006/relationships/package" Target="../embeddings/Microsoft_Office_Word_Macro-Enabled_Document50.docm"/><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43.vml"/><Relationship Id="rId5" Type="http://schemas.openxmlformats.org/officeDocument/2006/relationships/package" Target="../embeddings/Microsoft_Office_Word_Macro-Enabled_Document51.docm"/><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44.vml"/><Relationship Id="rId5" Type="http://schemas.openxmlformats.org/officeDocument/2006/relationships/package" Target="../embeddings/Microsoft_Office_Word_Macro-Enabled_Document52.docm"/><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45.vml"/><Relationship Id="rId5" Type="http://schemas.openxmlformats.org/officeDocument/2006/relationships/package" Target="../embeddings/Microsoft_Office_Word_Macro-Enabled_Document53.docm"/><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package" Target="../embeddings/Microsoft_Office_Word_Macro-Enabled_Document54.docm"/><Relationship Id="rId5" Type="http://schemas.openxmlformats.org/officeDocument/2006/relationships/image" Target="../media/image60.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package" Target="../embeddings/Microsoft_Office_Word_Document6.docx"/><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package" Target="../embeddings/Microsoft_Office_Word_Macro-Enabled_Document56.docm"/><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image" Target="../media/image63.png"/><Relationship Id="rId5" Type="http://schemas.openxmlformats.org/officeDocument/2006/relationships/package" Target="../embeddings/Microsoft_Office_Word_Macro-Enabled_Document55.docm"/><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48.vml"/><Relationship Id="rId5" Type="http://schemas.openxmlformats.org/officeDocument/2006/relationships/package" Target="../embeddings/Microsoft_Office_Word_Macro-Enabled_Document57.docm"/><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mlDrawing" Target="../drawings/vmlDrawing49.vml"/><Relationship Id="rId5" Type="http://schemas.openxmlformats.org/officeDocument/2006/relationships/package" Target="../embeddings/Microsoft_Office_Word_Macro-Enabled_Document58.docm"/><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image" Target="../media/image67.png"/><Relationship Id="rId5" Type="http://schemas.openxmlformats.org/officeDocument/2006/relationships/package" Target="../embeddings/Microsoft_Office_Word_Macro-Enabled_Document59.docm"/><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51.vml"/><Relationship Id="rId5" Type="http://schemas.openxmlformats.org/officeDocument/2006/relationships/package" Target="../embeddings/Microsoft_Office_Word_Macro-Enabled_Document60.docm"/><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52.vml"/><Relationship Id="rId5" Type="http://schemas.openxmlformats.org/officeDocument/2006/relationships/package" Target="../embeddings/Microsoft_Office_Word_Macro-Enabled_Document61.docm"/><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package" Target="../embeddings/Microsoft_Office_Word_Document7.docx"/><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package" Target="../embeddings/Microsoft_Office_Word_Macro-Enabled_Document9.docm"/><Relationship Id="rId5" Type="http://schemas.openxmlformats.org/officeDocument/2006/relationships/package" Target="../embeddings/Microsoft_Office_Word_Document8.docx"/><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package" Target="../embeddings/Microsoft_Office_Word_Macro-Enabled_Document10.docm"/><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package" Target="../embeddings/Microsoft_Office_Word_Macro-Enabled_Document11.docm"/><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smtClean="0">
                <a:solidFill>
                  <a:srgbClr val="FF0000"/>
                </a:solidFill>
              </a:rPr>
              <a:t>STATES </a:t>
            </a:r>
            <a:r>
              <a:rPr lang="en-IN" sz="3200" dirty="0" smtClean="0">
                <a:solidFill>
                  <a:srgbClr val="FF0000"/>
                </a:solidFill>
              </a:rPr>
              <a:t>OF MATTER</a:t>
            </a:r>
          </a:p>
          <a:p>
            <a:pPr lvl="0" algn="ctr">
              <a:buSzPts val="3100"/>
            </a:pPr>
            <a:r>
              <a:rPr lang="en-IN" sz="2500" u="sng" dirty="0" smtClean="0">
                <a:latin typeface="Calibri" pitchFamily="34" charset="0"/>
              </a:rPr>
              <a:t>GASES &amp; LIQUIDS</a:t>
            </a:r>
            <a:endParaRPr sz="2500" b="0" i="0" u="none" strike="noStrike" cap="none" dirty="0">
              <a:solidFill>
                <a:srgbClr val="000000"/>
              </a:solidFill>
              <a:latin typeface="Calibri" pitchFamily="34" charset="0"/>
              <a:ea typeface="Calibri"/>
              <a:cs typeface="Calibri"/>
              <a:sym typeface="Calibri"/>
            </a:endParaRPr>
          </a:p>
        </p:txBody>
      </p:sp>
      <p:sp>
        <p:nvSpPr>
          <p:cNvPr id="57" name="Google Shape;57;p13"/>
          <p:cNvSpPr txBox="1"/>
          <p:nvPr/>
        </p:nvSpPr>
        <p:spPr>
          <a:xfrm>
            <a:off x="2231506" y="2683706"/>
            <a:ext cx="4764000" cy="51669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(CHEMISTRY)</a:t>
            </a:r>
            <a:endParaRPr b="1"/>
          </a:p>
          <a:p>
            <a:pPr marL="0" lvl="0" indent="0" algn="l" rtl="0">
              <a:spcBef>
                <a:spcPts val="0"/>
              </a:spcBef>
              <a:spcAft>
                <a:spcPts val="0"/>
              </a:spcAft>
              <a:buNone/>
            </a:pPr>
            <a:r>
              <a:rPr lang="en" b="1" dirty="0"/>
              <a:t>CHAPTER </a:t>
            </a:r>
            <a:r>
              <a:rPr lang="en" b="1" dirty="0" smtClean="0"/>
              <a:t>NUMBER:04</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513930" y="177249"/>
          <a:ext cx="7837487" cy="4711700"/>
        </p:xfrm>
        <a:graphic>
          <a:graphicData uri="http://schemas.openxmlformats.org/presentationml/2006/ole">
            <p:oleObj spid="_x0000_s58373" name="Macro-Enabled Template" r:id="rId5" imgW="7850160" imgH="4723370" progId="Word.DocumentMacroEnabled.12">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93549" y="381129"/>
          <a:ext cx="6570662" cy="4192588"/>
        </p:xfrm>
        <a:graphic>
          <a:graphicData uri="http://schemas.openxmlformats.org/presentationml/2006/ole">
            <p:oleObj spid="_x0000_s56325" name="Macro-Enabled Template" r:id="rId5" imgW="6571247" imgH="4192711" progId="Word.DocumentMacroEnabled.12">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5" name="Object 4"/>
          <p:cNvGraphicFramePr>
            <a:graphicFrameLocks noChangeAspect="1"/>
          </p:cNvGraphicFramePr>
          <p:nvPr/>
        </p:nvGraphicFramePr>
        <p:xfrm>
          <a:off x="694970" y="334476"/>
          <a:ext cx="7114753" cy="4064000"/>
        </p:xfrm>
        <a:graphic>
          <a:graphicData uri="http://schemas.openxmlformats.org/presentationml/2006/ole">
            <p:oleObj spid="_x0000_s54285" name="Macro-Enabled Template" r:id="rId5" imgW="6092363" imgH="4064186" progId="Word.DocumentMacroEnabled.12">
              <p:embed/>
            </p:oleObj>
          </a:graphicData>
        </a:graphic>
      </p:graphicFrame>
      <p:graphicFrame>
        <p:nvGraphicFramePr>
          <p:cNvPr id="8" name="Object 7"/>
          <p:cNvGraphicFramePr>
            <a:graphicFrameLocks noChangeAspect="1"/>
          </p:cNvGraphicFramePr>
          <p:nvPr/>
        </p:nvGraphicFramePr>
        <p:xfrm>
          <a:off x="722961" y="2975040"/>
          <a:ext cx="6517594" cy="4064000"/>
        </p:xfrm>
        <a:graphic>
          <a:graphicData uri="http://schemas.openxmlformats.org/presentationml/2006/ole">
            <p:oleObj spid="_x0000_s54286" name="Macro-Enabled Template" r:id="rId6" imgW="6092363" imgH="4064186" progId="Word.DocumentMacroEnabled.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1030871" y="433938"/>
          <a:ext cx="6853496" cy="4189413"/>
        </p:xfrm>
        <a:graphic>
          <a:graphicData uri="http://schemas.openxmlformats.org/presentationml/2006/ole">
            <p:oleObj spid="_x0000_s52229" name="Macro-Enabled Template" r:id="rId5" imgW="6092363" imgH="4189470" progId="Word.DocumentMacroEnabled.12">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18903" y="252412"/>
          <a:ext cx="6092825" cy="4891088"/>
        </p:xfrm>
        <a:graphic>
          <a:graphicData uri="http://schemas.openxmlformats.org/presentationml/2006/ole">
            <p:oleObj spid="_x0000_s50181" name="Macro-Enabled Template" r:id="rId5" imgW="6092363" imgH="4891136" progId="Word.DocumentMacroEnabled.12">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1156931" y="381129"/>
          <a:ext cx="6326188" cy="4062413"/>
        </p:xfrm>
        <a:graphic>
          <a:graphicData uri="http://schemas.openxmlformats.org/presentationml/2006/ole">
            <p:oleObj spid="_x0000_s48133" name="Macro-Enabled Template" r:id="rId5" imgW="6325432" imgH="4062386" progId="Word.DocumentMacroEnabled.12">
              <p:embed/>
            </p:oleObj>
          </a:graphicData>
        </a:graphic>
      </p:graphicFrame>
      <p:pic>
        <p:nvPicPr>
          <p:cNvPr id="5" name="Picture 4"/>
          <p:cNvPicPr/>
          <p:nvPr/>
        </p:nvPicPr>
        <p:blipFill>
          <a:blip r:embed="rId6"/>
          <a:stretch>
            <a:fillRect/>
          </a:stretch>
        </p:blipFill>
        <p:spPr>
          <a:xfrm>
            <a:off x="1493556" y="2492259"/>
            <a:ext cx="3265056" cy="19117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extLst>
              <p:ext uri="{D42A27DB-BD31-4B8C-83A1-F6EECF244321}">
                <p14:modId xmlns:p14="http://schemas.microsoft.com/office/powerpoint/2010/main" xmlns="" val="764559652"/>
              </p:ext>
            </p:extLst>
          </p:nvPr>
        </p:nvGraphicFramePr>
        <p:xfrm>
          <a:off x="1041400" y="390525"/>
          <a:ext cx="6708775" cy="4811713"/>
        </p:xfrm>
        <a:graphic>
          <a:graphicData uri="http://schemas.openxmlformats.org/presentationml/2006/ole">
            <p:oleObj spid="_x0000_s46085" name="Macro-Enabled Template" r:id="rId5" imgW="6090539" imgH="4364051" progId="Word.DocumentMacroEnabled.12">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93751" y="121947"/>
          <a:ext cx="7221246" cy="5448430"/>
        </p:xfrm>
        <a:graphic>
          <a:graphicData uri="http://schemas.openxmlformats.org/presentationml/2006/ole">
            <p:oleObj spid="_x0000_s44037" name="Macro-Enabled Template" r:id="rId5" imgW="6092363" imgH="4881775" progId="Word.DocumentMacroEnabled.12">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04300" y="233362"/>
          <a:ext cx="6862827" cy="4910138"/>
        </p:xfrm>
        <a:graphic>
          <a:graphicData uri="http://schemas.openxmlformats.org/presentationml/2006/ole">
            <p:oleObj spid="_x0000_s41989" name="Macro-Enabled Template" r:id="rId5" imgW="6092363" imgH="4909496" progId="Word.DocumentMacroEnabled.12">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88275" y="395029"/>
          <a:ext cx="6825504" cy="4295775"/>
        </p:xfrm>
        <a:graphic>
          <a:graphicData uri="http://schemas.openxmlformats.org/presentationml/2006/ole">
            <p:oleObj spid="_x0000_s39941" name="Macro-Enabled Template" r:id="rId5" imgW="6092363" imgH="4295314" progId="Word.DocumentMacroEnabled.12">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5" name="Object 4"/>
          <p:cNvGraphicFramePr>
            <a:graphicFrameLocks noChangeAspect="1"/>
          </p:cNvGraphicFramePr>
          <p:nvPr/>
        </p:nvGraphicFramePr>
        <p:xfrm>
          <a:off x="760478" y="222510"/>
          <a:ext cx="6853302" cy="4064000"/>
        </p:xfrm>
        <a:graphic>
          <a:graphicData uri="http://schemas.openxmlformats.org/presentationml/2006/ole">
            <p:oleObj spid="_x0000_s1034" name="Document" r:id="rId5" imgW="6092363" imgH="4064186" progId="Word.Document.12">
              <p:embed/>
            </p:oleObj>
          </a:graphicData>
        </a:graphic>
      </p:graphicFrame>
      <p:graphicFrame>
        <p:nvGraphicFramePr>
          <p:cNvPr id="6" name="Object 5"/>
          <p:cNvGraphicFramePr>
            <a:graphicFrameLocks noChangeAspect="1"/>
          </p:cNvGraphicFramePr>
          <p:nvPr/>
        </p:nvGraphicFramePr>
        <p:xfrm>
          <a:off x="769614" y="2779098"/>
          <a:ext cx="6092825" cy="4064000"/>
        </p:xfrm>
        <a:graphic>
          <a:graphicData uri="http://schemas.openxmlformats.org/presentationml/2006/ole">
            <p:oleObj spid="_x0000_s1035" name="Document" r:id="rId6" imgW="6092363" imgH="4064186" progId="Word.Document.12">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657647" y="236409"/>
          <a:ext cx="7329357" cy="4697412"/>
        </p:xfrm>
        <a:graphic>
          <a:graphicData uri="http://schemas.openxmlformats.org/presentationml/2006/ole">
            <p:oleObj spid="_x0000_s37893" name="Macro-Enabled Template" r:id="rId5" imgW="6092363" imgH="4697089" progId="Word.DocumentMacroEnabled.12">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04299" y="311054"/>
          <a:ext cx="6722868" cy="4546600"/>
        </p:xfrm>
        <a:graphic>
          <a:graphicData uri="http://schemas.openxmlformats.org/presentationml/2006/ole">
            <p:oleObj spid="_x0000_s35845" name="Macro-Enabled Template" r:id="rId5" imgW="6092363" imgH="4546603" progId="Word.DocumentMacroEnabled.12">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4" name="Object 3"/>
          <p:cNvGraphicFramePr>
            <a:graphicFrameLocks noChangeAspect="1"/>
          </p:cNvGraphicFramePr>
          <p:nvPr/>
        </p:nvGraphicFramePr>
        <p:xfrm>
          <a:off x="690563" y="195263"/>
          <a:ext cx="7334250" cy="5048250"/>
        </p:xfrm>
        <a:graphic>
          <a:graphicData uri="http://schemas.openxmlformats.org/presentationml/2006/ole">
            <p:oleObj spid="_x0000_s33798" name="Macro-Enabled Template" r:id="rId5" imgW="6092363" imgH="4192711" progId="Word.DocumentMacroEnabled.12">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5" name="Object 4"/>
          <p:cNvGraphicFramePr>
            <a:graphicFrameLocks noChangeAspect="1"/>
          </p:cNvGraphicFramePr>
          <p:nvPr/>
        </p:nvGraphicFramePr>
        <p:xfrm>
          <a:off x="746125" y="401638"/>
          <a:ext cx="7334250" cy="4889500"/>
        </p:xfrm>
        <a:graphic>
          <a:graphicData uri="http://schemas.openxmlformats.org/presentationml/2006/ole">
            <p:oleObj spid="_x0000_s31749" name="Macro-Enabled Template" r:id="rId5" imgW="6092363" imgH="4064186" progId="Word.DocumentMacroEnabled.12">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4" name="Object 3"/>
          <p:cNvGraphicFramePr>
            <a:graphicFrameLocks noChangeAspect="1"/>
          </p:cNvGraphicFramePr>
          <p:nvPr/>
        </p:nvGraphicFramePr>
        <p:xfrm>
          <a:off x="887056" y="186871"/>
          <a:ext cx="6362700" cy="4049713"/>
        </p:xfrm>
        <a:graphic>
          <a:graphicData uri="http://schemas.openxmlformats.org/presentationml/2006/ole">
            <p:oleObj spid="_x0000_s29706" name="Macro-Enabled Template" r:id="rId5" imgW="6360943" imgH="4062026" progId="Word.DocumentMacroEnabled.12">
              <p:embed/>
            </p:oleObj>
          </a:graphicData>
        </a:graphic>
      </p:graphicFrame>
      <p:graphicFrame>
        <p:nvGraphicFramePr>
          <p:cNvPr id="5" name="Object 4"/>
          <p:cNvGraphicFramePr>
            <a:graphicFrameLocks noChangeAspect="1"/>
          </p:cNvGraphicFramePr>
          <p:nvPr/>
        </p:nvGraphicFramePr>
        <p:xfrm>
          <a:off x="956227" y="2797758"/>
          <a:ext cx="6092825" cy="4064000"/>
        </p:xfrm>
        <a:graphic>
          <a:graphicData uri="http://schemas.openxmlformats.org/presentationml/2006/ole">
            <p:oleObj spid="_x0000_s29707" name="Macro-Enabled Template" r:id="rId6" imgW="6092363" imgH="4064186" progId="Word.DocumentMacroEnabled.12">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74700" y="149387"/>
          <a:ext cx="7520214" cy="5355674"/>
        </p:xfrm>
        <a:graphic>
          <a:graphicData uri="http://schemas.openxmlformats.org/presentationml/2006/ole">
            <p:oleObj spid="_x0000_s27653" name="Macro-Enabled Template" r:id="rId5" imgW="6092363" imgH="5135224" progId="Word.DocumentMacroEnabled.12">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597160" y="213178"/>
          <a:ext cx="7007290" cy="4064000"/>
        </p:xfrm>
        <a:graphic>
          <a:graphicData uri="http://schemas.openxmlformats.org/presentationml/2006/ole">
            <p:oleObj spid="_x0000_s25609" name="Macro-Enabled Template" r:id="rId5" imgW="6092363" imgH="4064186" progId="Word.DocumentMacroEnabled.12">
              <p:embed/>
            </p:oleObj>
          </a:graphicData>
        </a:graphic>
      </p:graphicFrame>
      <p:graphicFrame>
        <p:nvGraphicFramePr>
          <p:cNvPr id="4" name="Object 3"/>
          <p:cNvGraphicFramePr>
            <a:graphicFrameLocks noChangeAspect="1"/>
          </p:cNvGraphicFramePr>
          <p:nvPr/>
        </p:nvGraphicFramePr>
        <p:xfrm>
          <a:off x="564535" y="3292280"/>
          <a:ext cx="7515776" cy="4064000"/>
        </p:xfrm>
        <a:graphic>
          <a:graphicData uri="http://schemas.openxmlformats.org/presentationml/2006/ole">
            <p:oleObj spid="_x0000_s25610" name="Macro-Enabled Template" r:id="rId6" imgW="6092363" imgH="4064186" progId="Word.DocumentMacroEnabled.12">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806936" y="213179"/>
          <a:ext cx="6092825" cy="4064000"/>
        </p:xfrm>
        <a:graphic>
          <a:graphicData uri="http://schemas.openxmlformats.org/presentationml/2006/ole">
            <p:oleObj spid="_x0000_s23565" name="Macro-Enabled Template" r:id="rId5" imgW="6092363" imgH="4064186" progId="Word.DocumentMacroEnabled.12">
              <p:embed/>
            </p:oleObj>
          </a:graphicData>
        </a:graphic>
      </p:graphicFrame>
      <p:graphicFrame>
        <p:nvGraphicFramePr>
          <p:cNvPr id="4" name="Object 3"/>
          <p:cNvGraphicFramePr>
            <a:graphicFrameLocks noChangeAspect="1"/>
          </p:cNvGraphicFramePr>
          <p:nvPr/>
        </p:nvGraphicFramePr>
        <p:xfrm>
          <a:off x="676502" y="2639138"/>
          <a:ext cx="6092825" cy="4064000"/>
        </p:xfrm>
        <a:graphic>
          <a:graphicData uri="http://schemas.openxmlformats.org/presentationml/2006/ole">
            <p:oleObj spid="_x0000_s23566" name="Macro-Enabled Template" r:id="rId6" imgW="6092363" imgH="4064186" progId="Word.DocumentMacroEnabled.12">
              <p:embed/>
            </p:oleObj>
          </a:graphicData>
        </a:graphic>
      </p:graphicFrame>
      <p:graphicFrame>
        <p:nvGraphicFramePr>
          <p:cNvPr id="5" name="Object 4"/>
          <p:cNvGraphicFramePr>
            <a:graphicFrameLocks noChangeAspect="1"/>
          </p:cNvGraphicFramePr>
          <p:nvPr/>
        </p:nvGraphicFramePr>
        <p:xfrm>
          <a:off x="797799" y="3693497"/>
          <a:ext cx="6092825" cy="4064000"/>
        </p:xfrm>
        <a:graphic>
          <a:graphicData uri="http://schemas.openxmlformats.org/presentationml/2006/ole">
            <p:oleObj spid="_x0000_s23567" name="Macro-Enabled Template" r:id="rId7" imgW="6092363" imgH="4064186" progId="Word.DocumentMacroEnabled.12">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74894" y="560323"/>
          <a:ext cx="6800850" cy="4879975"/>
        </p:xfrm>
        <a:graphic>
          <a:graphicData uri="http://schemas.openxmlformats.org/presentationml/2006/ole">
            <p:oleObj spid="_x0000_s21509" name="Macro-Enabled Template" r:id="rId5" imgW="6092363" imgH="4373437" progId="Word.DocumentMacroEnabled.12">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50953" y="382329"/>
          <a:ext cx="6881488" cy="4621212"/>
        </p:xfrm>
        <a:graphic>
          <a:graphicData uri="http://schemas.openxmlformats.org/presentationml/2006/ole">
            <p:oleObj spid="_x0000_s19461" name="Macro-Enabled Template" r:id="rId5" imgW="6092363" imgH="4621126" progId="Word.DocumentMacroEnabled.12">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5" name="Object 4"/>
          <p:cNvGraphicFramePr>
            <a:graphicFrameLocks noChangeAspect="1"/>
          </p:cNvGraphicFramePr>
          <p:nvPr/>
        </p:nvGraphicFramePr>
        <p:xfrm>
          <a:off x="587375" y="447675"/>
          <a:ext cx="7651750" cy="4572000"/>
        </p:xfrm>
        <a:graphic>
          <a:graphicData uri="http://schemas.openxmlformats.org/presentationml/2006/ole">
            <p:oleObj spid="_x0000_s2054" name="Document" r:id="rId5" imgW="7293615" imgH="4444000" progId="Word.Document.12">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5" name="Object 4"/>
          <p:cNvGraphicFramePr>
            <a:graphicFrameLocks noChangeAspect="1"/>
          </p:cNvGraphicFramePr>
          <p:nvPr/>
        </p:nvGraphicFramePr>
        <p:xfrm>
          <a:off x="1516257" y="341312"/>
          <a:ext cx="6092825" cy="4802188"/>
        </p:xfrm>
        <a:graphic>
          <a:graphicData uri="http://schemas.openxmlformats.org/presentationml/2006/ole">
            <p:oleObj spid="_x0000_s17415" name="Macro-Enabled Template" r:id="rId5" imgW="6092363" imgH="4802932" progId="Word.DocumentMacroEnabled.12">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65499" y="185868"/>
          <a:ext cx="6717652" cy="5720410"/>
        </p:xfrm>
        <a:graphic>
          <a:graphicData uri="http://schemas.openxmlformats.org/presentationml/2006/ole">
            <p:oleObj spid="_x0000_s15365" name="Macro-Enabled Template" r:id="rId5" imgW="6092363" imgH="6100779" progId="Word.DocumentMacroEnabled.12">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1054359" y="382848"/>
          <a:ext cx="6446935" cy="4357104"/>
        </p:xfrm>
        <a:graphic>
          <a:graphicData uri="http://schemas.openxmlformats.org/presentationml/2006/ole">
            <p:oleObj spid="_x0000_s13317" name="Macro-Enabled Template" r:id="rId5" imgW="6092363" imgH="4064186" progId="Word.DocumentMacroEnabled.12">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42975" y="401638"/>
          <a:ext cx="6624638" cy="4711700"/>
        </p:xfrm>
        <a:graphic>
          <a:graphicData uri="http://schemas.openxmlformats.org/presentationml/2006/ole">
            <p:oleObj spid="_x0000_s11269" name="Macro-Enabled Template" r:id="rId5" imgW="6092363" imgH="4341396" progId="Word.DocumentMacroEnabled.12">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858838" y="298450"/>
          <a:ext cx="7034212" cy="5589588"/>
        </p:xfrm>
        <a:graphic>
          <a:graphicData uri="http://schemas.openxmlformats.org/presentationml/2006/ole">
            <p:oleObj spid="_x0000_s9221" name="Macro-Enabled Template" r:id="rId5" imgW="6092363" imgH="4840374" progId="Word.DocumentMacroEnabled.12">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23925" y="169862"/>
          <a:ext cx="6802438" cy="4973638"/>
        </p:xfrm>
        <a:graphic>
          <a:graphicData uri="http://schemas.openxmlformats.org/presentationml/2006/ole">
            <p:oleObj spid="_x0000_s7173" name="Macro-Enabled Template" r:id="rId5" imgW="6092363" imgH="4457680" progId="Word.DocumentMacroEnabled.12">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820738" y="177800"/>
          <a:ext cx="6381750" cy="5439229"/>
        </p:xfrm>
        <a:graphic>
          <a:graphicData uri="http://schemas.openxmlformats.org/presentationml/2006/ole">
            <p:oleObj spid="_x0000_s5125" name="Macro-Enabled Template" r:id="rId5" imgW="6092363" imgH="5303710" progId="Word.DocumentMacroEnabled.12">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42393" y="322652"/>
          <a:ext cx="7044612" cy="4460875"/>
        </p:xfrm>
        <a:graphic>
          <a:graphicData uri="http://schemas.openxmlformats.org/presentationml/2006/ole">
            <p:oleObj spid="_x0000_s110598" name="Macro-Enabled Template" r:id="rId5" imgW="6092363" imgH="4460560" progId="Word.DocumentMacroEnabled.12">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1030871" y="399791"/>
          <a:ext cx="6452280" cy="4064000"/>
        </p:xfrm>
        <a:graphic>
          <a:graphicData uri="http://schemas.openxmlformats.org/presentationml/2006/ole">
            <p:oleObj spid="_x0000_s111622" name="Macro-Enabled Template" r:id="rId5" imgW="6092363" imgH="4064186" progId="Word.DocumentMacroEnabled.12">
              <p:embed/>
            </p:oleObj>
          </a:graphicData>
        </a:graphic>
      </p:graphicFrame>
      <p:pic>
        <p:nvPicPr>
          <p:cNvPr id="5" name="Picture 4"/>
          <p:cNvPicPr/>
          <p:nvPr/>
        </p:nvPicPr>
        <p:blipFill>
          <a:blip r:embed="rId6"/>
          <a:stretch>
            <a:fillRect/>
          </a:stretch>
        </p:blipFill>
        <p:spPr>
          <a:xfrm>
            <a:off x="3434024" y="3127520"/>
            <a:ext cx="3116066" cy="1780382"/>
          </a:xfrm>
          <a:prstGeom prst="hexagon">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33450" y="373906"/>
          <a:ext cx="6203950" cy="4906962"/>
        </p:xfrm>
        <a:graphic>
          <a:graphicData uri="http://schemas.openxmlformats.org/presentationml/2006/ole">
            <p:oleObj spid="_x0000_s112646" name="Macro-Enabled Template" r:id="rId5" imgW="6092363" imgH="4818413" progId="Word.DocumentMacroEnabled.12">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644525" y="327025"/>
          <a:ext cx="7397750" cy="4049713"/>
        </p:xfrm>
        <a:graphic>
          <a:graphicData uri="http://schemas.openxmlformats.org/presentationml/2006/ole">
            <p:oleObj spid="_x0000_s3082" name="Document" r:id="rId5" imgW="7393383" imgH="4062026" progId="Word.Document.12">
              <p:embed/>
            </p:oleObj>
          </a:graphicData>
        </a:graphic>
      </p:graphicFrame>
      <p:graphicFrame>
        <p:nvGraphicFramePr>
          <p:cNvPr id="4" name="Object 3"/>
          <p:cNvGraphicFramePr>
            <a:graphicFrameLocks noChangeAspect="1"/>
          </p:cNvGraphicFramePr>
          <p:nvPr/>
        </p:nvGraphicFramePr>
        <p:xfrm>
          <a:off x="700088" y="1614488"/>
          <a:ext cx="7267575" cy="4049712"/>
        </p:xfrm>
        <a:graphic>
          <a:graphicData uri="http://schemas.openxmlformats.org/presentationml/2006/ole">
            <p:oleObj spid="_x0000_s3083" name="Document" r:id="rId6" imgW="7274145" imgH="4062026" progId="Word.Document.12">
              <p:embed/>
            </p:oleObj>
          </a:graphicData>
        </a:graphic>
      </p:graphicFrame>
      <p:graphicFrame>
        <p:nvGraphicFramePr>
          <p:cNvPr id="7" name="Table 6"/>
          <p:cNvGraphicFramePr>
            <a:graphicFrameLocks noGrp="1"/>
          </p:cNvGraphicFramePr>
          <p:nvPr/>
        </p:nvGraphicFramePr>
        <p:xfrm>
          <a:off x="1083749" y="2037666"/>
          <a:ext cx="6669988" cy="2944368"/>
        </p:xfrm>
        <a:graphic>
          <a:graphicData uri="http://schemas.openxmlformats.org/drawingml/2006/table">
            <a:tbl>
              <a:tblPr/>
              <a:tblGrid>
                <a:gridCol w="1667497"/>
                <a:gridCol w="1667497"/>
                <a:gridCol w="1667497"/>
                <a:gridCol w="1667497"/>
              </a:tblGrid>
              <a:tr h="0">
                <a:tc>
                  <a:txBody>
                    <a:bodyPr/>
                    <a:lstStyle/>
                    <a:p>
                      <a:pPr algn="ctr">
                        <a:lnSpc>
                          <a:spcPct val="115000"/>
                        </a:lnSpc>
                        <a:spcAft>
                          <a:spcPts val="0"/>
                        </a:spcAft>
                      </a:pPr>
                      <a:r>
                        <a:rPr lang="en-IN" sz="1400" b="1" dirty="0">
                          <a:solidFill>
                            <a:srgbClr val="0D0D0D"/>
                          </a:solidFill>
                          <a:latin typeface="Calibri"/>
                          <a:ea typeface="Times New Roman"/>
                          <a:cs typeface="Times New Roman"/>
                        </a:rPr>
                        <a:t>Property</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b="1">
                          <a:solidFill>
                            <a:srgbClr val="0D0D0D"/>
                          </a:solidFill>
                          <a:latin typeface="Calibri"/>
                          <a:ea typeface="Times New Roman"/>
                          <a:cs typeface="Times New Roman"/>
                        </a:rPr>
                        <a:t>Solids</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b="1">
                          <a:solidFill>
                            <a:srgbClr val="0D0D0D"/>
                          </a:solidFill>
                          <a:latin typeface="Calibri"/>
                          <a:ea typeface="Times New Roman"/>
                          <a:cs typeface="Times New Roman"/>
                        </a:rPr>
                        <a:t>Liquids</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b="1">
                          <a:solidFill>
                            <a:srgbClr val="0D0D0D"/>
                          </a:solidFill>
                          <a:latin typeface="Calibri"/>
                          <a:ea typeface="Times New Roman"/>
                          <a:cs typeface="Times New Roman"/>
                        </a:rPr>
                        <a:t>Gases</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nSpc>
                          <a:spcPct val="115000"/>
                        </a:lnSpc>
                        <a:spcAft>
                          <a:spcPts val="0"/>
                        </a:spcAft>
                        <a:buFont typeface="+mj-lt"/>
                        <a:buNone/>
                      </a:pPr>
                      <a:r>
                        <a:rPr lang="en-IN" sz="1400" dirty="0" smtClean="0">
                          <a:solidFill>
                            <a:srgbClr val="0D0D0D"/>
                          </a:solidFill>
                          <a:latin typeface="Calibri"/>
                          <a:ea typeface="Times New Roman"/>
                          <a:cs typeface="Times New Roman"/>
                        </a:rPr>
                        <a:t>1.      Particle </a:t>
                      </a:r>
                      <a:r>
                        <a:rPr lang="en-IN" sz="1400" dirty="0">
                          <a:solidFill>
                            <a:srgbClr val="0D0D0D"/>
                          </a:solidFill>
                          <a:latin typeface="Calibri"/>
                          <a:ea typeface="Times New Roman"/>
                          <a:cs typeface="Times New Roman"/>
                        </a:rPr>
                        <a:t>arrangement</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0D0D0D"/>
                          </a:solidFill>
                          <a:latin typeface="Calibri"/>
                          <a:ea typeface="Times New Roman"/>
                          <a:cs typeface="Times New Roman"/>
                        </a:rPr>
                        <a:t>Molecules occupy fixed position &amp; are packed close together.</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Molecules do not occupy fixed position &amp; are less closely packed.</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Molecules do not occupy fixed position &amp; are widely separated.</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nSpc>
                          <a:spcPct val="115000"/>
                        </a:lnSpc>
                        <a:spcAft>
                          <a:spcPts val="0"/>
                        </a:spcAft>
                        <a:buFont typeface="+mj-lt"/>
                        <a:buNone/>
                      </a:pPr>
                      <a:r>
                        <a:rPr lang="en-IN" sz="1400" dirty="0" smtClean="0">
                          <a:solidFill>
                            <a:srgbClr val="0D0D0D"/>
                          </a:solidFill>
                          <a:latin typeface="Calibri"/>
                          <a:ea typeface="Times New Roman"/>
                          <a:cs typeface="Times New Roman"/>
                        </a:rPr>
                        <a:t>2.     Movement</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Molecules have very little movement &amp; are associated only with vibratory motion.</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Molecules moves freely but slower than gases. Theses have all the three types of motion.</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Molecules move very freely &amp; are associated with all three types of motion.</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nSpc>
                          <a:spcPct val="115000"/>
                        </a:lnSpc>
                        <a:spcAft>
                          <a:spcPts val="0"/>
                        </a:spcAft>
                        <a:buFont typeface="+mj-lt"/>
                        <a:buNone/>
                      </a:pPr>
                      <a:r>
                        <a:rPr lang="en-IN" sz="1400" dirty="0" smtClean="0">
                          <a:solidFill>
                            <a:srgbClr val="0D0D0D"/>
                          </a:solidFill>
                          <a:latin typeface="Calibri"/>
                          <a:ea typeface="Times New Roman"/>
                          <a:cs typeface="Times New Roman"/>
                        </a:rPr>
                        <a:t>3.    Energy</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Molecules posses minimum energy.</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Molecules posses higher energy.</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0D0D0D"/>
                          </a:solidFill>
                          <a:latin typeface="Calibri"/>
                          <a:ea typeface="Times New Roman"/>
                          <a:cs typeface="Times New Roman"/>
                        </a:rPr>
                        <a:t>Molecules posses very high energy.</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457200" y="149290"/>
          <a:ext cx="8089900" cy="5654351"/>
        </p:xfrm>
        <a:graphic>
          <a:graphicData uri="http://schemas.openxmlformats.org/presentationml/2006/ole">
            <p:oleObj spid="_x0000_s113670" name="Macro-Enabled Template" r:id="rId5" imgW="8273579" imgH="6153341" progId="Word.DocumentMacroEnabled.12">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4" name="Object 3"/>
          <p:cNvGraphicFramePr>
            <a:graphicFrameLocks noChangeAspect="1"/>
          </p:cNvGraphicFramePr>
          <p:nvPr/>
        </p:nvGraphicFramePr>
        <p:xfrm>
          <a:off x="876495" y="0"/>
          <a:ext cx="6737350" cy="5971592"/>
        </p:xfrm>
        <a:graphic>
          <a:graphicData uri="http://schemas.openxmlformats.org/presentationml/2006/ole">
            <p:oleObj spid="_x0000_s114695" name="Macro-Enabled Template" r:id="rId5" imgW="6092363" imgH="5934813" progId="Word.DocumentMacroEnabled.12">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1040202" y="501650"/>
          <a:ext cx="6816174" cy="4641850"/>
        </p:xfrm>
        <a:graphic>
          <a:graphicData uri="http://schemas.openxmlformats.org/presentationml/2006/ole">
            <p:oleObj spid="_x0000_s115718" name="Macro-Enabled Template" r:id="rId5" imgW="6092363" imgH="4642007" progId="Word.DocumentMacroEnabled.12">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801688" y="447675"/>
          <a:ext cx="6746875" cy="4049713"/>
        </p:xfrm>
        <a:graphic>
          <a:graphicData uri="http://schemas.openxmlformats.org/presentationml/2006/ole">
            <p:oleObj spid="_x0000_s116742" name="Macro-Enabled Template" r:id="rId5" imgW="6765195" imgH="4062026" progId="Word.DocumentMacroEnabled.12">
              <p:embed/>
            </p:oleObj>
          </a:graphicData>
        </a:graphic>
      </p:graphicFrame>
      <p:pic>
        <p:nvPicPr>
          <p:cNvPr id="4" name="Picture 3"/>
          <p:cNvPicPr/>
          <p:nvPr/>
        </p:nvPicPr>
        <p:blipFill>
          <a:blip r:embed="rId6"/>
          <a:stretch>
            <a:fillRect/>
          </a:stretch>
        </p:blipFill>
        <p:spPr>
          <a:xfrm>
            <a:off x="3107095" y="1408924"/>
            <a:ext cx="3200400" cy="2827176"/>
          </a:xfrm>
          <a:prstGeom prst="rect">
            <a:avLst/>
          </a:prstGeom>
          <a:effectLst>
            <a:softEdge rad="12700"/>
          </a:effectLst>
        </p:spPr>
      </p:pic>
      <p:sp>
        <p:nvSpPr>
          <p:cNvPr id="116739" name="Rectangle 3"/>
          <p:cNvSpPr>
            <a:spLocks noChangeArrowheads="1"/>
          </p:cNvSpPr>
          <p:nvPr/>
        </p:nvSpPr>
        <p:spPr bwMode="auto">
          <a:xfrm>
            <a:off x="3107094" y="4394718"/>
            <a:ext cx="308843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[Isotherms of CO</a:t>
            </a:r>
            <a:r>
              <a:rPr kumimoji="0" lang="en-US" sz="1200" b="1" i="0" u="none" strike="noStrike" cap="none" normalizeH="0" baseline="-30000" dirty="0" smtClean="0">
                <a:ln>
                  <a:noFill/>
                </a:ln>
                <a:solidFill>
                  <a:srgbClr val="0D0D0D"/>
                </a:solidFill>
                <a:effectLst/>
                <a:latin typeface="Calibri" pitchFamily="34" charset="0"/>
                <a:ea typeface="Times New Roman" pitchFamily="18" charset="0"/>
                <a:cs typeface="Times New Roman" pitchFamily="18" charset="0"/>
              </a:rPr>
              <a:t>2</a:t>
            </a:r>
            <a:r>
              <a:rPr kumimoji="0" lang="en-US" sz="1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at various temperatures]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78677" y="135553"/>
          <a:ext cx="7166947" cy="4860925"/>
        </p:xfrm>
        <a:graphic>
          <a:graphicData uri="http://schemas.openxmlformats.org/presentationml/2006/ole">
            <p:oleObj spid="_x0000_s147461" name="Macro-Enabled Template" r:id="rId5" imgW="6656780" imgH="4860535" progId="Word.DocumentMacroEnabled.12">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95654" y="512212"/>
          <a:ext cx="6958013" cy="4062413"/>
        </p:xfrm>
        <a:graphic>
          <a:graphicData uri="http://schemas.openxmlformats.org/presentationml/2006/ole">
            <p:oleObj spid="_x0000_s145413" name="Macro-Enabled Template" r:id="rId5" imgW="6957986" imgH="4062026" progId="Word.DocumentMacroEnabled.12">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71550" y="296863"/>
          <a:ext cx="6835775" cy="4883150"/>
        </p:xfrm>
        <a:graphic>
          <a:graphicData uri="http://schemas.openxmlformats.org/presentationml/2006/ole">
            <p:oleObj spid="_x0000_s143365" name="Macro-Enabled Template" r:id="rId5" imgW="6835535" imgH="4883575" progId="Word.DocumentMacroEnabled.12">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sp>
        <p:nvSpPr>
          <p:cNvPr id="141314" name="Rectangle 2"/>
          <p:cNvSpPr>
            <a:spLocks noChangeArrowheads="1"/>
          </p:cNvSpPr>
          <p:nvPr/>
        </p:nvSpPr>
        <p:spPr bwMode="auto">
          <a:xfrm>
            <a:off x="699797" y="121299"/>
            <a:ext cx="757645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a:t>
            </a:r>
            <a:r>
              <a:rPr kumimoji="0" lang="en-US" b="0" i="0" u="none" strike="noStrike" cap="none" normalizeH="0" dirty="0" smtClean="0">
                <a:ln>
                  <a:noFill/>
                </a:ln>
                <a:solidFill>
                  <a:srgbClr val="0D0D0D"/>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The normal boiling point is the temperature at which the vapor pressure of liquid is the normal   atmospheric pressure, i.e., 760mm of Hg.</a:t>
            </a:r>
          </a:p>
          <a:p>
            <a:pPr marL="0" marR="0" lvl="0" indent="0" algn="l" defTabSz="914400" rtl="0" eaLnBrk="1" fontAlgn="base" latinLnBrk="0" hangingPunct="1">
              <a:lnSpc>
                <a:spcPct val="100000"/>
              </a:lnSpc>
              <a:spcBef>
                <a:spcPct val="0"/>
              </a:spcBef>
              <a:spcAft>
                <a:spcPct val="0"/>
              </a:spcAft>
              <a:buClrTx/>
              <a:buSzTx/>
              <a:tabLst/>
            </a:pPr>
            <a:endParaRPr lang="en-US" dirty="0" smtClean="0">
              <a:solidFill>
                <a:srgbClr val="0D0D0D"/>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5"/>
          <a:stretch>
            <a:fillRect/>
          </a:stretch>
        </p:blipFill>
        <p:spPr>
          <a:xfrm>
            <a:off x="2789854" y="718457"/>
            <a:ext cx="3722913" cy="2873829"/>
          </a:xfrm>
          <a:prstGeom prst="rect">
            <a:avLst/>
          </a:prstGeom>
        </p:spPr>
      </p:pic>
      <p:graphicFrame>
        <p:nvGraphicFramePr>
          <p:cNvPr id="6" name="Object 5"/>
          <p:cNvGraphicFramePr>
            <a:graphicFrameLocks noChangeAspect="1"/>
          </p:cNvGraphicFramePr>
          <p:nvPr/>
        </p:nvGraphicFramePr>
        <p:xfrm>
          <a:off x="1017588" y="3946525"/>
          <a:ext cx="6083300" cy="4059238"/>
        </p:xfrm>
        <a:graphic>
          <a:graphicData uri="http://schemas.openxmlformats.org/presentationml/2006/ole">
            <p:oleObj spid="_x0000_s141319" name="Macro-Enabled Template" r:id="rId6" imgW="6092363" imgH="4064186" progId="Word.DocumentMacroEnabled.12">
              <p:embed/>
            </p:oleObj>
          </a:graphicData>
        </a:graphic>
      </p:graphicFrame>
      <p:sp>
        <p:nvSpPr>
          <p:cNvPr id="141316" name="Rectangle 4"/>
          <p:cNvSpPr>
            <a:spLocks noChangeArrowheads="1"/>
          </p:cNvSpPr>
          <p:nvPr/>
        </p:nvSpPr>
        <p:spPr bwMode="auto">
          <a:xfrm>
            <a:off x="625151" y="3696950"/>
            <a:ext cx="773507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400"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If pressure is 1bar, then the boiling point is called standard boiling point of the liquid, which is slightly lower than the normal boiling point because 1bar pressure is slightly less than 1atm pressure.</a:t>
            </a:r>
          </a:p>
          <a:p>
            <a:pPr fontAlgn="base">
              <a:spcBef>
                <a:spcPct val="0"/>
              </a:spcBef>
              <a:spcAft>
                <a:spcPct val="0"/>
              </a:spcAft>
              <a:buClrTx/>
              <a:buFont typeface="Wingdings" pitchFamily="2" charset="2"/>
              <a:buChar char="Ø"/>
            </a:pPr>
            <a:r>
              <a:rPr lang="en-IN" dirty="0" smtClean="0">
                <a:latin typeface="Calibri" pitchFamily="34" charset="0"/>
              </a:rPr>
              <a:t>  The normal boiling point of water is 100°C (373K) &amp; standard boiling point is 99.6°C (372.6K). At high altitudes, atmospheric pressure is low. Therefore, liquids at high altitudes boil at lower temperature in comparison to that at sea level.</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139266" name="Rectangle 2"/>
          <p:cNvSpPr>
            <a:spLocks noChangeArrowheads="1"/>
          </p:cNvSpPr>
          <p:nvPr/>
        </p:nvSpPr>
        <p:spPr bwMode="auto">
          <a:xfrm>
            <a:off x="634482" y="475859"/>
            <a:ext cx="792169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 </a:t>
            </a: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Since water boils at low temperature on hills, the pressure cooker is used for cooking food. Boiling does not occur when liquid is heated in a closed vessel.</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On heating, continuously vapor pressure increases. At first, a clear boundary is visible between liquid &amp; vapor phase because liquid is more dense than vapor.</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lang="en-US" dirty="0" smtClean="0">
                <a:solidFill>
                  <a:schemeClr val="tx1"/>
                </a:solidFill>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As the temperature increases, more &amp; more molecules to go to vapor phase &amp; density of vapors rise. At the same time, liquid becomes less dense. It expands because molecules move apart.</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When density of liquids &amp; vapors becomes the same, the clear boundary between them disappears. This temperature is called critical temperature.</a:t>
            </a:r>
          </a:p>
          <a:p>
            <a:pPr marL="0" marR="0" lvl="0" indent="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Viscosity: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a:t>
            </a:r>
            <a:r>
              <a:rPr kumimoji="0" lang="en-US" b="0" i="0" u="none" strike="noStrike" cap="none" normalizeH="0" dirty="0" smtClean="0">
                <a:ln>
                  <a:noFill/>
                </a:ln>
                <a:solidFill>
                  <a:srgbClr val="0D0D0D"/>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Viscosity of a liquid is its property by virtue of which it tends to oppose the relative motion between two adjacent layers.</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When a liquid is flowing through a cylindrical tube, layers just touching the sides of the tube are stationary, &amp; velocities of the adjacent layers increases towards the centre of the tube. The layer in the centre of the tube will have a maximum velocity.</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dirty="0" smtClean="0">
                <a:solidFill>
                  <a:srgbClr val="0D0D0D"/>
                </a:solidFill>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T</a:t>
            </a:r>
            <a:r>
              <a:rPr lang="en-IN" dirty="0" smtClean="0">
                <a:solidFill>
                  <a:srgbClr val="0D0D0D"/>
                </a:solidFill>
                <a:latin typeface="Calibri"/>
                <a:ea typeface="Times New Roman"/>
                <a:cs typeface="Times New Roman"/>
              </a:rPr>
              <a:t>hus, there exists a velocity gradient. In order to maintain a uniform velocity gradient, we have to apply force acting along the direction of movement of the layer. </a:t>
            </a:r>
            <a:endParaRPr lang="en-IN" sz="1200" dirty="0" smtClean="0">
              <a:latin typeface="Calibri"/>
              <a:ea typeface="Times New Roman"/>
              <a:cs typeface="Times New Roman"/>
            </a:endParaRP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137219" name="Rectangle 3"/>
          <p:cNvSpPr>
            <a:spLocks noChangeArrowheads="1"/>
          </p:cNvSpPr>
          <p:nvPr/>
        </p:nvSpPr>
        <p:spPr bwMode="auto">
          <a:xfrm>
            <a:off x="643812" y="317240"/>
            <a:ext cx="7473821"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This applied force is measures of internal friction or viscosity of the liquid. </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In order to maintain a uniform velocity gradient, we have to apply force acting along the direction of movement of the layer.</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This applied force is a measure of internal friction or viscosity of liquid. In case of liquids this, this internal friction arises due to the presence of intermolecular attractive forces.</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Let us consider a fluid as being made of parallel layers or planes of molecules. Let the area of each layer be A &amp; the distance between the layers be </a:t>
            </a:r>
            <a:r>
              <a:rPr kumimoji="0" lang="en-US" b="0" i="0" u="none" strike="noStrike" cap="none" normalizeH="0" baseline="0" dirty="0" err="1" smtClean="0">
                <a:ln>
                  <a:noFill/>
                </a:ln>
                <a:solidFill>
                  <a:srgbClr val="0D0D0D"/>
                </a:solidFill>
                <a:effectLst/>
                <a:latin typeface="Calibri" pitchFamily="34" charset="0"/>
                <a:ea typeface="Times New Roman" pitchFamily="18" charset="0"/>
                <a:cs typeface="Times New Roman" pitchFamily="18" charset="0"/>
              </a:rPr>
              <a:t>dx</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Further consider between the layers to be moving to the right with velocities v-</a:t>
            </a:r>
            <a:r>
              <a:rPr kumimoji="0" lang="en-US" b="0" i="0" u="none" strike="noStrike" cap="none" normalizeH="0" baseline="0" dirty="0" err="1" smtClean="0">
                <a:ln>
                  <a:noFill/>
                </a:ln>
                <a:solidFill>
                  <a:srgbClr val="0D0D0D"/>
                </a:solidFill>
                <a:effectLst/>
                <a:latin typeface="Calibri" pitchFamily="34" charset="0"/>
                <a:ea typeface="Times New Roman" pitchFamily="18" charset="0"/>
                <a:cs typeface="Times New Roman" pitchFamily="18" charset="0"/>
              </a:rPr>
              <a:t>dv</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v, v +</a:t>
            </a:r>
            <a:r>
              <a:rPr kumimoji="0" lang="en-US" b="0" i="0" u="none" strike="noStrike" cap="none" normalizeH="0" baseline="0" dirty="0" err="1" smtClean="0">
                <a:ln>
                  <a:noFill/>
                </a:ln>
                <a:solidFill>
                  <a:srgbClr val="0D0D0D"/>
                </a:solidFill>
                <a:effectLst/>
                <a:latin typeface="Calibri" pitchFamily="34" charset="0"/>
                <a:ea typeface="Times New Roman" pitchFamily="18" charset="0"/>
                <a:cs typeface="Times New Roman" pitchFamily="18" charset="0"/>
              </a:rPr>
              <a:t>dv</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etc.</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Where each succeeding velocity is greater than preceding by an amount </a:t>
            </a:r>
            <a:r>
              <a:rPr kumimoji="0" lang="en-US" b="0" i="0" u="none" strike="noStrike" cap="none" normalizeH="0" baseline="0" dirty="0" err="1" smtClean="0">
                <a:ln>
                  <a:noFill/>
                </a:ln>
                <a:solidFill>
                  <a:srgbClr val="0D0D0D"/>
                </a:solidFill>
                <a:effectLst/>
                <a:latin typeface="Calibri" pitchFamily="34" charset="0"/>
                <a:ea typeface="Times New Roman" pitchFamily="18" charset="0"/>
                <a:cs typeface="Times New Roman" pitchFamily="18" charset="0"/>
              </a:rPr>
              <a:t>dv</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This type of flow in which the different layers are parallel to each other is called </a:t>
            </a:r>
            <a:r>
              <a:rPr kumimoji="0" lang="en-US"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laminar flow</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In laminar flow, the force ‘F’ required to maintain a steady velocity difference </a:t>
            </a:r>
            <a:r>
              <a:rPr kumimoji="0" lang="en-US" b="0" i="0" u="none" strike="noStrike" cap="none" normalizeH="0" baseline="0" dirty="0" err="1" smtClean="0">
                <a:ln>
                  <a:noFill/>
                </a:ln>
                <a:solidFill>
                  <a:srgbClr val="0D0D0D"/>
                </a:solidFill>
                <a:effectLst/>
                <a:latin typeface="Calibri" pitchFamily="34" charset="0"/>
                <a:ea typeface="Times New Roman" pitchFamily="18" charset="0"/>
                <a:cs typeface="Times New Roman" pitchFamily="18" charset="0"/>
              </a:rPr>
              <a:t>dv</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between any two parallel layers separated by distance </a:t>
            </a:r>
            <a:r>
              <a:rPr kumimoji="0" lang="en-US" b="0" i="0" u="none" strike="noStrike" cap="none" normalizeH="0" baseline="0" dirty="0" err="1" smtClean="0">
                <a:ln>
                  <a:noFill/>
                </a:ln>
                <a:solidFill>
                  <a:srgbClr val="0D0D0D"/>
                </a:solidFill>
                <a:effectLst/>
                <a:latin typeface="Calibri" pitchFamily="34" charset="0"/>
                <a:ea typeface="Times New Roman" pitchFamily="18" charset="0"/>
                <a:cs typeface="Times New Roman" pitchFamily="18" charset="0"/>
              </a:rPr>
              <a:t>dz</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will depend upon:</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Area of contact A between the two layers.</a:t>
            </a:r>
            <a:endParaRPr lang="en-US"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Velocity gradient, </a:t>
            </a:r>
            <a:r>
              <a:rPr kumimoji="0" lang="en-US" b="0" i="0" u="none" strike="noStrike" cap="none" normalizeH="0" baseline="0" dirty="0" err="1" smtClean="0">
                <a:ln>
                  <a:noFill/>
                </a:ln>
                <a:solidFill>
                  <a:srgbClr val="0D0D0D"/>
                </a:solidFill>
                <a:effectLst/>
                <a:latin typeface="Calibri" pitchFamily="34" charset="0"/>
                <a:ea typeface="Times New Roman" pitchFamily="18" charset="0"/>
                <a:cs typeface="Times New Roman" pitchFamily="18" charset="0"/>
              </a:rPr>
              <a:t>dv</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/dz.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5" name="Object 4"/>
          <p:cNvGraphicFramePr>
            <a:graphicFrameLocks noChangeAspect="1"/>
          </p:cNvGraphicFramePr>
          <p:nvPr/>
        </p:nvGraphicFramePr>
        <p:xfrm>
          <a:off x="821094" y="242856"/>
          <a:ext cx="8511392" cy="5784720"/>
        </p:xfrm>
        <a:graphic>
          <a:graphicData uri="http://schemas.openxmlformats.org/presentationml/2006/ole">
            <p:oleObj spid="_x0000_s68615" name="Document" r:id="rId5" imgW="8201007" imgH="5775687" progId="Word.Document.12">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1006346" y="212595"/>
          <a:ext cx="6916738" cy="4052888"/>
        </p:xfrm>
        <a:graphic>
          <a:graphicData uri="http://schemas.openxmlformats.org/presentationml/2006/ole">
            <p:oleObj spid="_x0000_s135177" name="Macro-Enabled Template" r:id="rId5" imgW="6916844" imgH="4052306" progId="Word.DocumentMacroEnabled.12">
              <p:embed/>
            </p:oleObj>
          </a:graphicData>
        </a:graphic>
      </p:graphicFrame>
      <p:pic>
        <p:nvPicPr>
          <p:cNvPr id="4" name="Picture 3"/>
          <p:cNvPicPr/>
          <p:nvPr/>
        </p:nvPicPr>
        <p:blipFill>
          <a:blip r:embed="rId6"/>
          <a:stretch>
            <a:fillRect/>
          </a:stretch>
        </p:blipFill>
        <p:spPr>
          <a:xfrm>
            <a:off x="5337110" y="1173294"/>
            <a:ext cx="3452327" cy="1821833"/>
          </a:xfrm>
          <a:prstGeom prst="rect">
            <a:avLst/>
          </a:prstGeom>
        </p:spPr>
      </p:pic>
      <p:sp>
        <p:nvSpPr>
          <p:cNvPr id="5" name="Rectangle 4"/>
          <p:cNvSpPr/>
          <p:nvPr/>
        </p:nvSpPr>
        <p:spPr>
          <a:xfrm>
            <a:off x="5333342" y="3080336"/>
            <a:ext cx="3670700" cy="276999"/>
          </a:xfrm>
          <a:prstGeom prst="rect">
            <a:avLst/>
          </a:prstGeom>
        </p:spPr>
        <p:txBody>
          <a:bodyPr wrap="square">
            <a:spAutoFit/>
          </a:bodyPr>
          <a:lstStyle/>
          <a:p>
            <a:r>
              <a:rPr lang="en-IN" sz="1200" dirty="0" smtClean="0"/>
              <a:t>[Graduation of velocity in the laminar flow]</a:t>
            </a:r>
            <a:endParaRPr lang="en-IN" sz="1200" dirty="0"/>
          </a:p>
        </p:txBody>
      </p:sp>
      <p:graphicFrame>
        <p:nvGraphicFramePr>
          <p:cNvPr id="6" name="Object 5"/>
          <p:cNvGraphicFramePr>
            <a:graphicFrameLocks noChangeAspect="1"/>
          </p:cNvGraphicFramePr>
          <p:nvPr/>
        </p:nvGraphicFramePr>
        <p:xfrm>
          <a:off x="885630" y="3118643"/>
          <a:ext cx="6234113" cy="4049713"/>
        </p:xfrm>
        <a:graphic>
          <a:graphicData uri="http://schemas.openxmlformats.org/presentationml/2006/ole">
            <p:oleObj spid="_x0000_s135178" name="Macro-Enabled Template" r:id="rId7" imgW="6243379" imgH="4062386" progId="Word.DocumentMacroEnabled.12">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681038" y="223838"/>
          <a:ext cx="7259637" cy="5168900"/>
        </p:xfrm>
        <a:graphic>
          <a:graphicData uri="http://schemas.openxmlformats.org/presentationml/2006/ole">
            <p:oleObj spid="_x0000_s133125" name="Macro-Enabled Template" r:id="rId5" imgW="7267392" imgH="5176986" progId="Word.DocumentMacroEnabled.12">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4" name="Object 3"/>
          <p:cNvGraphicFramePr>
            <a:graphicFrameLocks noChangeAspect="1"/>
          </p:cNvGraphicFramePr>
          <p:nvPr/>
        </p:nvGraphicFramePr>
        <p:xfrm>
          <a:off x="876819" y="446087"/>
          <a:ext cx="6700838" cy="4697413"/>
        </p:xfrm>
        <a:graphic>
          <a:graphicData uri="http://schemas.openxmlformats.org/presentationml/2006/ole">
            <p:oleObj spid="_x0000_s131078" name="Macro-Enabled Template" r:id="rId5" imgW="6701152" imgH="4697089" progId="Word.DocumentMacroEnabled.12">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580021" y="329714"/>
          <a:ext cx="6750050" cy="4062412"/>
        </p:xfrm>
        <a:graphic>
          <a:graphicData uri="http://schemas.openxmlformats.org/presentationml/2006/ole">
            <p:oleObj spid="_x0000_s129029" name="Macro-Enabled Template" r:id="rId5" imgW="6750658" imgH="4062026" progId="Word.DocumentMacroEnabled.12">
              <p:embed/>
            </p:oleObj>
          </a:graphicData>
        </a:graphic>
      </p:graphicFrame>
      <p:pic>
        <p:nvPicPr>
          <p:cNvPr id="4" name="Picture 3"/>
          <p:cNvPicPr/>
          <p:nvPr/>
        </p:nvPicPr>
        <p:blipFill>
          <a:blip r:embed="rId6"/>
          <a:stretch>
            <a:fillRect/>
          </a:stretch>
        </p:blipFill>
        <p:spPr>
          <a:xfrm>
            <a:off x="2879990" y="973399"/>
            <a:ext cx="2842846" cy="2524896"/>
          </a:xfrm>
          <a:prstGeom prst="rect">
            <a:avLst/>
          </a:prstGeom>
        </p:spPr>
      </p:pic>
      <p:sp>
        <p:nvSpPr>
          <p:cNvPr id="129026" name="Rectangle 2"/>
          <p:cNvSpPr>
            <a:spLocks noChangeArrowheads="1"/>
          </p:cNvSpPr>
          <p:nvPr/>
        </p:nvSpPr>
        <p:spPr bwMode="auto">
          <a:xfrm>
            <a:off x="475861" y="3564293"/>
            <a:ext cx="7847045"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sng"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Unit</a:t>
            </a: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Nm</a:t>
            </a:r>
            <a:r>
              <a:rPr kumimoji="0" lang="en-US" b="0" i="0" u="none" strike="noStrike" cap="none" normalizeH="0" baseline="30000" dirty="0" smtClean="0">
                <a:ln>
                  <a:noFill/>
                </a:ln>
                <a:solidFill>
                  <a:srgbClr val="0D0D0D"/>
                </a:solidFill>
                <a:effectLst/>
                <a:latin typeface="Calibri" pitchFamily="34" charset="0"/>
                <a:ea typeface="Times New Roman" pitchFamily="18" charset="0"/>
                <a:cs typeface="Times New Roman" pitchFamily="18" charset="0"/>
              </a:rPr>
              <a:t>-1</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Surface energy: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Due to surface tension, liquids tend to minimize their surface area. Therefore, in order to increase the surface area. Force must be external to overcome the surface tension.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77324" y="171450"/>
          <a:ext cx="7253287" cy="4972050"/>
        </p:xfrm>
        <a:graphic>
          <a:graphicData uri="http://schemas.openxmlformats.org/presentationml/2006/ole">
            <p:oleObj spid="_x0000_s126981" name="Macro-Enabled Template" r:id="rId5" imgW="7253622" imgH="4971779" progId="Word.DocumentMacroEnabled.12">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65557" y="437113"/>
          <a:ext cx="6092825" cy="4064000"/>
        </p:xfrm>
        <a:graphic>
          <a:graphicData uri="http://schemas.openxmlformats.org/presentationml/2006/ole">
            <p:oleObj spid="_x0000_s124933" name="Macro-Enabled Template" r:id="rId5" imgW="6092363" imgH="4064186" progId="Word.DocumentMacroEnabled.12">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Table 2"/>
          <p:cNvGraphicFramePr>
            <a:graphicFrameLocks noGrp="1"/>
          </p:cNvGraphicFramePr>
          <p:nvPr/>
        </p:nvGraphicFramePr>
        <p:xfrm>
          <a:off x="1223710" y="227776"/>
          <a:ext cx="6632668" cy="2453640"/>
        </p:xfrm>
        <a:graphic>
          <a:graphicData uri="http://schemas.openxmlformats.org/drawingml/2006/table">
            <a:tbl>
              <a:tblPr/>
              <a:tblGrid>
                <a:gridCol w="1658167"/>
                <a:gridCol w="1658167"/>
                <a:gridCol w="1658167"/>
                <a:gridCol w="1658167"/>
              </a:tblGrid>
              <a:tr h="0">
                <a:tc>
                  <a:txBody>
                    <a:bodyPr/>
                    <a:lstStyle/>
                    <a:p>
                      <a:pPr marL="342900" lvl="0" indent="-342900">
                        <a:lnSpc>
                          <a:spcPct val="115000"/>
                        </a:lnSpc>
                        <a:spcAft>
                          <a:spcPts val="0"/>
                        </a:spcAft>
                        <a:buFont typeface="+mj-lt"/>
                        <a:buAutoNum type="arabicPeriod" startAt="4"/>
                      </a:pPr>
                      <a:r>
                        <a:rPr lang="en-IN" sz="1400" dirty="0">
                          <a:solidFill>
                            <a:srgbClr val="0D0D0D"/>
                          </a:solidFill>
                          <a:latin typeface="Calibri"/>
                          <a:ea typeface="Times New Roman"/>
                          <a:cs typeface="Times New Roman"/>
                        </a:rPr>
                        <a:t>Diffusion</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0D0D0D"/>
                          </a:solidFill>
                          <a:latin typeface="Calibri"/>
                          <a:ea typeface="Times New Roman"/>
                          <a:cs typeface="Times New Roman"/>
                        </a:rPr>
                        <a:t>Solids do not diffuse readily.</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0D0D0D"/>
                          </a:solidFill>
                          <a:latin typeface="Calibri"/>
                          <a:ea typeface="Times New Roman"/>
                          <a:cs typeface="Times New Roman"/>
                        </a:rPr>
                        <a:t>Liquids diffuse slowly than gases but move rapidly than solids.</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Gases diffuse very rapidly due to the free movement of the molecules.</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nSpc>
                          <a:spcPct val="115000"/>
                        </a:lnSpc>
                        <a:spcAft>
                          <a:spcPts val="0"/>
                        </a:spcAft>
                        <a:buFont typeface="+mj-lt"/>
                        <a:buAutoNum type="arabicPeriod" startAt="4"/>
                      </a:pPr>
                      <a:r>
                        <a:rPr lang="en-IN" sz="1400" dirty="0">
                          <a:solidFill>
                            <a:srgbClr val="0D0D0D"/>
                          </a:solidFill>
                          <a:latin typeface="Calibri"/>
                          <a:ea typeface="Times New Roman"/>
                          <a:cs typeface="Times New Roman"/>
                        </a:rPr>
                        <a:t>Compressibility</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solidFill>
                            <a:srgbClr val="0D0D0D"/>
                          </a:solidFill>
                          <a:latin typeface="Calibri"/>
                          <a:ea typeface="Times New Roman"/>
                          <a:cs typeface="Times New Roman"/>
                        </a:rPr>
                        <a:t>Solids can only be compressed under extremely high pressure due to the absence of empty spaces.</a:t>
                      </a:r>
                      <a:endParaRPr lang="en-IN"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0D0D0D"/>
                          </a:solidFill>
                          <a:latin typeface="Calibri"/>
                          <a:ea typeface="Times New Roman"/>
                          <a:cs typeface="Times New Roman"/>
                        </a:rPr>
                        <a:t>Liquids can also be compressed only under high pressure.</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0D0D0D"/>
                          </a:solidFill>
                          <a:latin typeface="Calibri"/>
                          <a:ea typeface="Times New Roman"/>
                          <a:cs typeface="Times New Roman"/>
                        </a:rPr>
                        <a:t>Gases can be readily due to presence of large empty spaces between the molecules.</a:t>
                      </a:r>
                      <a:endParaRPr lang="en-IN"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Object 3"/>
          <p:cNvGraphicFramePr>
            <a:graphicFrameLocks noChangeAspect="1"/>
          </p:cNvGraphicFramePr>
          <p:nvPr/>
        </p:nvGraphicFramePr>
        <p:xfrm>
          <a:off x="1054100" y="2863850"/>
          <a:ext cx="7502525" cy="4049713"/>
        </p:xfrm>
        <a:graphic>
          <a:graphicData uri="http://schemas.openxmlformats.org/presentationml/2006/ole">
            <p:oleObj spid="_x0000_s66565" name="Document" r:id="rId5" imgW="7518563" imgH="4062026" progId="Word.Document.12">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793750" y="336550"/>
          <a:ext cx="5541963" cy="3992563"/>
        </p:xfrm>
        <a:graphic>
          <a:graphicData uri="http://schemas.openxmlformats.org/presentationml/2006/ole">
            <p:oleObj spid="_x0000_s64525" name="Document" r:id="rId5" imgW="7990333" imgH="5754807" progId="Word.Document.12">
              <p:embed/>
            </p:oleObj>
          </a:graphicData>
        </a:graphic>
      </p:graphicFrame>
      <p:graphicFrame>
        <p:nvGraphicFramePr>
          <p:cNvPr id="8" name="Object 7"/>
          <p:cNvGraphicFramePr>
            <a:graphicFrameLocks noChangeAspect="1"/>
          </p:cNvGraphicFramePr>
          <p:nvPr/>
        </p:nvGraphicFramePr>
        <p:xfrm>
          <a:off x="937565" y="349963"/>
          <a:ext cx="6965464" cy="4275138"/>
        </p:xfrm>
        <a:graphic>
          <a:graphicData uri="http://schemas.openxmlformats.org/presentationml/2006/ole">
            <p:oleObj spid="_x0000_s64526" name="Macro-Enabled Template" r:id="rId6" imgW="6092363" imgH="4274434" progId="Word.DocumentMacroEnabled.12">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820738" y="382588"/>
          <a:ext cx="7399337" cy="5392737"/>
        </p:xfrm>
        <a:graphic>
          <a:graphicData uri="http://schemas.openxmlformats.org/presentationml/2006/ole">
            <p:oleObj spid="_x0000_s62469" name="Macro-Enabled Template" r:id="rId5" imgW="6106605" imgH="4439679" progId="Word.DocumentMacroEnabled.12">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graphicFrame>
        <p:nvGraphicFramePr>
          <p:cNvPr id="3" name="Object 2"/>
          <p:cNvGraphicFramePr>
            <a:graphicFrameLocks noChangeAspect="1"/>
          </p:cNvGraphicFramePr>
          <p:nvPr/>
        </p:nvGraphicFramePr>
        <p:xfrm>
          <a:off x="946896" y="252413"/>
          <a:ext cx="6722867" cy="4891087"/>
        </p:xfrm>
        <a:graphic>
          <a:graphicData uri="http://schemas.openxmlformats.org/presentationml/2006/ole">
            <p:oleObj spid="_x0000_s60421" name="Macro-Enabled Template" r:id="rId5" imgW="6092363" imgH="4891856" progId="Word.DocumentMacroEnabled.12">
              <p:embed/>
            </p:oleObj>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807</Words>
  <Application>Microsoft Office PowerPoint</Application>
  <PresentationFormat>On-screen Show (16:9)</PresentationFormat>
  <Paragraphs>62</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Simple Light</vt:lpstr>
      <vt:lpstr>Document</vt:lpstr>
      <vt:lpstr>Macro-Enabled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SURESH</cp:lastModifiedBy>
  <cp:revision>40</cp:revision>
  <dcterms:modified xsi:type="dcterms:W3CDTF">2020-07-26T05:23:24Z</dcterms:modified>
</cp:coreProperties>
</file>