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257" r:id="rId3"/>
    <p:sldId id="258" r:id="rId4"/>
    <p:sldId id="260" r:id="rId5"/>
    <p:sldId id="262" r:id="rId6"/>
    <p:sldId id="263" r:id="rId7"/>
    <p:sldId id="264" r:id="rId8"/>
    <p:sldId id="265" r:id="rId9"/>
    <p:sldId id="295" r:id="rId10"/>
    <p:sldId id="266" r:id="rId11"/>
    <p:sldId id="267" r:id="rId12"/>
    <p:sldId id="268" r:id="rId13"/>
    <p:sldId id="269" r:id="rId14"/>
    <p:sldId id="270" r:id="rId15"/>
    <p:sldId id="271" r:id="rId16"/>
    <p:sldId id="272" r:id="rId17"/>
    <p:sldId id="296" r:id="rId18"/>
    <p:sldId id="273" r:id="rId19"/>
    <p:sldId id="274" r:id="rId20"/>
    <p:sldId id="275" r:id="rId21"/>
    <p:sldId id="276" r:id="rId22"/>
    <p:sldId id="277" r:id="rId23"/>
    <p:sldId id="278" r:id="rId24"/>
    <p:sldId id="297" r:id="rId25"/>
    <p:sldId id="279" r:id="rId26"/>
    <p:sldId id="280" r:id="rId27"/>
    <p:sldId id="281" r:id="rId28"/>
    <p:sldId id="282" r:id="rId29"/>
    <p:sldId id="283" r:id="rId30"/>
    <p:sldId id="284" r:id="rId31"/>
    <p:sldId id="285" r:id="rId32"/>
    <p:sldId id="286" r:id="rId33"/>
    <p:sldId id="287" r:id="rId34"/>
    <p:sldId id="288" r:id="rId35"/>
    <p:sldId id="298" r:id="rId36"/>
    <p:sldId id="289" r:id="rId37"/>
    <p:sldId id="290" r:id="rId38"/>
    <p:sldId id="291" r:id="rId39"/>
    <p:sldId id="292" r:id="rId40"/>
    <p:sldId id="293" r:id="rId41"/>
    <p:sldId id="294" r:id="rId42"/>
    <p:sldId id="299" r:id="rId43"/>
    <p:sldId id="300" r:id="rId44"/>
    <p:sldId id="301" r:id="rId45"/>
    <p:sldId id="307" r:id="rId46"/>
    <p:sldId id="302" r:id="rId47"/>
    <p:sldId id="303" r:id="rId48"/>
    <p:sldId id="304" r:id="rId49"/>
    <p:sldId id="308" r:id="rId50"/>
    <p:sldId id="309" r:id="rId51"/>
    <p:sldId id="310" r:id="rId52"/>
    <p:sldId id="331" r:id="rId53"/>
    <p:sldId id="311" r:id="rId54"/>
    <p:sldId id="320" r:id="rId55"/>
    <p:sldId id="321" r:id="rId56"/>
    <p:sldId id="312" r:id="rId57"/>
    <p:sldId id="313" r:id="rId58"/>
    <p:sldId id="325" r:id="rId59"/>
    <p:sldId id="326" r:id="rId60"/>
    <p:sldId id="327" r:id="rId61"/>
    <p:sldId id="305" r:id="rId62"/>
    <p:sldId id="306" r:id="rId63"/>
    <p:sldId id="314" r:id="rId64"/>
    <p:sldId id="328" r:id="rId65"/>
    <p:sldId id="318" r:id="rId66"/>
    <p:sldId id="315" r:id="rId67"/>
    <p:sldId id="330" r:id="rId68"/>
    <p:sldId id="322" r:id="rId69"/>
    <p:sldId id="323" r:id="rId70"/>
    <p:sldId id="324" r:id="rId71"/>
    <p:sldId id="259" r:id="rId7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90" autoAdjust="0"/>
  </p:normalViewPr>
  <p:slideViewPr>
    <p:cSldViewPr snapToGrid="0">
      <p:cViewPr>
        <p:scale>
          <a:sx n="102" d="100"/>
          <a:sy n="102" d="100"/>
        </p:scale>
        <p:origin x="-444" y="26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 authorId="0" dt="2020-06-17T16:36:04.720" idx="2">
    <p:pos x="6000" y="100"/>
    <p:text>+amanrouniyar@odmegroup.org How come the website here is ODM Egroup and not ODM PS?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image" Target="../media/image48.pn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p:cNvPicPr preferRelativeResize="0"/>
          <p:nvPr/>
        </p:nvPicPr>
        <p:blipFill rotWithShape="1">
          <a:blip r:embed="rId3">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IN" sz="3000" b="1" i="0" u="none" strike="noStrike" cap="none" dirty="0" smtClean="0">
                <a:solidFill>
                  <a:srgbClr val="FF0000"/>
                </a:solidFill>
                <a:latin typeface="Calibri"/>
                <a:ea typeface="Calibri"/>
                <a:cs typeface="Calibri"/>
                <a:sym typeface="Calibri"/>
              </a:rPr>
              <a:t>CHEMISTRY</a:t>
            </a:r>
            <a:endParaRPr sz="2900" b="1"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100"/>
              <a:buFont typeface="Arial"/>
              <a:buNone/>
            </a:pPr>
            <a:r>
              <a:rPr lang="en" sz="2500" b="0" i="0" u="none" strike="noStrike" cap="none" dirty="0" smtClean="0">
                <a:solidFill>
                  <a:srgbClr val="000000"/>
                </a:solidFill>
                <a:latin typeface="Calibri"/>
                <a:ea typeface="Calibri"/>
                <a:cs typeface="Calibri"/>
                <a:sym typeface="Calibri"/>
              </a:rPr>
              <a:t>CLASS-XI</a:t>
            </a:r>
            <a:endParaRPr sz="2500" b="0" i="0" u="none" strike="noStrike" cap="none">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(CHEMISTRY)</a:t>
            </a:r>
            <a:endParaRPr b="1"/>
          </a:p>
          <a:p>
            <a:pPr marL="0" lvl="0" indent="0" algn="l" rtl="0">
              <a:spcBef>
                <a:spcPts val="0"/>
              </a:spcBef>
              <a:spcAft>
                <a:spcPts val="0"/>
              </a:spcAft>
              <a:buNone/>
            </a:pPr>
            <a:r>
              <a:rPr lang="en" b="1" dirty="0"/>
              <a:t>CHAPTER NUMBER</a:t>
            </a:r>
            <a:r>
              <a:rPr lang="en" b="1" dirty="0" smtClean="0"/>
              <a:t>: 2</a:t>
            </a:r>
            <a:endParaRPr b="1"/>
          </a:p>
          <a:p>
            <a:pPr marL="0" lvl="0" indent="0" algn="l" rtl="0">
              <a:spcBef>
                <a:spcPts val="0"/>
              </a:spcBef>
              <a:spcAft>
                <a:spcPts val="0"/>
              </a:spcAft>
              <a:buNone/>
            </a:pPr>
            <a:r>
              <a:rPr lang="en" b="1" dirty="0"/>
              <a:t>CHAPTER NAME </a:t>
            </a:r>
            <a:r>
              <a:rPr lang="en" b="1" dirty="0" smtClean="0"/>
              <a:t>: STRUCTURE OF ATOM</a:t>
            </a:r>
            <a:endParaRPr b="1"/>
          </a:p>
        </p:txBody>
      </p:sp>
      <p:pic>
        <p:nvPicPr>
          <p:cNvPr id="6" name="Google Shape;54;p13"/>
          <p:cNvPicPr preferRelativeResize="0"/>
          <p:nvPr/>
        </p:nvPicPr>
        <p:blipFill rotWithShape="1">
          <a:blip r:embed="rId4">
            <a:alphaModFix/>
          </a:blip>
          <a:srcRect/>
          <a:stretch/>
        </p:blipFill>
        <p:spPr>
          <a:xfrm>
            <a:off x="0" y="3777621"/>
            <a:ext cx="9144000" cy="13658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12289" name="Rectangle 1"/>
          <p:cNvSpPr>
            <a:spLocks noChangeArrowheads="1"/>
          </p:cNvSpPr>
          <p:nvPr/>
        </p:nvSpPr>
        <p:spPr bwMode="auto">
          <a:xfrm>
            <a:off x="354577" y="130634"/>
            <a:ext cx="5243789"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en-US" sz="2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LECT-2</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830424" y="845193"/>
            <a:ext cx="258458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Thomson Model of Atom</a:t>
            </a:r>
            <a:r>
              <a:rPr kumimoji="0" lang="en-US" sz="1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4423293" y="1223478"/>
            <a:ext cx="4514850" cy="2286000"/>
          </a:xfrm>
          <a:prstGeom prst="rect">
            <a:avLst/>
          </a:prstGeom>
          <a:noFill/>
          <a:ln w="9525">
            <a:noFill/>
            <a:miter lim="800000"/>
            <a:headEnd/>
            <a:tailEnd/>
          </a:ln>
          <a:effectLst/>
        </p:spPr>
      </p:pic>
      <p:sp>
        <p:nvSpPr>
          <p:cNvPr id="7" name="Rectangle 6"/>
          <p:cNvSpPr/>
          <p:nvPr/>
        </p:nvSpPr>
        <p:spPr>
          <a:xfrm>
            <a:off x="447867" y="1737627"/>
            <a:ext cx="4525347" cy="3323987"/>
          </a:xfrm>
          <a:prstGeom prst="rect">
            <a:avLst/>
          </a:prstGeom>
        </p:spPr>
        <p:txBody>
          <a:bodyPr wrap="square">
            <a:spAutoFit/>
          </a:bodyPr>
          <a:lstStyle/>
          <a:p>
            <a:pPr marL="400050" indent="-400050">
              <a:buAutoNum type="romanLcParenBoth"/>
            </a:pPr>
            <a:r>
              <a:rPr lang="en-IN" dirty="0" smtClean="0">
                <a:latin typeface="Calibri" pitchFamily="34" charset="0"/>
              </a:rPr>
              <a:t>J. J. Thomson proposed that an atom may be regarded as a sphere of positive charge due to protons and in which negatively charged electrons are embedded.</a:t>
            </a:r>
            <a:br>
              <a:rPr lang="en-IN" dirty="0" smtClean="0">
                <a:latin typeface="Calibri" pitchFamily="34" charset="0"/>
              </a:rPr>
            </a:br>
            <a:r>
              <a:rPr lang="en-IN" dirty="0" smtClean="0">
                <a:latin typeface="Calibri" pitchFamily="34" charset="0"/>
              </a:rPr>
              <a:t>(ii) In this model, the atom is visualized as a pudding or cake of positive charge with electrons embedded into it.</a:t>
            </a:r>
            <a:br>
              <a:rPr lang="en-IN" dirty="0" smtClean="0">
                <a:latin typeface="Calibri" pitchFamily="34" charset="0"/>
              </a:rPr>
            </a:br>
            <a:r>
              <a:rPr lang="en-IN" dirty="0" smtClean="0">
                <a:latin typeface="Calibri" pitchFamily="34" charset="0"/>
              </a:rPr>
              <a:t>(iii) The mass of atom is considered to be evenly spread over the atom according to this model.</a:t>
            </a:r>
          </a:p>
          <a:p>
            <a:pPr marL="400050" indent="-400050"/>
            <a:r>
              <a:rPr lang="en-IN" b="1" dirty="0" smtClean="0">
                <a:latin typeface="Calibri" pitchFamily="34" charset="0"/>
              </a:rPr>
              <a:t>Drawback of Thomson Model of Atom:</a:t>
            </a:r>
            <a:br>
              <a:rPr lang="en-IN" b="1" dirty="0" smtClean="0">
                <a:latin typeface="Calibri" pitchFamily="34" charset="0"/>
              </a:rPr>
            </a:br>
            <a:r>
              <a:rPr lang="en-IN" dirty="0" smtClean="0">
                <a:latin typeface="Calibri" pitchFamily="34" charset="0"/>
              </a:rPr>
              <a:t>This model was able to explain the overall neutrality of the atom, it could not satisfactorily, explain the results of scattering experiments carried out by Rutherford in 1911.</a:t>
            </a:r>
          </a:p>
          <a:p>
            <a:pPr marL="400050" indent="-400050"/>
            <a:r>
              <a:rPr lang="en-IN" dirty="0" smtClean="0">
                <a:latin typeface="Calibri" pitchFamily="34" charset="0"/>
              </a:rPr>
              <a:t/>
            </a:r>
            <a:br>
              <a:rPr lang="en-IN" dirty="0" smtClean="0">
                <a:latin typeface="Calibri" pitchFamily="34" charset="0"/>
              </a:rPr>
            </a:br>
            <a:endParaRPr lang="en-IN" dirty="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11265" name="Rectangle 1"/>
          <p:cNvSpPr>
            <a:spLocks noChangeArrowheads="1"/>
          </p:cNvSpPr>
          <p:nvPr/>
        </p:nvSpPr>
        <p:spPr bwMode="auto">
          <a:xfrm>
            <a:off x="326570" y="942421"/>
            <a:ext cx="8537511"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sz="18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Rutherford’s a-particle Scattering Experiment</a:t>
            </a:r>
            <a:r>
              <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Rutherford in 1911, performed some scattering experiments in which he bombarded thin foils of metals like gold, silver, platinum or copper with a beam of fast moving a-particles. The thin gold foil had a circular fluorescent zinc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sulphide</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screen around it. Whenever a-particles struck the screen, a tiny flash of light was produced at that point. From these experiments, he made the following observations: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1769997" y="2206884"/>
            <a:ext cx="4391025" cy="19240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3" name="Picture 2"/>
          <p:cNvPicPr/>
          <p:nvPr/>
        </p:nvPicPr>
        <p:blipFill>
          <a:blip r:embed="rId3"/>
          <a:srcRect/>
          <a:stretch>
            <a:fillRect/>
          </a:stretch>
        </p:blipFill>
        <p:spPr bwMode="auto">
          <a:xfrm>
            <a:off x="1466946" y="856180"/>
            <a:ext cx="4829175" cy="2162175"/>
          </a:xfrm>
          <a:prstGeom prst="rect">
            <a:avLst/>
          </a:prstGeom>
          <a:noFill/>
          <a:ln w="9525">
            <a:noFill/>
            <a:miter lim="800000"/>
            <a:headEnd/>
            <a:tailEnd/>
          </a:ln>
          <a:effectLst/>
        </p:spPr>
      </p:pic>
      <p:sp>
        <p:nvSpPr>
          <p:cNvPr id="10241" name="Rectangle 1"/>
          <p:cNvSpPr>
            <a:spLocks noChangeArrowheads="1"/>
          </p:cNvSpPr>
          <p:nvPr/>
        </p:nvSpPr>
        <p:spPr bwMode="auto">
          <a:xfrm>
            <a:off x="419878" y="3032448"/>
            <a:ext cx="76604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From these experiments, he made the following observations: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Most of the a-particles passed through the foil without undergoing any deflection,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A few a-particles underwent deflection through small angles.</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Very few mere deflected back i.e., through an angle of nearly 180°.</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9217" name="Rectangle 1"/>
          <p:cNvSpPr>
            <a:spLocks noChangeArrowheads="1"/>
          </p:cNvSpPr>
          <p:nvPr/>
        </p:nvSpPr>
        <p:spPr bwMode="auto">
          <a:xfrm>
            <a:off x="354563" y="886436"/>
            <a:ext cx="844420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From these observations, Rutherford drew the following conclusions:</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Since most of the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alfa</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-particles passed through the foil without undergoing any deflection, there must be sufficient empty space within the atom.</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 small fraction of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alfa</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-particles was deflected by small angles. The positive charge has to be concentrated in a very small volume that repelled and deflected a few positively 	charged a-particles. This very small portion of the atom was called nucleus.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The volume of nucleus is very small as compared to total volume of atom.</a:t>
            </a:r>
            <a:endPar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Rutherford’s Nuclear Model of an Atom</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positive charge and most of the mass of the atom was densely concentrated in an extremely small region. This very small portion of the atom was called nucleus by 	Rutherford.</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nucleus is surrounded by electrons that move around the nucleus with a very high speed in circular paths called orbits.</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Electrons and nucleus are held together by electrostatic forces of attraction.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8193" name="Rectangle 1"/>
          <p:cNvSpPr>
            <a:spLocks noChangeArrowheads="1"/>
          </p:cNvSpPr>
          <p:nvPr/>
        </p:nvSpPr>
        <p:spPr bwMode="auto">
          <a:xfrm>
            <a:off x="419878" y="849121"/>
            <a:ext cx="815495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Atomic Number</a:t>
            </a: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number of protons present in the nucleus is equal to the atomic number (z). For example, the number of protons in the hydrogen nucleus is 1, in sodium atom it is 11, therefore, their atomic numbers are 1 and 11. In order to keep the electrical neutrality, the number of electrons in an atom is equal to the number of protons (atomic number, z). For example, number of electrons in hydrogen atom and sodium atom are 1 and 11 respectively.</a:t>
            </a:r>
          </a:p>
          <a:p>
            <a:r>
              <a:rPr lang="en-IN" dirty="0" smtClean="0">
                <a:latin typeface="Calibri" pitchFamily="34" charset="0"/>
              </a:rPr>
              <a:t>Atomic Number (z) = Number of protons in the nucleus of an atom.</a:t>
            </a:r>
            <a:br>
              <a:rPr lang="en-IN" dirty="0" smtClean="0">
                <a:latin typeface="Calibri" pitchFamily="34" charset="0"/>
              </a:rPr>
            </a:br>
            <a:r>
              <a:rPr lang="en-IN" dirty="0" smtClean="0">
                <a:latin typeface="Calibri" pitchFamily="34" charset="0"/>
              </a:rPr>
              <a:t>			= Number of electrons in a neutral atom.</a:t>
            </a:r>
          </a:p>
          <a:p>
            <a:r>
              <a:rPr lang="en-IN" b="1" dirty="0" smtClean="0">
                <a:latin typeface="Calibri" pitchFamily="34" charset="0"/>
              </a:rPr>
              <a:t>• Mass Number</a:t>
            </a:r>
            <a:r>
              <a:rPr lang="en-IN" dirty="0" smtClean="0">
                <a:latin typeface="Calibri" pitchFamily="34" charset="0"/>
              </a:rPr>
              <a:t/>
            </a:r>
            <a:br>
              <a:rPr lang="en-IN" dirty="0" smtClean="0">
                <a:latin typeface="Calibri" pitchFamily="34" charset="0"/>
              </a:rPr>
            </a:br>
            <a:r>
              <a:rPr lang="en-IN" dirty="0" smtClean="0">
                <a:latin typeface="Calibri" pitchFamily="34" charset="0"/>
              </a:rPr>
              <a:t>Number of protons and neutrons present in the nucleus are collectively known as nucleons. The total number of nucleons is termed as mass number (A) of the atom.</a:t>
            </a:r>
            <a:br>
              <a:rPr lang="en-IN" dirty="0" smtClean="0">
                <a:latin typeface="Calibri" pitchFamily="34" charset="0"/>
              </a:rPr>
            </a:br>
            <a:r>
              <a:rPr lang="en-IN" dirty="0" smtClean="0">
                <a:latin typeface="Calibri" pitchFamily="34" charset="0"/>
              </a:rPr>
              <a:t>Mass Number (A) = Number of protons (p) + Number of neutrons (n).</a:t>
            </a:r>
          </a:p>
          <a:p>
            <a:r>
              <a:rPr lang="en-IN" b="1" dirty="0" smtClean="0">
                <a:latin typeface="Calibri" pitchFamily="34" charset="0"/>
              </a:rPr>
              <a:t>• Isotopes</a:t>
            </a:r>
            <a:r>
              <a:rPr lang="en-IN" dirty="0" smtClean="0">
                <a:latin typeface="Calibri" pitchFamily="34" charset="0"/>
              </a:rPr>
              <a:t/>
            </a:r>
            <a:br>
              <a:rPr lang="en-IN" dirty="0" smtClean="0">
                <a:latin typeface="Calibri" pitchFamily="34" charset="0"/>
              </a:rPr>
            </a:br>
            <a:r>
              <a:rPr lang="en-IN" dirty="0" smtClean="0">
                <a:latin typeface="Calibri" pitchFamily="34" charset="0"/>
              </a:rPr>
              <a:t>Atoms with identical atomic number but different atomic mass number are known as Isotopes. Isotopes of Hydrogen:</a:t>
            </a:r>
          </a:p>
          <a:p>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3" name="Picture 2"/>
          <p:cNvPicPr/>
          <p:nvPr/>
        </p:nvPicPr>
        <p:blipFill>
          <a:blip r:embed="rId3"/>
          <a:srcRect/>
          <a:stretch>
            <a:fillRect/>
          </a:stretch>
        </p:blipFill>
        <p:spPr bwMode="auto">
          <a:xfrm>
            <a:off x="937726" y="550097"/>
            <a:ext cx="5943600" cy="1281430"/>
          </a:xfrm>
          <a:prstGeom prst="rect">
            <a:avLst/>
          </a:prstGeom>
          <a:noFill/>
          <a:ln w="9525">
            <a:noFill/>
            <a:miter lim="800000"/>
            <a:headEnd/>
            <a:tailEnd/>
          </a:ln>
          <a:effectLst/>
        </p:spPr>
      </p:pic>
      <p:pic>
        <p:nvPicPr>
          <p:cNvPr id="4" name="Picture 3"/>
          <p:cNvPicPr/>
          <p:nvPr/>
        </p:nvPicPr>
        <p:blipFill>
          <a:blip r:embed="rId4"/>
          <a:srcRect/>
          <a:stretch>
            <a:fillRect/>
          </a:stretch>
        </p:blipFill>
        <p:spPr bwMode="auto">
          <a:xfrm>
            <a:off x="1613906" y="1983126"/>
            <a:ext cx="3695212" cy="1413199"/>
          </a:xfrm>
          <a:prstGeom prst="rect">
            <a:avLst/>
          </a:prstGeom>
          <a:noFill/>
          <a:ln w="9525">
            <a:noFill/>
            <a:miter lim="800000"/>
            <a:headEnd/>
            <a:tailEnd/>
          </a:ln>
          <a:effectLst/>
        </p:spPr>
      </p:pic>
      <p:pic>
        <p:nvPicPr>
          <p:cNvPr id="5" name="Picture 4"/>
          <p:cNvPicPr/>
          <p:nvPr/>
        </p:nvPicPr>
        <p:blipFill>
          <a:blip r:embed="rId5"/>
          <a:srcRect/>
          <a:stretch>
            <a:fillRect/>
          </a:stretch>
        </p:blipFill>
        <p:spPr bwMode="auto">
          <a:xfrm>
            <a:off x="807099" y="3453668"/>
            <a:ext cx="5943600" cy="144589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3" name="Picture 2"/>
          <p:cNvPicPr/>
          <p:nvPr/>
        </p:nvPicPr>
        <p:blipFill>
          <a:blip r:embed="rId3"/>
          <a:srcRect/>
          <a:stretch>
            <a:fillRect/>
          </a:stretch>
        </p:blipFill>
        <p:spPr bwMode="auto">
          <a:xfrm>
            <a:off x="1003041" y="669957"/>
            <a:ext cx="5943600" cy="1209675"/>
          </a:xfrm>
          <a:prstGeom prst="rect">
            <a:avLst/>
          </a:prstGeom>
          <a:noFill/>
          <a:ln w="9525">
            <a:noFill/>
            <a:miter lim="800000"/>
            <a:headEnd/>
            <a:tailEnd/>
          </a:ln>
          <a:effectLst/>
        </p:spPr>
      </p:pic>
      <p:sp>
        <p:nvSpPr>
          <p:cNvPr id="6145" name="Rectangle 1"/>
          <p:cNvSpPr>
            <a:spLocks noChangeArrowheads="1"/>
          </p:cNvSpPr>
          <p:nvPr/>
        </p:nvSpPr>
        <p:spPr bwMode="auto">
          <a:xfrm>
            <a:off x="419878" y="1931436"/>
            <a:ext cx="83042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Drawbacks of Rutherford Model</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a body is moving in an orbit, it achieves acceleration. Thus, an electron moving around nucleus in an orbit is under acceleration.</a:t>
            </a:r>
            <a:r>
              <a:rPr lang="en-US" dirty="0" smtClean="0">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According to Maxwell’s electromagnetic theory, charged particles when accelerated must emit electromagnetic radiations. Therefore, an electron in an orbit will emit radiations, the energy carried by radiation comes from electronic motion. Its path will become closer to nucleus and ultimately should spiral into nucleus within. 10-8 s. But actually this does not happen.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Thus, Rutherford’s model cannot explain the stability of atom if the motion of electrons is described on the basis of classical mechanics and electromagnetic theory.</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Rutherford’s model does not give any idea about distribution of electrons around the nucleus and about their energies.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465" y="681117"/>
            <a:ext cx="7809723" cy="2031325"/>
          </a:xfrm>
          <a:prstGeom prst="rect">
            <a:avLst/>
          </a:prstGeom>
        </p:spPr>
        <p:txBody>
          <a:bodyPr wrap="square">
            <a:spAutoFit/>
          </a:bodyPr>
          <a:lstStyle/>
          <a:p>
            <a:r>
              <a:rPr lang="en-IN" b="1" dirty="0" smtClean="0">
                <a:latin typeface="Calibri" pitchFamily="34" charset="0"/>
              </a:rPr>
              <a:t>Question 1.</a:t>
            </a:r>
            <a:r>
              <a:rPr lang="en-IN" dirty="0" smtClean="0">
                <a:latin typeface="Calibri" pitchFamily="34" charset="0"/>
              </a:rPr>
              <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Calculate the number of electrons which will together weigh one gram.</a:t>
            </a:r>
            <a:br>
              <a:rPr lang="en-IN" dirty="0" smtClean="0">
                <a:latin typeface="Calibri" pitchFamily="34" charset="0"/>
              </a:rPr>
            </a:br>
            <a:r>
              <a:rPr lang="en-IN" dirty="0" smtClean="0">
                <a:latin typeface="Calibri" pitchFamily="34" charset="0"/>
              </a:rPr>
              <a:t>(ii) Calculate the mass and charge of one mole of electrons.</a:t>
            </a:r>
          </a:p>
          <a:p>
            <a:r>
              <a:rPr lang="en-IN" b="1" dirty="0" smtClean="0">
                <a:latin typeface="Calibri" pitchFamily="34" charset="0"/>
              </a:rPr>
              <a:t>Question 2.</a:t>
            </a:r>
            <a:r>
              <a:rPr lang="en-IN" dirty="0" smtClean="0">
                <a:latin typeface="Calibri" pitchFamily="34" charset="0"/>
              </a:rPr>
              <a:t/>
            </a:r>
            <a:br>
              <a:rPr lang="en-IN" dirty="0" smtClean="0">
                <a:latin typeface="Calibri" pitchFamily="34" charset="0"/>
              </a:rPr>
            </a:br>
            <a:r>
              <a:rPr lang="en-IN" b="1" dirty="0" smtClean="0">
                <a:latin typeface="Calibri" pitchFamily="34" charset="0"/>
              </a:rPr>
              <a:t>(</a:t>
            </a:r>
            <a:r>
              <a:rPr lang="en-IN" dirty="0" err="1" smtClean="0">
                <a:latin typeface="Calibri" pitchFamily="34" charset="0"/>
              </a:rPr>
              <a:t>i</a:t>
            </a:r>
            <a:r>
              <a:rPr lang="en-IN" dirty="0" smtClean="0">
                <a:latin typeface="Calibri" pitchFamily="34" charset="0"/>
              </a:rPr>
              <a:t>) Calculate the total number of electrons present in one mole of methane.</a:t>
            </a:r>
            <a:br>
              <a:rPr lang="en-IN" dirty="0" smtClean="0">
                <a:latin typeface="Calibri" pitchFamily="34" charset="0"/>
              </a:rPr>
            </a:br>
            <a:r>
              <a:rPr lang="en-IN" dirty="0" smtClean="0">
                <a:latin typeface="Calibri" pitchFamily="34" charset="0"/>
              </a:rPr>
              <a:t>(ii) Find (a) the total number and (b) the total mass of neutrons in 7 mg of </a:t>
            </a:r>
            <a:r>
              <a:rPr lang="en-IN" baseline="30000" dirty="0" smtClean="0">
                <a:latin typeface="Calibri" pitchFamily="34" charset="0"/>
              </a:rPr>
              <a:t>14</a:t>
            </a:r>
            <a:r>
              <a:rPr lang="en-IN" dirty="0" smtClean="0">
                <a:latin typeface="Calibri" pitchFamily="34" charset="0"/>
              </a:rPr>
              <a:t>C. (Assume that mass of a neutron = 1.675 × 10</a:t>
            </a:r>
            <a:r>
              <a:rPr lang="en-IN" baseline="30000" dirty="0" smtClean="0">
                <a:latin typeface="Calibri" pitchFamily="34" charset="0"/>
              </a:rPr>
              <a:t>-27</a:t>
            </a:r>
            <a:r>
              <a:rPr lang="en-IN" dirty="0" smtClean="0">
                <a:latin typeface="Calibri" pitchFamily="34" charset="0"/>
              </a:rPr>
              <a:t>kg).</a:t>
            </a:r>
            <a:br>
              <a:rPr lang="en-IN" dirty="0" smtClean="0">
                <a:latin typeface="Calibri" pitchFamily="34" charset="0"/>
              </a:rPr>
            </a:br>
            <a:r>
              <a:rPr lang="en-IN" dirty="0" smtClean="0">
                <a:latin typeface="Calibri" pitchFamily="34" charset="0"/>
              </a:rPr>
              <a:t>(iii) Find (a) the total number and (b) the total mass of protons in 34 mg of NH</a:t>
            </a:r>
            <a:r>
              <a:rPr lang="en-IN" baseline="-25000" dirty="0" smtClean="0">
                <a:latin typeface="Calibri" pitchFamily="34" charset="0"/>
              </a:rPr>
              <a:t>3</a:t>
            </a:r>
            <a:r>
              <a:rPr lang="en-IN" dirty="0" smtClean="0">
                <a:latin typeface="Calibri" pitchFamily="34" charset="0"/>
              </a:rPr>
              <a:t> at STP.</a:t>
            </a:r>
            <a:br>
              <a:rPr lang="en-IN" dirty="0" smtClean="0">
                <a:latin typeface="Calibri" pitchFamily="34" charset="0"/>
              </a:rPr>
            </a:br>
            <a:r>
              <a:rPr lang="en-IN" dirty="0" smtClean="0">
                <a:latin typeface="Calibri" pitchFamily="34" charset="0"/>
              </a:rPr>
              <a:t>Will the answer change if the temperature and pressure are changed ?</a:t>
            </a:r>
            <a:endParaRPr lang="en-IN" dirty="0">
              <a:latin typeface="Calibri" pitchFamily="34" charset="0"/>
            </a:endParaRPr>
          </a:p>
        </p:txBody>
      </p:sp>
      <p:pic>
        <p:nvPicPr>
          <p:cNvPr id="1026" name="Picture 2"/>
          <p:cNvPicPr>
            <a:picLocks noChangeAspect="1" noChangeArrowheads="1"/>
          </p:cNvPicPr>
          <p:nvPr/>
        </p:nvPicPr>
        <p:blipFill>
          <a:blip r:embed="rId2"/>
          <a:srcRect/>
          <a:stretch>
            <a:fillRect/>
          </a:stretch>
        </p:blipFill>
        <p:spPr bwMode="auto">
          <a:xfrm>
            <a:off x="542731" y="2580304"/>
            <a:ext cx="5334000" cy="990600"/>
          </a:xfrm>
          <a:prstGeom prst="rect">
            <a:avLst/>
          </a:prstGeom>
          <a:noFill/>
          <a:ln w="9525">
            <a:noFill/>
            <a:miter lim="800000"/>
            <a:headEnd/>
            <a:tailEnd/>
          </a:ln>
          <a:effectLst/>
        </p:spPr>
      </p:pic>
      <p:sp>
        <p:nvSpPr>
          <p:cNvPr id="4" name="Rectangle 3"/>
          <p:cNvSpPr/>
          <p:nvPr/>
        </p:nvSpPr>
        <p:spPr>
          <a:xfrm>
            <a:off x="681135" y="3549502"/>
            <a:ext cx="6195525" cy="1384995"/>
          </a:xfrm>
          <a:prstGeom prst="rect">
            <a:avLst/>
          </a:prstGeom>
        </p:spPr>
        <p:txBody>
          <a:bodyPr wrap="square">
            <a:spAutoFit/>
          </a:bodyPr>
          <a:lstStyle/>
          <a:p>
            <a:r>
              <a:rPr lang="en-IN" b="1" dirty="0" smtClean="0">
                <a:latin typeface="Calibri" pitchFamily="34" charset="0"/>
              </a:rPr>
              <a:t>Question 4.</a:t>
            </a:r>
            <a:r>
              <a:rPr lang="en-IN" dirty="0" smtClean="0">
                <a:latin typeface="Calibri" pitchFamily="34" charset="0"/>
              </a:rPr>
              <a:t/>
            </a:r>
            <a:br>
              <a:rPr lang="en-IN" dirty="0" smtClean="0">
                <a:latin typeface="Calibri" pitchFamily="34" charset="0"/>
              </a:rPr>
            </a:br>
            <a:r>
              <a:rPr lang="en-IN" dirty="0" smtClean="0">
                <a:latin typeface="Calibri" pitchFamily="34" charset="0"/>
              </a:rPr>
              <a:t>Write the complete symbol for the atom (X) with the given atomic number (Z) and atomic mass (A)</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Z = 17,A = 35</a:t>
            </a:r>
            <a:br>
              <a:rPr lang="en-IN" dirty="0" smtClean="0">
                <a:latin typeface="Calibri" pitchFamily="34" charset="0"/>
              </a:rPr>
            </a:br>
            <a:r>
              <a:rPr lang="en-IN" dirty="0" smtClean="0">
                <a:latin typeface="Calibri" pitchFamily="34" charset="0"/>
              </a:rPr>
              <a:t>(ii) Z = 92, A = 233</a:t>
            </a:r>
            <a:br>
              <a:rPr lang="en-IN" dirty="0" smtClean="0">
                <a:latin typeface="Calibri" pitchFamily="34" charset="0"/>
              </a:rPr>
            </a:br>
            <a:r>
              <a:rPr lang="en-IN" dirty="0" smtClean="0">
                <a:latin typeface="Calibri" pitchFamily="34" charset="0"/>
              </a:rPr>
              <a:t>(in) Z = 4, A = 9.</a:t>
            </a:r>
            <a:endParaRPr lang="en-IN" dirty="0">
              <a:latin typeface="Calibri" pitchFamily="34" charset="0"/>
            </a:endParaRPr>
          </a:p>
        </p:txBody>
      </p:sp>
      <p:pic>
        <p:nvPicPr>
          <p:cNvPr id="5"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Rectangle 2"/>
          <p:cNvSpPr/>
          <p:nvPr/>
        </p:nvSpPr>
        <p:spPr>
          <a:xfrm>
            <a:off x="3676261" y="466532"/>
            <a:ext cx="1791478" cy="430887"/>
          </a:xfrm>
          <a:prstGeom prst="rect">
            <a:avLst/>
          </a:prstGeom>
        </p:spPr>
        <p:txBody>
          <a:bodyPr wrap="square">
            <a:spAutoFit/>
          </a:bodyPr>
          <a:lstStyle/>
          <a:p>
            <a:r>
              <a:rPr lang="en-IN" sz="2200" b="1" dirty="0" smtClean="0">
                <a:solidFill>
                  <a:srgbClr val="FF0000"/>
                </a:solidFill>
                <a:latin typeface="Calibri" pitchFamily="34" charset="0"/>
              </a:rPr>
              <a:t>LECT-3 </a:t>
            </a:r>
            <a:endParaRPr lang="en-IN" sz="2200" dirty="0">
              <a:solidFill>
                <a:srgbClr val="FF0000"/>
              </a:solidFill>
              <a:latin typeface="Calibri" pitchFamily="34" charset="0"/>
            </a:endParaRPr>
          </a:p>
        </p:txBody>
      </p:sp>
      <p:sp>
        <p:nvSpPr>
          <p:cNvPr id="4" name="Rectangle 3"/>
          <p:cNvSpPr/>
          <p:nvPr/>
        </p:nvSpPr>
        <p:spPr>
          <a:xfrm>
            <a:off x="391885" y="1063669"/>
            <a:ext cx="7856375" cy="3200876"/>
          </a:xfrm>
          <a:prstGeom prst="rect">
            <a:avLst/>
          </a:prstGeom>
        </p:spPr>
        <p:txBody>
          <a:bodyPr wrap="square">
            <a:spAutoFit/>
          </a:bodyPr>
          <a:lstStyle/>
          <a:p>
            <a:r>
              <a:rPr lang="en-IN" sz="2000" b="1" dirty="0" smtClean="0">
                <a:solidFill>
                  <a:srgbClr val="FF0000"/>
                </a:solidFill>
                <a:latin typeface="Calibri" pitchFamily="34" charset="0"/>
              </a:rPr>
              <a:t>• Developments leading to the Bohr’s Model of Atom</a:t>
            </a:r>
            <a:r>
              <a:rPr lang="en-IN" dirty="0" smtClean="0">
                <a:latin typeface="Calibri" pitchFamily="34" charset="0"/>
              </a:rPr>
              <a:t/>
            </a:r>
            <a:br>
              <a:rPr lang="en-IN" dirty="0" smtClean="0">
                <a:latin typeface="Calibri" pitchFamily="34" charset="0"/>
              </a:rPr>
            </a:br>
            <a:r>
              <a:rPr lang="en-IN" dirty="0" smtClean="0">
                <a:latin typeface="Calibri" pitchFamily="34" charset="0"/>
              </a:rPr>
              <a:t>Two developments played a major role in the formulation of Bohr’s model of atom. These were:</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Dual character of the electromagnetic radiation which means that radiations possess both wave like and particle like properties.</a:t>
            </a:r>
            <a:br>
              <a:rPr lang="en-IN" dirty="0" smtClean="0">
                <a:latin typeface="Calibri" pitchFamily="34" charset="0"/>
              </a:rPr>
            </a:br>
            <a:r>
              <a:rPr lang="en-IN" dirty="0" smtClean="0">
                <a:latin typeface="Calibri" pitchFamily="34" charset="0"/>
              </a:rPr>
              <a:t>(ii)  Experimental results regarding atomic spectra which can be explained only by assuming quantized electronic energy levels in atoms.</a:t>
            </a:r>
            <a:br>
              <a:rPr lang="en-IN" dirty="0" smtClean="0">
                <a:latin typeface="Calibri" pitchFamily="34" charset="0"/>
              </a:rPr>
            </a:br>
            <a:r>
              <a:rPr lang="en-IN" b="1" dirty="0" smtClean="0">
                <a:latin typeface="Calibri" pitchFamily="34" charset="0"/>
              </a:rPr>
              <a:t>• Nature of Electromagnetic Radiation (Electromagnetic Wave Theory)</a:t>
            </a:r>
            <a:r>
              <a:rPr lang="en-IN" dirty="0" smtClean="0">
                <a:latin typeface="Calibri" pitchFamily="34" charset="0"/>
              </a:rPr>
              <a:t/>
            </a:r>
            <a:br>
              <a:rPr lang="en-IN" dirty="0" smtClean="0">
                <a:latin typeface="Calibri" pitchFamily="34" charset="0"/>
              </a:rPr>
            </a:br>
            <a:r>
              <a:rPr lang="en-IN" dirty="0" smtClean="0">
                <a:latin typeface="Calibri" pitchFamily="34" charset="0"/>
              </a:rPr>
              <a:t>This theory was put forward by James Clark Maxwell in 1864. The main points of this theory are as follows:</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The energy is emitted from any source (like the heated rod or the filament of a bulb through which electric current is passed) continuously in the form of radiations and is called the radiant energy.</a:t>
            </a:r>
            <a:br>
              <a:rPr lang="en-IN" dirty="0" smtClean="0">
                <a:latin typeface="Calibri" pitchFamily="34" charset="0"/>
              </a:rPr>
            </a:br>
            <a:r>
              <a:rPr lang="en-IN" dirty="0" smtClean="0">
                <a:latin typeface="Calibri" pitchFamily="34" charset="0"/>
              </a:rPr>
              <a:t>(ii)  The radiations consist of electric and magnetic fields oscillating perpendicular to each other and both perpendicular to the direction of propagation of the radiation.</a:t>
            </a:r>
            <a:br>
              <a:rPr lang="en-IN" dirty="0" smtClean="0">
                <a:latin typeface="Calibri" pitchFamily="34" charset="0"/>
              </a:rPr>
            </a:br>
            <a:endParaRPr lang="en-IN"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4097" name="Rectangle 1"/>
          <p:cNvSpPr>
            <a:spLocks noChangeArrowheads="1"/>
          </p:cNvSpPr>
          <p:nvPr/>
        </p:nvSpPr>
        <p:spPr bwMode="auto">
          <a:xfrm>
            <a:off x="531844" y="447869"/>
            <a:ext cx="791235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radiations possess wave character and travel with the velocity of light 3 x 10</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8</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m/sec.</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(iv)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These waves do not require any material medium for propagation. For example, rays from the sun reach us through space which is a non-material medium.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1725968" y="1101982"/>
            <a:ext cx="5505450" cy="2305050"/>
          </a:xfrm>
          <a:prstGeom prst="rect">
            <a:avLst/>
          </a:prstGeom>
          <a:noFill/>
          <a:ln w="9525">
            <a:noFill/>
            <a:miter lim="800000"/>
            <a:headEnd/>
            <a:tailEnd/>
          </a:ln>
          <a:effectLst/>
        </p:spPr>
      </p:pic>
      <p:sp>
        <p:nvSpPr>
          <p:cNvPr id="4099" name="Rectangle 3"/>
          <p:cNvSpPr>
            <a:spLocks noChangeArrowheads="1"/>
          </p:cNvSpPr>
          <p:nvPr/>
        </p:nvSpPr>
        <p:spPr bwMode="auto">
          <a:xfrm>
            <a:off x="223935" y="3667077"/>
            <a:ext cx="823893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Characteristics of a Wave</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Wavelength: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It is defined as the distance between any two consecutive crests or troughs. It is represented by X and its S.I. unit is metre.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400" b="1" dirty="0" smtClean="0">
                <a:solidFill>
                  <a:srgbClr val="FF0000"/>
                </a:solidFill>
              </a:rPr>
              <a:t>				LECT-1</a:t>
            </a:r>
            <a:endParaRPr lang="en-IN" sz="2400" dirty="0" smtClean="0">
              <a:solidFill>
                <a:srgbClr val="FF0000"/>
              </a:solidFill>
            </a:endParaRPr>
          </a:p>
          <a:p>
            <a:pPr lvl="0">
              <a:buSzPts val="1800"/>
            </a:pPr>
            <a:r>
              <a:rPr lang="en-IN" sz="1800" b="1" dirty="0" smtClean="0"/>
              <a:t>Discovery of Electron—Discharge Tube Experiment</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r>
              <a:rPr lang="en-IN" dirty="0" smtClean="0"/>
              <a:t>In 1879, William Crooks studied the conduction of electricity through gases at low pressure. He performed the experiment in a discharge tube which is a cylindrical hard glass tube about 60 cm in length. It is sealed at both the ends and fitted with two metal electrodes as shown in Fig. </a:t>
            </a:r>
            <a:endParaRPr lang="en-IN" dirty="0"/>
          </a:p>
        </p:txBody>
      </p:sp>
      <p:pic>
        <p:nvPicPr>
          <p:cNvPr id="5" name="Picture 4"/>
          <p:cNvPicPr/>
          <p:nvPr/>
        </p:nvPicPr>
        <p:blipFill>
          <a:blip r:embed="rId4"/>
          <a:srcRect/>
          <a:stretch>
            <a:fillRect/>
          </a:stretch>
        </p:blipFill>
        <p:spPr bwMode="auto">
          <a:xfrm>
            <a:off x="1170992" y="2532056"/>
            <a:ext cx="5943600" cy="224409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3" name="Picture 2"/>
          <p:cNvPicPr/>
          <p:nvPr/>
        </p:nvPicPr>
        <p:blipFill>
          <a:blip r:embed="rId3"/>
          <a:srcRect/>
          <a:stretch>
            <a:fillRect/>
          </a:stretch>
        </p:blipFill>
        <p:spPr bwMode="auto">
          <a:xfrm>
            <a:off x="755682" y="871246"/>
            <a:ext cx="1381125" cy="228600"/>
          </a:xfrm>
          <a:prstGeom prst="rect">
            <a:avLst/>
          </a:prstGeom>
          <a:noFill/>
          <a:ln w="9525">
            <a:noFill/>
            <a:miter lim="800000"/>
            <a:headEnd/>
            <a:tailEnd/>
          </a:ln>
          <a:effectLst/>
        </p:spPr>
      </p:pic>
      <p:sp>
        <p:nvSpPr>
          <p:cNvPr id="3073" name="Rectangle 1"/>
          <p:cNvSpPr>
            <a:spLocks noChangeArrowheads="1"/>
          </p:cNvSpPr>
          <p:nvPr/>
        </p:nvSpPr>
        <p:spPr bwMode="auto">
          <a:xfrm>
            <a:off x="335902" y="1129031"/>
            <a:ext cx="831357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Frequency: Frequency of a wave is defined as the number of waves passing through a point in one second. It is represented by v (nu) and is expressed in Hertz (Hz).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lang="en-IN" dirty="0" smtClean="0">
                <a:latin typeface="Calibri" pitchFamily="34" charset="0"/>
              </a:rPr>
              <a:t>1 Hz = 1 cycle/sec.</a:t>
            </a:r>
            <a:br>
              <a:rPr lang="en-IN" dirty="0" smtClean="0">
                <a:latin typeface="Calibri" pitchFamily="34" charset="0"/>
              </a:rPr>
            </a:br>
            <a:r>
              <a:rPr lang="en-IN" b="1" dirty="0" smtClean="0">
                <a:latin typeface="Calibri" pitchFamily="34" charset="0"/>
              </a:rPr>
              <a:t>Velocity: </a:t>
            </a:r>
            <a:r>
              <a:rPr lang="en-IN" dirty="0" smtClean="0">
                <a:latin typeface="Calibri" pitchFamily="34" charset="0"/>
              </a:rPr>
              <a:t>Velocity of a wave is defined as the linear distance travelled by the wave in one second. It is represented by c and is expressed in cm/sec or m/sec.</a:t>
            </a:r>
            <a:br>
              <a:rPr lang="en-IN" dirty="0" smtClean="0">
                <a:latin typeface="Calibri" pitchFamily="34" charset="0"/>
              </a:rPr>
            </a:br>
            <a:r>
              <a:rPr lang="en-IN" b="1" dirty="0" smtClean="0">
                <a:latin typeface="Calibri" pitchFamily="34" charset="0"/>
              </a:rPr>
              <a:t>Amplitude: </a:t>
            </a:r>
            <a:r>
              <a:rPr lang="en-IN" dirty="0" smtClean="0">
                <a:latin typeface="Calibri" pitchFamily="34" charset="0"/>
              </a:rPr>
              <a:t>Amplitude of a wave is the height of the crest or the depth of the through. It is represented by V and is expressed in the units of length.</a:t>
            </a:r>
            <a:br>
              <a:rPr lang="en-IN" dirty="0" smtClean="0">
                <a:latin typeface="Calibri" pitchFamily="34" charset="0"/>
              </a:rPr>
            </a:br>
            <a:r>
              <a:rPr lang="en-IN" b="1" dirty="0" smtClean="0">
                <a:latin typeface="Calibri" pitchFamily="34" charset="0"/>
              </a:rPr>
              <a:t>Wave Number: </a:t>
            </a:r>
            <a:r>
              <a:rPr lang="en-IN" dirty="0" smtClean="0">
                <a:latin typeface="Calibri" pitchFamily="34" charset="0"/>
              </a:rPr>
              <a:t>It is defined as the number of waves present in 1 metre length. Evidently it will be equal to the reciprocal of the wavelength. It is represented by bar v (read as nu bar).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5" name="Picture 4"/>
          <p:cNvPicPr/>
          <p:nvPr/>
        </p:nvPicPr>
        <p:blipFill>
          <a:blip r:embed="rId4"/>
          <a:srcRect/>
          <a:stretch>
            <a:fillRect/>
          </a:stretch>
        </p:blipFill>
        <p:spPr bwMode="auto">
          <a:xfrm>
            <a:off x="2932436" y="3010191"/>
            <a:ext cx="1114425" cy="466725"/>
          </a:xfrm>
          <a:prstGeom prst="rect">
            <a:avLst/>
          </a:prstGeom>
          <a:noFill/>
          <a:ln w="9525">
            <a:noFill/>
            <a:miter lim="800000"/>
            <a:headEnd/>
            <a:tailEnd/>
          </a:ln>
          <a:effectLst/>
        </p:spPr>
      </p:pic>
      <p:sp>
        <p:nvSpPr>
          <p:cNvPr id="3074" name="Rectangle 2"/>
          <p:cNvSpPr>
            <a:spLocks noChangeArrowheads="1"/>
          </p:cNvSpPr>
          <p:nvPr/>
        </p:nvSpPr>
        <p:spPr bwMode="auto">
          <a:xfrm>
            <a:off x="195942" y="3499125"/>
            <a:ext cx="843487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Electromagnetic Spectrum</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When electromagnetic radiations are arranged in order of their increasing wavelengths or decreasing frequencies, the complete spectrum obtained is called electromagnetic spectrum.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3" name="Picture 2"/>
          <p:cNvPicPr/>
          <p:nvPr/>
        </p:nvPicPr>
        <p:blipFill>
          <a:blip r:embed="rId3"/>
          <a:srcRect/>
          <a:stretch>
            <a:fillRect/>
          </a:stretch>
        </p:blipFill>
        <p:spPr bwMode="auto">
          <a:xfrm>
            <a:off x="1277905" y="1065439"/>
            <a:ext cx="6289222" cy="31432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1025" name="Rectangle 1"/>
          <p:cNvSpPr>
            <a:spLocks noChangeArrowheads="1"/>
          </p:cNvSpPr>
          <p:nvPr/>
        </p:nvSpPr>
        <p:spPr bwMode="auto">
          <a:xfrm>
            <a:off x="382555" y="783803"/>
            <a:ext cx="841621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Tx/>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Limitations of Electromagnetic Wave Theory</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Electromagnetic wave theory was successful in explaining properties of light such as interference, diffraction etc; but it could not explain the following:</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The phenomenon of black body radiation.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The photoelectric effect.</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The variation of heat capacity of solids as a function of temperature.</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(iv) The line spectra of atoms with reference to hydrogen.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sz="2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Black Body Radiation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ideal body, which emits and absorbs all frequencies, is called a black body and the radiation emitted by such a body is called black body radiation. The exact frequency distribution of the emitted radiation from a black body depends only on its temperature. </a:t>
            </a:r>
            <a:r>
              <a:rPr lang="en-IN" dirty="0" smtClean="0">
                <a:latin typeface="Calibri" pitchFamily="34" charset="0"/>
              </a:rPr>
              <a:t>At a given temperature, intensity of radiation emitted increases with decrease of wavelength, reaches a maximum value at a given wavelength and then starts decreasing with further decrease of wavelength.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920197" y="897682"/>
            <a:ext cx="4071966" cy="3124201"/>
          </a:xfrm>
          <a:prstGeom prst="rect">
            <a:avLst/>
          </a:prstGeom>
          <a:noFill/>
          <a:ln w="9525">
            <a:noFill/>
            <a:miter lim="800000"/>
            <a:headEnd/>
            <a:tailEnd/>
          </a:ln>
          <a:effectLst/>
        </p:spPr>
      </p:pic>
      <p:pic>
        <p:nvPicPr>
          <p:cNvPr id="3"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490" y="1007706"/>
            <a:ext cx="7987004" cy="1815882"/>
          </a:xfrm>
          <a:prstGeom prst="rect">
            <a:avLst/>
          </a:prstGeom>
        </p:spPr>
        <p:txBody>
          <a:bodyPr wrap="square">
            <a:spAutoFit/>
          </a:bodyPr>
          <a:lstStyle/>
          <a:p>
            <a:r>
              <a:rPr lang="en-IN" dirty="0" smtClean="0">
                <a:latin typeface="Calibri" pitchFamily="34" charset="0"/>
              </a:rPr>
              <a:t>Answer the following questions:</a:t>
            </a:r>
          </a:p>
          <a:p>
            <a:pPr marL="342900" indent="-342900">
              <a:buAutoNum type="arabicPeriod"/>
            </a:pPr>
            <a:r>
              <a:rPr lang="en-IN" dirty="0" smtClean="0">
                <a:latin typeface="Calibri" pitchFamily="34" charset="0"/>
              </a:rPr>
              <a:t>Yellow light emitted from a sodium lamp has a wavelength (2) of 580 nm. Calculate the     frequency (v) and wave number (v) of yellow light.</a:t>
            </a:r>
          </a:p>
          <a:p>
            <a:pPr marL="342900" indent="-342900">
              <a:buAutoNum type="arabicPeriod"/>
            </a:pPr>
            <a:r>
              <a:rPr lang="en-IN" dirty="0" smtClean="0">
                <a:latin typeface="Calibri" pitchFamily="34" charset="0"/>
              </a:rPr>
              <a:t>Calculate the energy of each of the photons which</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correspond to light of frequency 3 × 1015 Hz</a:t>
            </a:r>
            <a:br>
              <a:rPr lang="en-IN" dirty="0" smtClean="0">
                <a:latin typeface="Calibri" pitchFamily="34" charset="0"/>
              </a:rPr>
            </a:br>
            <a:r>
              <a:rPr lang="en-IN" dirty="0" smtClean="0">
                <a:latin typeface="Calibri" pitchFamily="34" charset="0"/>
              </a:rPr>
              <a:t>(ii) have wavelength of 0-50 A.</a:t>
            </a:r>
          </a:p>
          <a:p>
            <a:pPr marL="342900" indent="-342900">
              <a:buAutoNum type="arabicPeriod"/>
            </a:pPr>
            <a:r>
              <a:rPr lang="en-IN" dirty="0" smtClean="0">
                <a:latin typeface="Calibri" pitchFamily="34" charset="0"/>
              </a:rPr>
              <a:t>Calculate the wavelength, frequency and wave number of light wave whose period is 2.0 × 10</a:t>
            </a:r>
            <a:r>
              <a:rPr lang="en-IN" baseline="30000" dirty="0" smtClean="0">
                <a:latin typeface="Calibri" pitchFamily="34" charset="0"/>
              </a:rPr>
              <a:t>-10</a:t>
            </a:r>
            <a:r>
              <a:rPr lang="en-IN" dirty="0" smtClean="0">
                <a:latin typeface="Calibri" pitchFamily="34" charset="0"/>
              </a:rPr>
              <a:t> s.</a:t>
            </a:r>
          </a:p>
          <a:p>
            <a:pPr marL="342900" indent="-342900">
              <a:buAutoNum type="arabicPeriod"/>
            </a:pPr>
            <a:r>
              <a:rPr lang="en-IN" dirty="0" smtClean="0">
                <a:latin typeface="Calibri" pitchFamily="34" charset="0"/>
              </a:rPr>
              <a:t>What is the number of photons of light with wavelength 4000 pm which provide 1 Joule of energy ?</a:t>
            </a:r>
            <a:endParaRPr lang="en-IN" dirty="0">
              <a:latin typeface="Calibri" pitchFamily="34" charset="0"/>
            </a:endParaRPr>
          </a:p>
        </p:txBody>
      </p:sp>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970384" y="149296"/>
            <a:ext cx="546773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r>
              <a:rPr kumimoji="0" lang="en-US" sz="2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LECT-4</a:t>
            </a:r>
            <a:r>
              <a:rPr kumimoji="0" lang="en-US" sz="14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373224" y="774440"/>
            <a:ext cx="82296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Planck’s Quantum Theory</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To explain the phenomenon of ‘Black body radiation’ and photoelectric effect, Max Planck in 1900, put forward a theory known as Planck’s Quantum Theory.</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This theory was further extended by Einstein in 1905. The main points of this theory was as follows: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radiant energy emitted or absorbed in the form of small packets of energy. Each 	such packets of energy is called a quantum.</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energy of each quantum is directly proportional to the frequency of the radiation.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a:srcRect/>
          <a:stretch>
            <a:fillRect/>
          </a:stretch>
        </p:blipFill>
        <p:spPr bwMode="auto">
          <a:xfrm>
            <a:off x="2487386" y="2468432"/>
            <a:ext cx="2209800" cy="523875"/>
          </a:xfrm>
          <a:prstGeom prst="rect">
            <a:avLst/>
          </a:prstGeom>
          <a:noFill/>
          <a:ln w="9525">
            <a:noFill/>
            <a:miter lim="800000"/>
            <a:headEnd/>
            <a:tailEnd/>
          </a:ln>
          <a:effectLst/>
        </p:spPr>
      </p:pic>
      <p:sp>
        <p:nvSpPr>
          <p:cNvPr id="40963" name="Rectangle 3"/>
          <p:cNvSpPr>
            <a:spLocks noChangeArrowheads="1"/>
          </p:cNvSpPr>
          <p:nvPr/>
        </p:nvSpPr>
        <p:spPr bwMode="auto">
          <a:xfrm>
            <a:off x="298580" y="3032550"/>
            <a:ext cx="856550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Where h is proportionality constant, called Planck’s constant. Its value is 6.626 x 10</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-34</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J sec.</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sz="22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Photoelectric Effect</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Hertz, in 1887, discovered that when a beam of light of certain frequency strikes the surface of some metals, electrons are emitted or ejected from the metal surface. The phenomenon is called photoelectric effect.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856111" y="704947"/>
            <a:ext cx="5095875" cy="2352675"/>
          </a:xfrm>
          <a:prstGeom prst="rect">
            <a:avLst/>
          </a:prstGeom>
          <a:noFill/>
          <a:ln w="9525">
            <a:noFill/>
            <a:miter lim="800000"/>
            <a:headEnd/>
            <a:tailEnd/>
          </a:ln>
          <a:effectLst/>
        </p:spPr>
      </p:pic>
      <p:sp>
        <p:nvSpPr>
          <p:cNvPr id="3" name="Rectangle 2"/>
          <p:cNvSpPr/>
          <p:nvPr/>
        </p:nvSpPr>
        <p:spPr>
          <a:xfrm>
            <a:off x="541176" y="3219062"/>
            <a:ext cx="8201608" cy="1384995"/>
          </a:xfrm>
          <a:prstGeom prst="rect">
            <a:avLst/>
          </a:prstGeom>
        </p:spPr>
        <p:txBody>
          <a:bodyPr wrap="square">
            <a:spAutoFit/>
          </a:bodyPr>
          <a:lstStyle/>
          <a:p>
            <a:r>
              <a:rPr lang="en-IN" b="1" dirty="0" smtClean="0">
                <a:latin typeface="Calibri" pitchFamily="34" charset="0"/>
              </a:rPr>
              <a:t>Observations in Photoelectric Effect</a:t>
            </a:r>
            <a:r>
              <a:rPr lang="en-IN" dirty="0" smtClean="0">
                <a:latin typeface="Calibri" pitchFamily="34" charset="0"/>
              </a:rPr>
              <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Only photons of light of certain minimum frequency called threshold frequency (v</a:t>
            </a:r>
            <a:r>
              <a:rPr lang="en-IN" baseline="-25000" dirty="0" smtClean="0">
                <a:latin typeface="Calibri" pitchFamily="34" charset="0"/>
              </a:rPr>
              <a:t>0</a:t>
            </a:r>
            <a:r>
              <a:rPr lang="en-IN" dirty="0" smtClean="0">
                <a:latin typeface="Calibri" pitchFamily="34" charset="0"/>
              </a:rPr>
              <a:t>) can cause the photoelectric effect. The value of v</a:t>
            </a:r>
            <a:r>
              <a:rPr lang="en-IN" baseline="-25000" dirty="0" smtClean="0">
                <a:latin typeface="Calibri" pitchFamily="34" charset="0"/>
              </a:rPr>
              <a:t>0</a:t>
            </a:r>
            <a:r>
              <a:rPr lang="en-IN" dirty="0" smtClean="0">
                <a:latin typeface="Calibri" pitchFamily="34" charset="0"/>
              </a:rPr>
              <a:t> is different for different metals.</a:t>
            </a:r>
            <a:br>
              <a:rPr lang="en-IN" dirty="0" smtClean="0">
                <a:latin typeface="Calibri" pitchFamily="34" charset="0"/>
              </a:rPr>
            </a:br>
            <a:r>
              <a:rPr lang="en-IN" dirty="0" smtClean="0">
                <a:latin typeface="Calibri" pitchFamily="34" charset="0"/>
              </a:rPr>
              <a:t>(ii)  The kinetic energy of the electrons which are emitted is directly proportional to the frequency of the striking photons and is quite independent of their intensity.</a:t>
            </a:r>
            <a:br>
              <a:rPr lang="en-IN" dirty="0" smtClean="0">
                <a:latin typeface="Calibri" pitchFamily="34" charset="0"/>
              </a:rPr>
            </a:br>
            <a:endParaRPr lang="en-IN" dirty="0">
              <a:latin typeface="Calibri" pitchFamily="34" charset="0"/>
            </a:endParaRPr>
          </a:p>
        </p:txBody>
      </p:sp>
      <p:pic>
        <p:nvPicPr>
          <p:cNvPr id="4"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447869" y="793135"/>
            <a:ext cx="816428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00050" marR="0" lvl="0" indent="-400050" algn="l" defTabSz="914400" rtl="0" eaLnBrk="1" fontAlgn="base" latinLnBrk="0" hangingPunct="1">
              <a:lnSpc>
                <a:spcPct val="100000"/>
              </a:lnSpc>
              <a:spcBef>
                <a:spcPct val="0"/>
              </a:spcBef>
              <a:spcAft>
                <a:spcPct val="0"/>
              </a:spcAft>
              <a:buClrTx/>
              <a:buSzTx/>
              <a:buFontTx/>
              <a:buAutoNum type="romanLcParenBoth" startAt="3"/>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number of electrons that are ejected per second from the metal surface depends upon the intensity of the striking photons or radiations and not upon their frequency. </a:t>
            </a:r>
          </a:p>
          <a:p>
            <a:pPr marL="400050" marR="0" lvl="0" indent="-400050" algn="l" defTabSz="914400" rtl="0" eaLnBrk="1" fontAlgn="base" latinLnBrk="0" hangingPunct="1">
              <a:lnSpc>
                <a:spcPct val="100000"/>
              </a:lnSpc>
              <a:spcBef>
                <a:spcPct val="0"/>
              </a:spcBef>
              <a:spcAft>
                <a:spcPct val="0"/>
              </a:spcAft>
              <a:buClrTx/>
              <a:buSzTx/>
              <a:tabLst/>
            </a:pPr>
            <a:r>
              <a:rPr lang="en-IN" b="1" dirty="0" smtClean="0">
                <a:latin typeface="Calibri" pitchFamily="34" charset="0"/>
              </a:rPr>
              <a:t>Explanation of Photoelectric Effect</a:t>
            </a:r>
            <a:r>
              <a:rPr lang="en-IN" dirty="0" smtClean="0">
                <a:latin typeface="Calibri" pitchFamily="34" charset="0"/>
              </a:rPr>
              <a:t/>
            </a:r>
            <a:br>
              <a:rPr lang="en-IN" dirty="0" smtClean="0">
                <a:latin typeface="Calibri" pitchFamily="34" charset="0"/>
              </a:rPr>
            </a:br>
            <a:r>
              <a:rPr lang="en-IN" dirty="0" smtClean="0">
                <a:latin typeface="Calibri" pitchFamily="34" charset="0"/>
              </a:rPr>
              <a:t>Einstein in (1905) was able to give an explanation of the different points of the photoelectric effect using Planck’s quantum theory as under:</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Photoelectrons are ejected only when the incident light has a certain minimum 	frequency (threshold frequency v</a:t>
            </a:r>
            <a:r>
              <a:rPr lang="en-IN" baseline="-25000" dirty="0" smtClean="0">
                <a:latin typeface="Calibri" pitchFamily="34" charset="0"/>
              </a:rPr>
              <a:t>0</a:t>
            </a:r>
            <a:r>
              <a:rPr lang="en-IN" dirty="0" smtClean="0">
                <a:latin typeface="Calibri" pitchFamily="34" charset="0"/>
              </a:rPr>
              <a:t>)</a:t>
            </a:r>
            <a:br>
              <a:rPr lang="en-IN" dirty="0" smtClean="0">
                <a:latin typeface="Calibri" pitchFamily="34" charset="0"/>
              </a:rPr>
            </a:br>
            <a:r>
              <a:rPr lang="en-IN" dirty="0" smtClean="0">
                <a:latin typeface="Calibri" pitchFamily="34" charset="0"/>
              </a:rPr>
              <a:t>(ii) 	If the frequency of the incident light (v) is more than the threshold frequency (v</a:t>
            </a:r>
            <a:r>
              <a:rPr lang="en-IN" baseline="-25000" dirty="0" smtClean="0">
                <a:latin typeface="Calibri" pitchFamily="34" charset="0"/>
              </a:rPr>
              <a:t>0</a:t>
            </a:r>
            <a:r>
              <a:rPr lang="en-IN" dirty="0" smtClean="0">
                <a:latin typeface="Calibri" pitchFamily="34" charset="0"/>
              </a:rPr>
              <a:t>), the excess 	energy (</a:t>
            </a:r>
            <a:r>
              <a:rPr lang="en-IN" dirty="0" err="1" smtClean="0">
                <a:latin typeface="Calibri" pitchFamily="34" charset="0"/>
              </a:rPr>
              <a:t>hv</a:t>
            </a:r>
            <a:r>
              <a:rPr lang="en-IN" dirty="0" smtClean="0">
                <a:latin typeface="Calibri" pitchFamily="34" charset="0"/>
              </a:rPr>
              <a:t> – hv</a:t>
            </a:r>
            <a:r>
              <a:rPr lang="en-IN" baseline="-25000" dirty="0" smtClean="0">
                <a:latin typeface="Calibri" pitchFamily="34" charset="0"/>
              </a:rPr>
              <a:t>0</a:t>
            </a:r>
            <a:r>
              <a:rPr lang="en-IN" dirty="0" smtClean="0">
                <a:latin typeface="Calibri" pitchFamily="34" charset="0"/>
              </a:rPr>
              <a:t>) is imparted to the electron as kinetic energy. K.E. of the ejected electron.</a:t>
            </a:r>
          </a:p>
          <a:p>
            <a:pPr marL="400050" marR="0" lvl="0" indent="-400050" algn="l" defTabSz="914400" rtl="0" eaLnBrk="1" fontAlgn="base" latinLnBrk="0" hangingPunct="1">
              <a:lnSpc>
                <a:spcPct val="100000"/>
              </a:lnSpc>
              <a:spcBef>
                <a:spcPct val="0"/>
              </a:spcBef>
              <a:spcAft>
                <a:spcPct val="0"/>
              </a:spcAft>
              <a:buClrTx/>
              <a:buSzTx/>
              <a:buFontTx/>
              <a:buAutoNum type="romanLcParenBoth" startAt="3"/>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1787881" y="2873828"/>
            <a:ext cx="2737466" cy="1306286"/>
          </a:xfrm>
          <a:prstGeom prst="rect">
            <a:avLst/>
          </a:prstGeom>
          <a:noFill/>
          <a:ln w="9525">
            <a:noFill/>
            <a:miter lim="800000"/>
            <a:headEnd/>
            <a:tailEnd/>
          </a:ln>
          <a:effectLst/>
        </p:spPr>
      </p:pic>
      <p:pic>
        <p:nvPicPr>
          <p:cNvPr id="4"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51927" y="681163"/>
            <a:ext cx="848152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a:t>
            </a:r>
            <a:r>
              <a:rPr lang="en-US" dirty="0" smtClean="0">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On increasing the intensity of light, more electrons are ejected but the energies of the electrons are not</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altered.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66531" y="1558213"/>
            <a:ext cx="8061649" cy="1384995"/>
          </a:xfrm>
          <a:prstGeom prst="rect">
            <a:avLst/>
          </a:prstGeom>
        </p:spPr>
        <p:txBody>
          <a:bodyPr wrap="square">
            <a:spAutoFit/>
          </a:bodyPr>
          <a:lstStyle/>
          <a:p>
            <a:r>
              <a:rPr lang="en-IN" b="1" dirty="0" smtClean="0">
                <a:latin typeface="Calibri" pitchFamily="34" charset="0"/>
              </a:rPr>
              <a:t>Answer the following questions:</a:t>
            </a:r>
          </a:p>
          <a:p>
            <a:r>
              <a:rPr lang="en-IN" dirty="0" smtClean="0">
                <a:latin typeface="Calibri" pitchFamily="34" charset="0"/>
              </a:rPr>
              <a:t>1. A photon of wavelength 4 × 10</a:t>
            </a:r>
            <a:r>
              <a:rPr lang="en-IN" baseline="30000" dirty="0" smtClean="0">
                <a:latin typeface="Calibri" pitchFamily="34" charset="0"/>
              </a:rPr>
              <a:t>-7</a:t>
            </a:r>
            <a:r>
              <a:rPr lang="en-IN" dirty="0" smtClean="0">
                <a:latin typeface="Calibri" pitchFamily="34" charset="0"/>
              </a:rPr>
              <a:t> m strikes on metal surface ; the work function of the metal being 2.13 </a:t>
            </a:r>
            <a:r>
              <a:rPr lang="en-IN" dirty="0" err="1" smtClean="0">
                <a:latin typeface="Calibri" pitchFamily="34" charset="0"/>
              </a:rPr>
              <a:t>eV</a:t>
            </a:r>
            <a:r>
              <a:rPr lang="en-IN" dirty="0" smtClean="0">
                <a:latin typeface="Calibri" pitchFamily="34" charset="0"/>
              </a:rPr>
              <a:t>. Calculate (</a:t>
            </a:r>
            <a:r>
              <a:rPr lang="en-IN" dirty="0" err="1" smtClean="0">
                <a:latin typeface="Calibri" pitchFamily="34" charset="0"/>
              </a:rPr>
              <a:t>i</a:t>
            </a:r>
            <a:r>
              <a:rPr lang="en-IN" dirty="0" smtClean="0">
                <a:latin typeface="Calibri" pitchFamily="34" charset="0"/>
              </a:rPr>
              <a:t>) the energy of the photon,</a:t>
            </a:r>
            <a:br>
              <a:rPr lang="en-IN" dirty="0" smtClean="0">
                <a:latin typeface="Calibri" pitchFamily="34" charset="0"/>
              </a:rPr>
            </a:br>
            <a:r>
              <a:rPr lang="en-IN" dirty="0" smtClean="0">
                <a:latin typeface="Calibri" pitchFamily="34" charset="0"/>
              </a:rPr>
              <a:t>(ii) the kinetic energy of the emission</a:t>
            </a:r>
            <a:br>
              <a:rPr lang="en-IN" dirty="0" smtClean="0">
                <a:latin typeface="Calibri" pitchFamily="34" charset="0"/>
              </a:rPr>
            </a:br>
            <a:r>
              <a:rPr lang="en-IN" dirty="0" smtClean="0">
                <a:latin typeface="Calibri" pitchFamily="34" charset="0"/>
              </a:rPr>
              <a:t>(iii) the velocity of the photoelectron. (Given 1 </a:t>
            </a:r>
            <a:r>
              <a:rPr lang="en-IN" dirty="0" err="1" smtClean="0">
                <a:latin typeface="Calibri" pitchFamily="34" charset="0"/>
              </a:rPr>
              <a:t>eV</a:t>
            </a:r>
            <a:r>
              <a:rPr lang="en-IN" dirty="0" smtClean="0">
                <a:latin typeface="Calibri" pitchFamily="34" charset="0"/>
              </a:rPr>
              <a:t> = 1.6020 × 10</a:t>
            </a:r>
            <a:r>
              <a:rPr lang="en-IN" baseline="30000" dirty="0" smtClean="0">
                <a:latin typeface="Calibri" pitchFamily="34" charset="0"/>
              </a:rPr>
              <a:t>-19</a:t>
            </a:r>
            <a:r>
              <a:rPr lang="en-IN" dirty="0" smtClean="0">
                <a:latin typeface="Calibri" pitchFamily="34" charset="0"/>
              </a:rPr>
              <a:t> J).</a:t>
            </a:r>
          </a:p>
          <a:p>
            <a:endParaRPr lang="en-IN" dirty="0">
              <a:latin typeface="Calibri" pitchFamily="34" charset="0"/>
            </a:endParaRPr>
          </a:p>
        </p:txBody>
      </p:sp>
      <p:sp>
        <p:nvSpPr>
          <p:cNvPr id="5" name="Rectangle 4"/>
          <p:cNvSpPr/>
          <p:nvPr/>
        </p:nvSpPr>
        <p:spPr>
          <a:xfrm>
            <a:off x="494521" y="2715623"/>
            <a:ext cx="8294915" cy="1384995"/>
          </a:xfrm>
          <a:prstGeom prst="rect">
            <a:avLst/>
          </a:prstGeom>
        </p:spPr>
        <p:txBody>
          <a:bodyPr wrap="square">
            <a:spAutoFit/>
          </a:bodyPr>
          <a:lstStyle/>
          <a:p>
            <a:r>
              <a:rPr lang="en-IN" dirty="0" smtClean="0">
                <a:latin typeface="Calibri" pitchFamily="34" charset="0"/>
              </a:rPr>
              <a:t>2. Electromagnetic radiation of wavelength 242 nm is just sufficient to ionise the sodium atom. Calculate the ionisation energy of sodium in k-J mol</a:t>
            </a:r>
            <a:r>
              <a:rPr lang="en-IN" baseline="30000" dirty="0" smtClean="0">
                <a:latin typeface="Calibri" pitchFamily="34" charset="0"/>
              </a:rPr>
              <a:t>-1</a:t>
            </a:r>
            <a:r>
              <a:rPr lang="en-IN" dirty="0" smtClean="0">
                <a:latin typeface="Calibri" pitchFamily="34" charset="0"/>
              </a:rPr>
              <a:t>.</a:t>
            </a:r>
          </a:p>
          <a:p>
            <a:r>
              <a:rPr lang="en-IN" dirty="0" smtClean="0">
                <a:latin typeface="Calibri" pitchFamily="34" charset="0"/>
              </a:rPr>
              <a:t>3. A 25 watt bulb emits monochromatic yellow light of wavelength 0.57 </a:t>
            </a:r>
            <a:r>
              <a:rPr lang="en-IN" dirty="0" err="1" smtClean="0">
                <a:latin typeface="Calibri" pitchFamily="34" charset="0"/>
              </a:rPr>
              <a:t>μm</a:t>
            </a:r>
            <a:r>
              <a:rPr lang="en-IN" dirty="0" smtClean="0">
                <a:latin typeface="Calibri" pitchFamily="34" charset="0"/>
              </a:rPr>
              <a:t>. Calculate the rate of emission of quanta per second.</a:t>
            </a:r>
          </a:p>
          <a:p>
            <a:r>
              <a:rPr lang="en-IN" dirty="0" smtClean="0">
                <a:latin typeface="Calibri" pitchFamily="34" charset="0"/>
              </a:rPr>
              <a:t>4. Electrons are emitted with zero velocity from a metal surface when it is exposed to radiation of wavelength 6800 A. Calculate threshold frequency (v</a:t>
            </a:r>
            <a:r>
              <a:rPr lang="en-IN" baseline="-25000" dirty="0" smtClean="0">
                <a:latin typeface="Calibri" pitchFamily="34" charset="0"/>
              </a:rPr>
              <a:t>0</a:t>
            </a:r>
            <a:r>
              <a:rPr lang="en-IN" dirty="0" smtClean="0">
                <a:latin typeface="Calibri" pitchFamily="34" charset="0"/>
              </a:rPr>
              <a:t>) and work function (W</a:t>
            </a:r>
            <a:r>
              <a:rPr lang="en-IN" baseline="-25000" dirty="0" smtClean="0">
                <a:latin typeface="Calibri" pitchFamily="34" charset="0"/>
              </a:rPr>
              <a:t>0</a:t>
            </a:r>
            <a:r>
              <a:rPr lang="en-IN" dirty="0" smtClean="0">
                <a:latin typeface="Calibri" pitchFamily="34" charset="0"/>
              </a:rPr>
              <a:t>) of the metal.</a:t>
            </a:r>
            <a:endParaRPr lang="en-IN" dirty="0">
              <a:latin typeface="Calibri" pitchFamily="34" charset="0"/>
            </a:endParaRPr>
          </a:p>
        </p:txBody>
      </p:sp>
      <p:pic>
        <p:nvPicPr>
          <p:cNvPr id="6"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3625" y="429208"/>
            <a:ext cx="1968760" cy="430887"/>
          </a:xfrm>
          <a:prstGeom prst="rect">
            <a:avLst/>
          </a:prstGeom>
        </p:spPr>
        <p:txBody>
          <a:bodyPr wrap="square">
            <a:spAutoFit/>
          </a:bodyPr>
          <a:lstStyle/>
          <a:p>
            <a:r>
              <a:rPr lang="en-IN" sz="2200" b="1" dirty="0" smtClean="0">
                <a:latin typeface="Calibri" pitchFamily="34" charset="0"/>
              </a:rPr>
              <a:t>LECT-5</a:t>
            </a:r>
            <a:r>
              <a:rPr lang="en-IN" sz="2200" b="1" dirty="0" smtClean="0"/>
              <a:t> </a:t>
            </a:r>
            <a:endParaRPr lang="en-IN" sz="2200" dirty="0"/>
          </a:p>
        </p:txBody>
      </p:sp>
      <p:sp>
        <p:nvSpPr>
          <p:cNvPr id="46081" name="Rectangle 1"/>
          <p:cNvSpPr>
            <a:spLocks noChangeArrowheads="1"/>
          </p:cNvSpPr>
          <p:nvPr/>
        </p:nvSpPr>
        <p:spPr bwMode="auto">
          <a:xfrm>
            <a:off x="419878" y="942401"/>
            <a:ext cx="83042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Dual Behavior of Electromagnetic Radiation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From the study of behavior of light, scientists came to the conclusion that light and other electromagnetic radiations have dual nature. These are wave nature as well as particle nature. Whenever radiation interacts with matter, it displays particle like properties in contrast to the wavelike properties (interference and diffraction) which it exhibits when it propagates. Some microscopic particles, like electrons, also exhibit this wave-particle duality.</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Spectrum</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a ray of white light is passed through a prism the wave with shorter wavelength bends more than the one with a longer wavelength. Since ordinary white light consists of waves with all the wavelengths in the visible range, array of white light is spread out into a series of coloured bands called spectrum. The light of red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colour</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which has longest wavelength is deviated the least while the violet light, which has shortest wavelength is deviated the most.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1" name="Google Shape;71;p15"/>
          <p:cNvSpPr txBox="1"/>
          <p:nvPr/>
        </p:nvSpPr>
        <p:spPr>
          <a:xfrm>
            <a:off x="272675" y="1148438"/>
            <a:ext cx="8688300" cy="3143631"/>
          </a:xfrm>
          <a:prstGeom prst="rect">
            <a:avLst/>
          </a:prstGeom>
          <a:noFill/>
          <a:ln>
            <a:noFill/>
          </a:ln>
        </p:spPr>
        <p:txBody>
          <a:bodyPr spcFirstLastPara="1" wrap="square" lIns="91425" tIns="91425" rIns="91425" bIns="91425" anchor="t" anchorCtr="0">
            <a:noAutofit/>
          </a:bodyPr>
          <a:lstStyle/>
          <a:p>
            <a:r>
              <a:rPr lang="en-IN" dirty="0" smtClean="0">
                <a:latin typeface="Calibri" pitchFamily="34" charset="0"/>
              </a:rPr>
              <a:t>The electrical discharge through the gases could be observed only at very low pressures and at very high voltages. The pressure of different gases could be adjusted by evacuation. When sufficiently high voltage is applied across the electrodes, current starts flowing through a stream of particles moving in the tube from the negative electrode (cathode) to the positive electrode (anode). These were called cathode rays or cathode ray particles.</a:t>
            </a:r>
          </a:p>
          <a:p>
            <a:r>
              <a:rPr lang="en-IN" b="1" dirty="0" smtClean="0"/>
              <a:t>Properties of Cathode Rays </a:t>
            </a:r>
            <a:r>
              <a:rPr lang="en-IN" dirty="0" smtClean="0"/>
              <a:t/>
            </a:r>
            <a:br>
              <a:rPr lang="en-IN" dirty="0" smtClean="0"/>
            </a:br>
            <a:r>
              <a:rPr lang="en-IN" dirty="0" smtClean="0"/>
              <a:t>(</a:t>
            </a:r>
            <a:r>
              <a:rPr lang="en-IN" dirty="0" err="1" smtClean="0"/>
              <a:t>i</a:t>
            </a:r>
            <a:r>
              <a:rPr lang="en-IN" dirty="0" smtClean="0"/>
              <a:t>) 	</a:t>
            </a:r>
            <a:r>
              <a:rPr lang="en-IN" dirty="0" smtClean="0">
                <a:latin typeface="Calibri" pitchFamily="34" charset="0"/>
              </a:rPr>
              <a:t>Cathode rays travel in straight line.</a:t>
            </a:r>
            <a:br>
              <a:rPr lang="en-IN" dirty="0" smtClean="0">
                <a:latin typeface="Calibri" pitchFamily="34" charset="0"/>
              </a:rPr>
            </a:br>
            <a:r>
              <a:rPr lang="en-IN" dirty="0" smtClean="0">
                <a:latin typeface="Calibri" pitchFamily="34" charset="0"/>
              </a:rPr>
              <a:t>(ii) 	Cathode rays start from cathode and move towards the anode.</a:t>
            </a:r>
            <a:br>
              <a:rPr lang="en-IN" dirty="0" smtClean="0">
                <a:latin typeface="Calibri" pitchFamily="34" charset="0"/>
              </a:rPr>
            </a:br>
            <a:r>
              <a:rPr lang="en-IN" dirty="0" smtClean="0">
                <a:latin typeface="Calibri" pitchFamily="34" charset="0"/>
              </a:rPr>
              <a:t>(iii) 	These rays themselves are not visible but their behaviour can be observed with the help of 	certain kind of materials (fluorescent or phosphorescent) which glow when hit by them.</a:t>
            </a:r>
            <a:br>
              <a:rPr lang="en-IN" dirty="0" smtClean="0">
                <a:latin typeface="Calibri" pitchFamily="34" charset="0"/>
              </a:rPr>
            </a:br>
            <a:r>
              <a:rPr lang="en-IN" dirty="0" smtClean="0">
                <a:latin typeface="Calibri" pitchFamily="34" charset="0"/>
              </a:rPr>
              <a:t>(iv) 	Cathode rays consist of negatively charged particles. When electric field is applied on the 	cathode rays with the help of a pair of metal plates, these are found to be deflected towards the 	positive plate indicating the presence of negative charge.</a:t>
            </a:r>
            <a:br>
              <a:rPr lang="en-IN" dirty="0" smtClean="0">
                <a:latin typeface="Calibri" pitchFamily="34" charset="0"/>
              </a:rPr>
            </a:br>
            <a:r>
              <a:rPr lang="en-IN" dirty="0" smtClean="0">
                <a:latin typeface="Calibri" pitchFamily="34" charset="0"/>
              </a:rPr>
              <a:t>(v) 	The characteristics of cathode rays do not depend upon the material of electrodes and the 	nature of gas present in the cathode ray tube.</a:t>
            </a:r>
          </a:p>
          <a:p>
            <a:endParaRPr lang="en-IN" dirty="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9248" y="587852"/>
            <a:ext cx="8490857"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Continuous Spectrum</a:t>
            </a:r>
            <a: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a ray of white light is analyzed by passing through a prism it is observed that it splits up into seven different wide bands of colours from violet to red (like rainbow). These colours are so continuous that each of them merges into the next. Hence, the spectrum is called continuous spectrum.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Emission Spectra</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Emission Spectra is noticed when the radiations emitted from a source are passed through a prism and then received on the photographic plate. Radiations can be emitted in a number of ways such as:</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from sun or glowing electric bulb.</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by passing electric discharge through a gas at low pressure.</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by heating a substance to high temperature.</a:t>
            </a:r>
          </a:p>
          <a:p>
            <a:pPr lvl="0" eaLnBrk="0" fontAlgn="base" hangingPunct="0">
              <a:spcBef>
                <a:spcPct val="0"/>
              </a:spcBef>
              <a:spcAft>
                <a:spcPct val="0"/>
              </a:spcAft>
              <a:buClrTx/>
            </a:pPr>
            <a:r>
              <a:rPr lang="en-IN" b="1" dirty="0" smtClean="0">
                <a:solidFill>
                  <a:srgbClr val="FF0000"/>
                </a:solidFill>
                <a:latin typeface="Calibri" pitchFamily="34" charset="0"/>
              </a:rPr>
              <a:t>Line Spectra</a:t>
            </a:r>
            <a:r>
              <a:rPr lang="en-IN" dirty="0" smtClean="0">
                <a:latin typeface="Calibri" pitchFamily="34" charset="0"/>
              </a:rPr>
              <a:t/>
            </a:r>
            <a:br>
              <a:rPr lang="en-IN" dirty="0" smtClean="0">
                <a:latin typeface="Calibri" pitchFamily="34" charset="0"/>
              </a:rPr>
            </a:br>
            <a:r>
              <a:rPr lang="en-IN" dirty="0" smtClean="0">
                <a:latin typeface="Calibri" pitchFamily="34" charset="0"/>
              </a:rPr>
              <a:t>When the vapours of some volatile substance are allowed to fall on the flame of a Bunsen burner and then analysed with the help of a spectroscope. Some specific coloured lines appear on the photographic plate which is different for different substances. For example, sodium or its salts emit yellow light while potassium or its salts give out violet light.</a:t>
            </a:r>
            <a:br>
              <a:rPr lang="en-IN" dirty="0" smtClean="0">
                <a:latin typeface="Calibri" pitchFamily="34" charset="0"/>
              </a:rPr>
            </a:b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410546" y="793134"/>
            <a:ext cx="8313575"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Absorption Spectra</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white light is passed through the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vapours</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of a substance and the transmitted light is then allowed to strike a prism, dark lines appear in the otherwise continuous spectrum. The dark lines indicate that the radiations corresponding to them were absorbed by the substance from the white light. This spectrum is called absorption spectrum.</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Dark lines appear exactly at the same positions where the lines in the emission spectra appear. </a:t>
            </a:r>
            <a:endPar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Line Spectrum of Hydrogen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electric discharge is passed through hydrogen gas enclosed in discharge tube under low pressure.</a:t>
            </a:r>
          </a:p>
          <a:p>
            <a:pPr eaLnBrk="0" fontAlgn="base" hangingPunct="0">
              <a:spcBef>
                <a:spcPct val="0"/>
              </a:spcBef>
              <a:spcAft>
                <a:spcPct val="0"/>
              </a:spcAft>
              <a:buClrTx/>
            </a:pPr>
            <a:r>
              <a:rPr lang="en-IN" dirty="0" smtClean="0">
                <a:latin typeface="Calibri" pitchFamily="34" charset="0"/>
              </a:rPr>
              <a:t>and the emitted light is analysed by a spectroscope, the spectrum consists of a large number of lines which are grouped into different series. The complete spectrum is known as hydrogen spectrum.</a:t>
            </a:r>
            <a:br>
              <a:rPr lang="en-IN" dirty="0" smtClean="0">
                <a:latin typeface="Calibri" pitchFamily="34" charset="0"/>
              </a:rPr>
            </a:br>
            <a:r>
              <a:rPr lang="en-IN" dirty="0" smtClean="0">
                <a:latin typeface="Calibri" pitchFamily="34" charset="0"/>
              </a:rPr>
              <a:t>On the basis of experimental observations, Johannes Rydberg noted that all series of lines in the hydrogen spectrum could be described by the following expression: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3" name="Picture 2"/>
          <p:cNvPicPr/>
          <p:nvPr/>
        </p:nvPicPr>
        <p:blipFill>
          <a:blip r:embed="rId2"/>
          <a:srcRect/>
          <a:stretch>
            <a:fillRect/>
          </a:stretch>
        </p:blipFill>
        <p:spPr bwMode="auto">
          <a:xfrm>
            <a:off x="3281460" y="3498980"/>
            <a:ext cx="1200150" cy="301981"/>
          </a:xfrm>
          <a:prstGeom prst="rect">
            <a:avLst/>
          </a:prstGeom>
          <a:noFill/>
          <a:ln w="9525">
            <a:noFill/>
            <a:miter lim="800000"/>
            <a:headEnd/>
            <a:tailEnd/>
          </a:ln>
          <a:effectLst/>
        </p:spPr>
      </p:pic>
      <p:pic>
        <p:nvPicPr>
          <p:cNvPr id="4"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009387" y="606490"/>
            <a:ext cx="3333750" cy="1101012"/>
          </a:xfrm>
          <a:prstGeom prst="rect">
            <a:avLst/>
          </a:prstGeom>
          <a:noFill/>
          <a:ln w="9525">
            <a:noFill/>
            <a:miter lim="800000"/>
            <a:headEnd/>
            <a:tailEnd/>
          </a:ln>
          <a:effectLst/>
        </p:spPr>
      </p:pic>
      <p:sp>
        <p:nvSpPr>
          <p:cNvPr id="49153" name="Rectangle 1"/>
          <p:cNvSpPr>
            <a:spLocks noChangeArrowheads="1"/>
          </p:cNvSpPr>
          <p:nvPr/>
        </p:nvSpPr>
        <p:spPr bwMode="auto">
          <a:xfrm>
            <a:off x="139959" y="1810213"/>
            <a:ext cx="875211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frequency (v ) associated with the absorption and emission of the photon can be evaluated by using equation: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3"/>
          <a:srcRect/>
          <a:stretch>
            <a:fillRect/>
          </a:stretch>
        </p:blipFill>
        <p:spPr bwMode="auto">
          <a:xfrm>
            <a:off x="623789" y="2196387"/>
            <a:ext cx="2613933" cy="1013344"/>
          </a:xfrm>
          <a:prstGeom prst="rect">
            <a:avLst/>
          </a:prstGeom>
          <a:noFill/>
          <a:ln w="9525">
            <a:noFill/>
            <a:miter lim="800000"/>
            <a:headEnd/>
            <a:tailEnd/>
          </a:ln>
          <a:effectLst/>
        </p:spPr>
      </p:pic>
      <p:pic>
        <p:nvPicPr>
          <p:cNvPr id="5" name="Picture 4"/>
          <p:cNvPicPr/>
          <p:nvPr/>
        </p:nvPicPr>
        <p:blipFill>
          <a:blip r:embed="rId4"/>
          <a:srcRect/>
          <a:stretch>
            <a:fillRect/>
          </a:stretch>
        </p:blipFill>
        <p:spPr bwMode="auto">
          <a:xfrm>
            <a:off x="3065203" y="2128740"/>
            <a:ext cx="2733675" cy="2266950"/>
          </a:xfrm>
          <a:prstGeom prst="rect">
            <a:avLst/>
          </a:prstGeom>
          <a:noFill/>
          <a:ln w="9525">
            <a:noFill/>
            <a:miter lim="800000"/>
            <a:headEnd/>
            <a:tailEnd/>
          </a:ln>
          <a:effectLst/>
        </p:spPr>
      </p:pic>
      <p:pic>
        <p:nvPicPr>
          <p:cNvPr id="6" name="Google Shape;69;p15"/>
          <p:cNvPicPr preferRelativeResize="0"/>
          <p:nvPr/>
        </p:nvPicPr>
        <p:blipFill rotWithShape="1">
          <a:blip r:embed="rId5">
            <a:alphaModFix/>
          </a:blip>
          <a:srcRect/>
          <a:stretch/>
        </p:blipFill>
        <p:spPr>
          <a:xfrm>
            <a:off x="8210550" y="4199975"/>
            <a:ext cx="925650" cy="925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32453" y="630354"/>
            <a:ext cx="5943600" cy="2408555"/>
          </a:xfrm>
          <a:prstGeom prst="rect">
            <a:avLst/>
          </a:prstGeom>
          <a:noFill/>
          <a:ln w="9525">
            <a:noFill/>
            <a:miter lim="800000"/>
            <a:headEnd/>
            <a:tailEnd/>
          </a:ln>
          <a:effectLst/>
        </p:spPr>
      </p:pic>
      <p:sp>
        <p:nvSpPr>
          <p:cNvPr id="50177" name="Rectangle 1"/>
          <p:cNvSpPr>
            <a:spLocks noChangeArrowheads="1"/>
          </p:cNvSpPr>
          <p:nvPr/>
        </p:nvSpPr>
        <p:spPr bwMode="auto">
          <a:xfrm>
            <a:off x="251927" y="3349690"/>
            <a:ext cx="859349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Rydberg</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in 1890, and has given a simple theoretical equation for the calculation of wavelengths and wave numbers of the spectral lines in different series of hydrogen spectrum. The equation is known as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Rydberg</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formula (or equation).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274822" y="492675"/>
            <a:ext cx="3381375" cy="1209675"/>
          </a:xfrm>
          <a:prstGeom prst="rect">
            <a:avLst/>
          </a:prstGeom>
          <a:noFill/>
          <a:ln w="9525">
            <a:noFill/>
            <a:miter lim="800000"/>
            <a:headEnd/>
            <a:tailEnd/>
          </a:ln>
          <a:effectLst/>
        </p:spPr>
      </p:pic>
      <p:sp>
        <p:nvSpPr>
          <p:cNvPr id="51201" name="Rectangle 1"/>
          <p:cNvSpPr>
            <a:spLocks noChangeArrowheads="1"/>
          </p:cNvSpPr>
          <p:nvPr/>
        </p:nvSpPr>
        <p:spPr bwMode="auto">
          <a:xfrm>
            <a:off x="419878" y="1670248"/>
            <a:ext cx="8248261"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where Z is the atomic number of the species.</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Here RH = constant, called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Rydberg</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constant for hydrogen and n1 , n2 are integers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(n2 &gt; n1)</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For any particular series, the value of n1 is constant while that of n2 changes. For example,</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For Lyman series,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1,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2, 3, 4, 5………..</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For Blamer series,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2,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3, 4, 5, 6………..</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For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Paschen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series,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3,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4, 5, 6, 7………..</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For Brackett series,n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4,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5, 6, 7, 8………..</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For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Pfund</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series,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=5,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6, 7, 8, 9………..</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Thus, by substituting the values of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and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in the above equation, wavelengths and wave number of different spectral lines can be calculated. When n</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2, the expression given above is called Ballmer's formula.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4"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33" y="1007707"/>
            <a:ext cx="8313575" cy="2677656"/>
          </a:xfrm>
          <a:prstGeom prst="rect">
            <a:avLst/>
          </a:prstGeom>
        </p:spPr>
        <p:txBody>
          <a:bodyPr wrap="square">
            <a:spAutoFit/>
          </a:bodyPr>
          <a:lstStyle/>
          <a:p>
            <a:r>
              <a:rPr lang="en-IN" b="1" dirty="0" smtClean="0"/>
              <a:t>Answer the following questions:</a:t>
            </a:r>
          </a:p>
          <a:p>
            <a:pPr marL="342900" indent="-342900">
              <a:buAutoNum type="arabicPeriod"/>
            </a:pPr>
            <a:r>
              <a:rPr lang="en-IN" dirty="0" smtClean="0">
                <a:latin typeface="Calibri" pitchFamily="34" charset="0"/>
              </a:rPr>
              <a:t>What is the wavelength of the light emitted when the electron in a hydrogen atom undergoes transition from the energy level with n = 4 to energy level n = 2 ? What is the colour corresponding to this wavelength ? (Given R</a:t>
            </a:r>
            <a:r>
              <a:rPr lang="en-IN" baseline="-25000" dirty="0" smtClean="0">
                <a:latin typeface="Calibri" pitchFamily="34" charset="0"/>
              </a:rPr>
              <a:t>H</a:t>
            </a:r>
            <a:r>
              <a:rPr lang="en-IN" dirty="0" smtClean="0">
                <a:latin typeface="Calibri" pitchFamily="34" charset="0"/>
              </a:rPr>
              <a:t> = 109678 cm</a:t>
            </a:r>
            <a:r>
              <a:rPr lang="en-IN" baseline="30000" dirty="0" smtClean="0">
                <a:latin typeface="Calibri" pitchFamily="34" charset="0"/>
              </a:rPr>
              <a:t>-1</a:t>
            </a:r>
            <a:r>
              <a:rPr lang="en-IN" dirty="0" smtClean="0">
                <a:latin typeface="Calibri" pitchFamily="34" charset="0"/>
              </a:rPr>
              <a:t>)</a:t>
            </a:r>
          </a:p>
          <a:p>
            <a:pPr marL="342900" indent="-342900">
              <a:buAutoNum type="arabicPeriod"/>
            </a:pPr>
            <a:r>
              <a:rPr lang="en-IN" dirty="0" smtClean="0">
                <a:latin typeface="Calibri" pitchFamily="34" charset="0"/>
              </a:rPr>
              <a:t>How much energy is required to ionise a hydrogen atom if an electron occupies n = 5 orbit ? Compare your answer with the ionisation energy of H atom (energy required to remove the electron from n = 1 orbit)</a:t>
            </a:r>
          </a:p>
          <a:p>
            <a:pPr marL="342900" indent="-342900">
              <a:buAutoNum type="arabicPeriod"/>
            </a:pPr>
            <a:r>
              <a:rPr lang="en-IN" dirty="0" smtClean="0">
                <a:latin typeface="Calibri" pitchFamily="34" charset="0"/>
              </a:rPr>
              <a:t>What is the maximum number of emission lines when the excited electron of a hydrogen atom in n = 6 drops to the ground state ?</a:t>
            </a:r>
          </a:p>
          <a:p>
            <a:pPr marL="342900" indent="-342900">
              <a:buAutoNum type="arabicPeriod"/>
            </a:pP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The energy associated with first orbit in hydrogen atom is – 2.17 × 10</a:t>
            </a:r>
            <a:r>
              <a:rPr lang="en-IN" baseline="30000" dirty="0" smtClean="0">
                <a:latin typeface="Calibri" pitchFamily="34" charset="0"/>
              </a:rPr>
              <a:t>-18</a:t>
            </a:r>
            <a:r>
              <a:rPr lang="en-IN" dirty="0" smtClean="0">
                <a:latin typeface="Calibri" pitchFamily="34" charset="0"/>
              </a:rPr>
              <a:t> J atom</a:t>
            </a:r>
            <a:r>
              <a:rPr lang="en-IN" baseline="30000" dirty="0" smtClean="0">
                <a:latin typeface="Calibri" pitchFamily="34" charset="0"/>
              </a:rPr>
              <a:t>-1</a:t>
            </a:r>
            <a:r>
              <a:rPr lang="en-IN" dirty="0" smtClean="0">
                <a:latin typeface="Calibri" pitchFamily="34" charset="0"/>
              </a:rPr>
              <a:t>. What is the energy associated with the fifth orbit ?</a:t>
            </a:r>
            <a:br>
              <a:rPr lang="en-IN" dirty="0" smtClean="0">
                <a:latin typeface="Calibri" pitchFamily="34" charset="0"/>
              </a:rPr>
            </a:br>
            <a:r>
              <a:rPr lang="en-IN" dirty="0" smtClean="0">
                <a:latin typeface="Calibri" pitchFamily="34" charset="0"/>
              </a:rPr>
              <a:t>(ii) Calculate the radius of Bohr’s fifth orbit for hydrogen atom.</a:t>
            </a:r>
          </a:p>
          <a:p>
            <a:pPr marL="342900" indent="-342900">
              <a:buAutoNum type="arabicPeriod"/>
            </a:pPr>
            <a:r>
              <a:rPr lang="en-IN" dirty="0" smtClean="0">
                <a:latin typeface="Calibri" pitchFamily="34" charset="0"/>
              </a:rPr>
              <a:t>Calculate the wave number for the longest wavelength transition in the Balmer series of atomic hydrogen</a:t>
            </a:r>
            <a:endParaRPr lang="en-IN" dirty="0">
              <a:latin typeface="Calibri" pitchFamily="34" charset="0"/>
            </a:endParaRPr>
          </a:p>
        </p:txBody>
      </p:sp>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15" y="466532"/>
            <a:ext cx="2528596" cy="430887"/>
          </a:xfrm>
          <a:prstGeom prst="rect">
            <a:avLst/>
          </a:prstGeom>
        </p:spPr>
        <p:txBody>
          <a:bodyPr wrap="square">
            <a:spAutoFit/>
          </a:bodyPr>
          <a:lstStyle/>
          <a:p>
            <a:r>
              <a:rPr lang="en-IN" sz="2200" b="1" dirty="0" smtClean="0">
                <a:solidFill>
                  <a:srgbClr val="FF0000"/>
                </a:solidFill>
                <a:latin typeface="Calibri" pitchFamily="34" charset="0"/>
              </a:rPr>
              <a:t>LECT-6</a:t>
            </a:r>
            <a:r>
              <a:rPr lang="en-IN" b="1" dirty="0" smtClean="0"/>
              <a:t> </a:t>
            </a:r>
            <a:endParaRPr lang="en-IN" dirty="0"/>
          </a:p>
        </p:txBody>
      </p:sp>
      <p:sp>
        <p:nvSpPr>
          <p:cNvPr id="52225" name="Rectangle 1"/>
          <p:cNvSpPr>
            <a:spLocks noChangeArrowheads="1"/>
          </p:cNvSpPr>
          <p:nvPr/>
        </p:nvSpPr>
        <p:spPr bwMode="auto">
          <a:xfrm>
            <a:off x="326570" y="970423"/>
            <a:ext cx="8425543"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Bohr’s Model of Atom</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Niels Bohr in 1913, proposed a new model of atom on the basis of Planck’s Quantum Theory. The main points of this model are as follows:</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In an atom, the electrons revolve around the nucleus in certain definite circular</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paths called 	orbits.</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Each orbit is associated with definite energy and therefore these are known as energy levels or 	energy shells. These are numbered as 1, 2, 3, 4……….. or K, L, 	M, 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Only those energy orbits are permitted for the electron in which angular momentum of the 	electron is a whole number multiple of h/2π .  Angular momentum of electron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mvr</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nh</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/2π (n 	= 1, 2, 3, 4 etc).</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m = mass of the electron.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v = tangential velocity of the revolving electron.</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r = radius of the orbit.</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h = Planck’s constant.</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n is an integer.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54562" y="671831"/>
            <a:ext cx="8481527"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(iv)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As long as electron is present in a particular orbit, it neither absorbs nor loses energy and its energy, therefore, remains constant.</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(v)</a:t>
            </a:r>
            <a:r>
              <a:rPr lang="en-US" dirty="0" smtClean="0">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energy is supplied to an electron, it absorbs energy only in fixed amounts as quanta and jumps to higher energy state away from the nucleus known as excited state. The excited state is unstable, the electron may jump back to the lower energy state and in doing so, and it emits the same amount of energy. (∆E = E</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E</a:t>
            </a:r>
            <a:r>
              <a:rPr kumimoji="0" lang="en-US" b="0"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2711321" y="2025910"/>
            <a:ext cx="1295400" cy="457200"/>
          </a:xfrm>
          <a:prstGeom prst="rect">
            <a:avLst/>
          </a:prstGeom>
          <a:noFill/>
          <a:ln w="9525">
            <a:noFill/>
            <a:miter lim="800000"/>
            <a:headEnd/>
            <a:tailEnd/>
          </a:ln>
          <a:effectLst/>
        </p:spPr>
      </p:pic>
      <p:sp>
        <p:nvSpPr>
          <p:cNvPr id="53250" name="Rectangle 2"/>
          <p:cNvSpPr>
            <a:spLocks noChangeArrowheads="1"/>
          </p:cNvSpPr>
          <p:nvPr/>
        </p:nvSpPr>
        <p:spPr bwMode="auto">
          <a:xfrm>
            <a:off x="289248" y="2575355"/>
            <a:ext cx="836955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Where </a:t>
            </a:r>
            <a:r>
              <a:rPr kumimoji="0" lang="en-US"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E1 and E2 are the energies of the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lower and higher allowed energy states respectively.</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363894" y="2948583"/>
            <a:ext cx="826692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According to Bohr’s theory for hydrogen atom:</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 	The stationary states for electron are numbered </a:t>
            </a:r>
            <a:r>
              <a:rPr kumimoji="0" lang="en-US"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 = 1, 2, 3.......... These integral</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Numbers are known as Principal quantum numbers.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	 The radii of the stationary states are expressed as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6" name="Picture 5"/>
          <p:cNvPicPr/>
          <p:nvPr/>
        </p:nvPicPr>
        <p:blipFill>
          <a:blip r:embed="rId3"/>
          <a:srcRect/>
          <a:stretch>
            <a:fillRect/>
          </a:stretch>
        </p:blipFill>
        <p:spPr bwMode="auto">
          <a:xfrm>
            <a:off x="1437303" y="4001179"/>
            <a:ext cx="2705100" cy="276225"/>
          </a:xfrm>
          <a:prstGeom prst="rect">
            <a:avLst/>
          </a:prstGeom>
          <a:noFill/>
          <a:ln w="9525">
            <a:noFill/>
            <a:miter lim="800000"/>
            <a:headEnd/>
            <a:tailEnd/>
          </a:ln>
          <a:effectLst/>
        </p:spPr>
      </p:pic>
      <p:pic>
        <p:nvPicPr>
          <p:cNvPr id="7"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42596" y="513204"/>
            <a:ext cx="848152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Thus the radius of the first stationary state, called the Bohr orbit, is 52.9 pm.</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c)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The most important property associated with the electron, is the energy of its stationary state. It is given by the expression.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1774857" y="1181774"/>
            <a:ext cx="2085975" cy="428625"/>
          </a:xfrm>
          <a:prstGeom prst="rect">
            <a:avLst/>
          </a:prstGeom>
          <a:noFill/>
          <a:ln w="9525">
            <a:noFill/>
            <a:miter lim="800000"/>
            <a:headEnd/>
            <a:tailEnd/>
          </a:ln>
          <a:effectLst/>
        </p:spPr>
      </p:pic>
      <p:pic>
        <p:nvPicPr>
          <p:cNvPr id="4" name="Picture 3"/>
          <p:cNvPicPr/>
          <p:nvPr/>
        </p:nvPicPr>
        <p:blipFill>
          <a:blip r:embed="rId3"/>
          <a:srcRect/>
          <a:stretch>
            <a:fillRect/>
          </a:stretch>
        </p:blipFill>
        <p:spPr bwMode="auto">
          <a:xfrm>
            <a:off x="1235139" y="1617199"/>
            <a:ext cx="4073979" cy="1555198"/>
          </a:xfrm>
          <a:prstGeom prst="rect">
            <a:avLst/>
          </a:prstGeom>
          <a:noFill/>
          <a:ln w="9525">
            <a:noFill/>
            <a:miter lim="800000"/>
            <a:headEnd/>
            <a:tailEnd/>
          </a:ln>
          <a:effectLst/>
        </p:spPr>
      </p:pic>
      <p:sp>
        <p:nvSpPr>
          <p:cNvPr id="54274" name="Rectangle 2"/>
          <p:cNvSpPr>
            <a:spLocks noChangeArrowheads="1"/>
          </p:cNvSpPr>
          <p:nvPr/>
        </p:nvSpPr>
        <p:spPr bwMode="auto">
          <a:xfrm>
            <a:off x="345232" y="3200401"/>
            <a:ext cx="8397551"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the electron is free from the influence of nucleus, the energy is taken as zero. The electron in this situation is associated with the stationary state of Principal Quantum number = </a:t>
            </a:r>
            <a:r>
              <a:rPr kumimoji="0" lang="en-US"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 = ∞ and is called as ionized hydrogen atom.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When the electron is attracted by the nucleus and is present in orbit n, the energy is emitted and its energy is lowered. That is the reason for the presence of negative sign and depicts its stability relative to the reference state of zero energy and </a:t>
            </a:r>
            <a:r>
              <a:rPr kumimoji="0" lang="en-US"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9248" y="699796"/>
            <a:ext cx="8332237"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d)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Bohr’s theory can also be applied to the ions containing only one electron, similar to that present in hydrogen atom. For example, He+ Li2+, Be3+ and so on. The energies of the stationary states associated with these kinds of ions (also known as hydrogen like species) are given by the expression.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2044667" y="1549367"/>
            <a:ext cx="2162175" cy="981075"/>
          </a:xfrm>
          <a:prstGeom prst="rect">
            <a:avLst/>
          </a:prstGeom>
          <a:noFill/>
          <a:ln w="9525">
            <a:noFill/>
            <a:miter lim="800000"/>
            <a:headEnd/>
            <a:tailEnd/>
          </a:ln>
          <a:effectLst/>
        </p:spPr>
      </p:pic>
      <p:sp>
        <p:nvSpPr>
          <p:cNvPr id="55298" name="Rectangle 2"/>
          <p:cNvSpPr>
            <a:spLocks noChangeArrowheads="1"/>
          </p:cNvSpPr>
          <p:nvPr/>
        </p:nvSpPr>
        <p:spPr bwMode="auto">
          <a:xfrm>
            <a:off x="270588" y="2668629"/>
            <a:ext cx="8397551"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e)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It is also possible to calculate the velocities of electrons moving in these orbits. Although the 	precise equation is not given here, qualitatively the magnitude of velocity of electron</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increases with increase of positive charge on the nucleus and decreases with increase of principal quantum number.</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Achievements of Bohr’s Theory</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1.</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Bohr’s theory has explained the stability of an atom.</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2.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Bohr’s theory has helped in calculating the energy of electron in hydrogen atom and one electron species.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5"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1;p15"/>
          <p:cNvSpPr txBox="1"/>
          <p:nvPr/>
        </p:nvSpPr>
        <p:spPr>
          <a:xfrm>
            <a:off x="272675" y="1185762"/>
            <a:ext cx="8688300" cy="3143631"/>
          </a:xfrm>
          <a:prstGeom prst="rect">
            <a:avLst/>
          </a:prstGeom>
          <a:noFill/>
          <a:ln>
            <a:noFill/>
          </a:ln>
        </p:spPr>
        <p:txBody>
          <a:bodyPr spcFirstLastPara="1" wrap="square" lIns="91425" tIns="91425" rIns="91425" bIns="91425" anchor="t" anchorCtr="0">
            <a:noAutofit/>
          </a:bodyPr>
          <a:lstStyle/>
          <a:p>
            <a:r>
              <a:rPr lang="en-IN" b="1" dirty="0" smtClean="0">
                <a:latin typeface="Calibri" pitchFamily="34" charset="0"/>
              </a:rPr>
              <a:t>Determination of Charge/Mass (elm) Ratio for Electrons</a:t>
            </a:r>
            <a:r>
              <a:rPr lang="en-IN" dirty="0" smtClean="0">
                <a:latin typeface="Calibri" pitchFamily="34" charset="0"/>
              </a:rPr>
              <a:t/>
            </a:r>
            <a:br>
              <a:rPr lang="en-IN" dirty="0" smtClean="0">
                <a:latin typeface="Calibri" pitchFamily="34" charset="0"/>
              </a:rPr>
            </a:br>
            <a:r>
              <a:rPr lang="en-IN" dirty="0" smtClean="0">
                <a:latin typeface="Calibri" pitchFamily="34" charset="0"/>
              </a:rPr>
              <a:t>J. J. Thomson for the first time experimentally determined charge/mass ratio called elm ratio for the electrons. For this, he subjected the beam of electrons released in the discharge tube as cathode rays to influence the electric and magnetic fields. These were acting perpendicular to one another as well as to the path followed by electrons.</a:t>
            </a:r>
            <a:br>
              <a:rPr lang="en-IN" dirty="0" smtClean="0">
                <a:latin typeface="Calibri" pitchFamily="34" charset="0"/>
              </a:rPr>
            </a:br>
            <a:r>
              <a:rPr lang="en-IN" dirty="0" smtClean="0">
                <a:latin typeface="Calibri" pitchFamily="34" charset="0"/>
              </a:rPr>
              <a:t>According to Thomson, the amount of deviation of the particles from their path in presence of electrical and magnetic field depends upon following factors:</a:t>
            </a:r>
          </a:p>
          <a:p>
            <a:r>
              <a:rPr lang="en-IN" dirty="0" err="1" smtClean="0">
                <a:latin typeface="Calibri" pitchFamily="34" charset="0"/>
              </a:rPr>
              <a:t>i</a:t>
            </a:r>
            <a:r>
              <a:rPr lang="en-IN" dirty="0" smtClean="0">
                <a:latin typeface="Calibri" pitchFamily="34" charset="0"/>
              </a:rPr>
              <a:t>) 	Greater the magnitude of the charge on the particle, greater is the interaction with the electric or 	magnetic field and thus greater is the deflection.</a:t>
            </a:r>
            <a:br>
              <a:rPr lang="en-IN" dirty="0" smtClean="0">
                <a:latin typeface="Calibri" pitchFamily="34" charset="0"/>
              </a:rPr>
            </a:br>
            <a:r>
              <a:rPr lang="en-IN" dirty="0" smtClean="0">
                <a:latin typeface="Calibri" pitchFamily="34" charset="0"/>
              </a:rPr>
              <a:t>(ii)	 The mass of the particle — lighter the particle, greater the deflection.</a:t>
            </a:r>
            <a:br>
              <a:rPr lang="en-IN" dirty="0" smtClean="0">
                <a:latin typeface="Calibri" pitchFamily="34" charset="0"/>
              </a:rPr>
            </a:br>
            <a:r>
              <a:rPr lang="en-IN" dirty="0" smtClean="0">
                <a:latin typeface="Calibri" pitchFamily="34" charset="0"/>
              </a:rPr>
              <a:t>(iii) 	The deflection of electrons from their original path increases with the increase in the voltage 	across the electrodes or strength of the magnetic field. By carrying out accurate measurements on the 	amount of deflections observed by the electrons on the electric field strength or magnetic field strength, 	Thomson was able to determine the value of  e/m = 1.758820 x 10</a:t>
            </a:r>
            <a:r>
              <a:rPr lang="en-IN" baseline="30000" dirty="0" smtClean="0">
                <a:latin typeface="Calibri" pitchFamily="34" charset="0"/>
              </a:rPr>
              <a:t>11</a:t>
            </a:r>
            <a:r>
              <a:rPr lang="en-IN" dirty="0" smtClean="0">
                <a:latin typeface="Calibri" pitchFamily="34" charset="0"/>
              </a:rPr>
              <a:t> C kg</a:t>
            </a:r>
            <a:r>
              <a:rPr lang="en-IN" baseline="30000" dirty="0" smtClean="0">
                <a:latin typeface="Calibri" pitchFamily="34" charset="0"/>
              </a:rPr>
              <a:t>-1</a:t>
            </a:r>
            <a:r>
              <a:rPr lang="en-IN" dirty="0" smtClean="0">
                <a:latin typeface="Calibri" pitchFamily="34" charset="0"/>
              </a:rPr>
              <a:t> where me = Mass of the 	electron in kg,  e = magnitude of charge on the electron in coulomb (C). </a:t>
            </a:r>
          </a:p>
          <a:p>
            <a:endParaRPr lang="en-IN" dirty="0">
              <a:latin typeface="Calibri" pitchFamily="34" charset="0"/>
            </a:endParaRPr>
          </a:p>
        </p:txBody>
      </p:sp>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149416" y="1102762"/>
            <a:ext cx="3486150" cy="2228850"/>
          </a:xfrm>
          <a:prstGeom prst="rect">
            <a:avLst/>
          </a:prstGeom>
          <a:noFill/>
          <a:ln w="9525">
            <a:noFill/>
            <a:miter lim="800000"/>
            <a:headEnd/>
            <a:tailEnd/>
          </a:ln>
          <a:effectLst/>
        </p:spPr>
      </p:pic>
      <p:pic>
        <p:nvPicPr>
          <p:cNvPr id="3" name="Picture 2"/>
          <p:cNvPicPr/>
          <p:nvPr/>
        </p:nvPicPr>
        <p:blipFill>
          <a:blip r:embed="rId3"/>
          <a:srcRect/>
          <a:stretch>
            <a:fillRect/>
          </a:stretch>
        </p:blipFill>
        <p:spPr bwMode="auto">
          <a:xfrm>
            <a:off x="1234945" y="3500262"/>
            <a:ext cx="3333750" cy="904875"/>
          </a:xfrm>
          <a:prstGeom prst="rect">
            <a:avLst/>
          </a:prstGeom>
          <a:noFill/>
          <a:ln w="9525">
            <a:noFill/>
            <a:miter lim="800000"/>
            <a:headEnd/>
            <a:tailEnd/>
          </a:ln>
          <a:effectLst/>
        </p:spPr>
      </p:pic>
      <p:sp>
        <p:nvSpPr>
          <p:cNvPr id="4" name="Rectangle 3"/>
          <p:cNvSpPr/>
          <p:nvPr/>
        </p:nvSpPr>
        <p:spPr>
          <a:xfrm>
            <a:off x="1203649" y="690465"/>
            <a:ext cx="5654351" cy="307777"/>
          </a:xfrm>
          <a:prstGeom prst="rect">
            <a:avLst/>
          </a:prstGeom>
        </p:spPr>
        <p:txBody>
          <a:bodyPr wrap="square">
            <a:spAutoFit/>
          </a:bodyPr>
          <a:lstStyle/>
          <a:p>
            <a:r>
              <a:rPr lang="en-US" dirty="0" smtClean="0">
                <a:latin typeface="Calibri" pitchFamily="34" charset="0"/>
                <a:ea typeface="Times New Roman" pitchFamily="18" charset="0"/>
                <a:cs typeface="Times New Roman" pitchFamily="18" charset="0"/>
              </a:rPr>
              <a:t>The mathematical expression for the energy in the nth orbit is, </a:t>
            </a:r>
            <a:endParaRPr lang="en-IN" dirty="0"/>
          </a:p>
        </p:txBody>
      </p:sp>
      <p:pic>
        <p:nvPicPr>
          <p:cNvPr id="5" name="Google Shape;69;p15"/>
          <p:cNvPicPr preferRelativeResize="0"/>
          <p:nvPr/>
        </p:nvPicPr>
        <p:blipFill rotWithShape="1">
          <a:blip r:embed="rId4">
            <a:alphaModFix/>
          </a:blip>
          <a:srcRect/>
          <a:stretch/>
        </p:blipFill>
        <p:spPr>
          <a:xfrm>
            <a:off x="8210550" y="4199975"/>
            <a:ext cx="925650" cy="925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73224" y="933061"/>
            <a:ext cx="8201609"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3. </a:t>
            </a:r>
            <a:r>
              <a:rPr kumimoji="0" lang="en-US"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Bohr’s theory has explained the atomic spectrum of hydrogen atom.</a:t>
            </a:r>
            <a:b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en-US"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Limitations of Bohr’s Model</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The theory could not explain the atomic spectra of the atoms containing more than one electron or 	multi electron atoms.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	In Bohr model, an electron is regarded as a charged particle moving in well defined circular orbits about 	the nucleus. The wave character of the electron is not considered in Bohr model.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(iii) 	 An orbit is a clearly defined path and this path can completely be defined only if both the position and 	the velocity of the electron are known exactly at the same time. This is not possible according to the 	Heisenberg uncertainty principle.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(iv)	Bohr model of the hydrogen atom, therefore, not only ignores dual behavior of matter but also 	contradicts Heisenberg uncertainty principle. </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(v)	Bohr’s theory failed to explain the fine structure of the spectral lines.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(vi)	Bohr’s theory could not offer any satisfactory explanation of Zeeman effect and Stark effect.</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(vii)	Bohr’s theory failed to explain the ability of atoms to form  molecule formed by chemical bonds.</a:t>
            </a:r>
            <a:endParaRPr kumimoji="0" lang="en-US" b="0" i="0" u="none" strike="noStrike" cap="none" normalizeH="0" baseline="0" dirty="0" smtClean="0">
              <a:ln>
                <a:noFill/>
              </a:ln>
              <a:solidFill>
                <a:schemeClr val="tx1"/>
              </a:solidFill>
              <a:effectLst/>
              <a:latin typeface="Calibri" pitchFamily="34" charset="0"/>
              <a:cs typeface="Arial" pitchFamily="34" charset="0"/>
            </a:endParaRPr>
          </a:p>
        </p:txBody>
      </p:sp>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4" y="830425"/>
            <a:ext cx="8285584" cy="2462213"/>
          </a:xfrm>
          <a:prstGeom prst="rect">
            <a:avLst/>
          </a:prstGeom>
        </p:spPr>
        <p:txBody>
          <a:bodyPr wrap="square">
            <a:spAutoFit/>
          </a:bodyPr>
          <a:lstStyle/>
          <a:p>
            <a:pPr marL="342900" indent="-342900">
              <a:buAutoNum type="arabicPeriod"/>
            </a:pPr>
            <a:r>
              <a:rPr lang="en-IN" dirty="0" smtClean="0">
                <a:latin typeface="Calibri" pitchFamily="34" charset="0"/>
              </a:rPr>
              <a:t>What is the energy in joules required to shift the electron of the hydrogen atom from the first Bohr orbit to the fifth Bohr orbit and what is the wavelength of light emitted when the electron returns to the ground state ? The ground state electronic energy is – 2.18 × 11</a:t>
            </a:r>
            <a:r>
              <a:rPr lang="en-IN" baseline="30000" dirty="0" smtClean="0">
                <a:latin typeface="Calibri" pitchFamily="34" charset="0"/>
              </a:rPr>
              <a:t>-11</a:t>
            </a:r>
            <a:r>
              <a:rPr lang="en-IN" dirty="0" smtClean="0">
                <a:latin typeface="Calibri" pitchFamily="34" charset="0"/>
              </a:rPr>
              <a:t> ergs.</a:t>
            </a:r>
          </a:p>
          <a:p>
            <a:pPr marL="342900" indent="-342900">
              <a:buAutoNum type="arabicPeriod"/>
            </a:pPr>
            <a:r>
              <a:rPr lang="en-IN" dirty="0" smtClean="0">
                <a:latin typeface="Calibri" pitchFamily="34" charset="0"/>
              </a:rPr>
              <a:t>The electronic energy in hydrogen atom is given by E</a:t>
            </a:r>
            <a:r>
              <a:rPr lang="en-IN" baseline="-25000" dirty="0" smtClean="0">
                <a:latin typeface="Calibri" pitchFamily="34" charset="0"/>
              </a:rPr>
              <a:t>n</a:t>
            </a:r>
            <a:r>
              <a:rPr lang="en-IN" dirty="0" smtClean="0">
                <a:latin typeface="Calibri" pitchFamily="34" charset="0"/>
              </a:rPr>
              <a:t> (-2.18 × 10</a:t>
            </a:r>
            <a:r>
              <a:rPr lang="en-IN" baseline="30000" dirty="0" smtClean="0">
                <a:latin typeface="Calibri" pitchFamily="34" charset="0"/>
              </a:rPr>
              <a:t>-18</a:t>
            </a:r>
            <a:r>
              <a:rPr lang="en-IN" dirty="0" smtClean="0">
                <a:latin typeface="Calibri" pitchFamily="34" charset="0"/>
              </a:rPr>
              <a:t> s) / n</a:t>
            </a:r>
            <a:r>
              <a:rPr lang="en-IN" baseline="30000" dirty="0" smtClean="0">
                <a:latin typeface="Calibri" pitchFamily="34" charset="0"/>
              </a:rPr>
              <a:t>2</a:t>
            </a:r>
            <a:r>
              <a:rPr lang="en-IN" dirty="0" smtClean="0">
                <a:latin typeface="Calibri" pitchFamily="34" charset="0"/>
              </a:rPr>
              <a:t>J. Calculate the energy required to remove an electron completely from the n = 2 orbit. What is the longest wavelength of light in cm that can be used to cause this transition ?</a:t>
            </a:r>
          </a:p>
          <a:p>
            <a:pPr marL="342900" indent="-342900">
              <a:buAutoNum type="arabicPeriod"/>
            </a:pPr>
            <a:r>
              <a:rPr lang="en-IN" dirty="0" smtClean="0">
                <a:latin typeface="Calibri" pitchFamily="34" charset="0"/>
              </a:rPr>
              <a:t>Show that the circumference of the Bohr orbit for the hydrogen atom is an integral multiple of the de Broglie wavelength associated with the electron revolving around the orbit.</a:t>
            </a:r>
          </a:p>
          <a:p>
            <a:pPr marL="342900" indent="-342900">
              <a:buAutoNum type="arabicPeriod"/>
            </a:pPr>
            <a:r>
              <a:rPr lang="en-IN" dirty="0" smtClean="0">
                <a:latin typeface="Calibri" pitchFamily="34" charset="0"/>
              </a:rPr>
              <a:t>Calculate the energy required for the process :</a:t>
            </a:r>
            <a:br>
              <a:rPr lang="en-IN" dirty="0" smtClean="0">
                <a:latin typeface="Calibri" pitchFamily="34" charset="0"/>
              </a:rPr>
            </a:br>
            <a:r>
              <a:rPr lang="en-IN" dirty="0" smtClean="0">
                <a:latin typeface="Calibri" pitchFamily="34" charset="0"/>
              </a:rPr>
              <a:t>He</a:t>
            </a:r>
            <a:r>
              <a:rPr lang="en-IN" baseline="30000" dirty="0" smtClean="0">
                <a:latin typeface="Calibri" pitchFamily="34" charset="0"/>
              </a:rPr>
              <a:t>+ </a:t>
            </a:r>
            <a:r>
              <a:rPr lang="en-IN" dirty="0" smtClean="0">
                <a:latin typeface="Calibri" pitchFamily="34" charset="0"/>
              </a:rPr>
              <a:t> (e) → He</a:t>
            </a:r>
            <a:r>
              <a:rPr lang="en-IN" baseline="30000" dirty="0" smtClean="0">
                <a:latin typeface="Calibri" pitchFamily="34" charset="0"/>
              </a:rPr>
              <a:t>2+</a:t>
            </a:r>
            <a:r>
              <a:rPr lang="en-IN" dirty="0" smtClean="0">
                <a:latin typeface="Calibri" pitchFamily="34" charset="0"/>
              </a:rPr>
              <a:t>(g) + e</a:t>
            </a:r>
            <a:r>
              <a:rPr lang="en-IN" baseline="30000" dirty="0" smtClean="0">
                <a:latin typeface="Calibri" pitchFamily="34" charset="0"/>
              </a:rPr>
              <a:t>–</a:t>
            </a:r>
            <a:r>
              <a:rPr lang="en-IN" dirty="0" smtClean="0">
                <a:latin typeface="Calibri" pitchFamily="34" charset="0"/>
              </a:rPr>
              <a:t/>
            </a:r>
            <a:br>
              <a:rPr lang="en-IN" dirty="0" smtClean="0">
                <a:latin typeface="Calibri" pitchFamily="34" charset="0"/>
              </a:rPr>
            </a:br>
            <a:r>
              <a:rPr lang="en-IN" dirty="0" smtClean="0">
                <a:latin typeface="Calibri" pitchFamily="34" charset="0"/>
              </a:rPr>
              <a:t>The ionisation energy’ for the H atom in the ground state is 2.18 × 10</a:t>
            </a:r>
            <a:r>
              <a:rPr lang="en-IN" baseline="30000" dirty="0" smtClean="0">
                <a:latin typeface="Calibri" pitchFamily="34" charset="0"/>
              </a:rPr>
              <a:t>-18 </a:t>
            </a:r>
            <a:r>
              <a:rPr lang="en-IN" dirty="0" smtClean="0">
                <a:latin typeface="Calibri" pitchFamily="34" charset="0"/>
              </a:rPr>
              <a:t> J atom</a:t>
            </a:r>
            <a:r>
              <a:rPr lang="en-IN" baseline="30000" dirty="0" smtClean="0">
                <a:latin typeface="Calibri" pitchFamily="34" charset="0"/>
              </a:rPr>
              <a:t>-1</a:t>
            </a:r>
            <a:endParaRPr lang="en-IN" dirty="0" smtClean="0">
              <a:latin typeface="Calibri" pitchFamily="34" charset="0"/>
            </a:endParaRPr>
          </a:p>
        </p:txBody>
      </p:sp>
      <p:sp>
        <p:nvSpPr>
          <p:cNvPr id="3" name="Rectangle 2"/>
          <p:cNvSpPr/>
          <p:nvPr/>
        </p:nvSpPr>
        <p:spPr>
          <a:xfrm>
            <a:off x="783771" y="438545"/>
            <a:ext cx="5134912" cy="307777"/>
          </a:xfrm>
          <a:prstGeom prst="rect">
            <a:avLst/>
          </a:prstGeom>
        </p:spPr>
        <p:txBody>
          <a:bodyPr wrap="square">
            <a:spAutoFit/>
          </a:bodyPr>
          <a:lstStyle/>
          <a:p>
            <a:r>
              <a:rPr lang="en-IN" dirty="0" smtClean="0"/>
              <a:t>Answer the following questions:</a:t>
            </a:r>
            <a:endParaRPr lang="en-IN" dirty="0"/>
          </a:p>
        </p:txBody>
      </p:sp>
      <p:pic>
        <p:nvPicPr>
          <p:cNvPr id="4"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Rectangle 2"/>
          <p:cNvSpPr/>
          <p:nvPr/>
        </p:nvSpPr>
        <p:spPr>
          <a:xfrm>
            <a:off x="3559764" y="335902"/>
            <a:ext cx="811441" cy="307777"/>
          </a:xfrm>
          <a:prstGeom prst="rect">
            <a:avLst/>
          </a:prstGeom>
        </p:spPr>
        <p:txBody>
          <a:bodyPr wrap="square">
            <a:spAutoFit/>
          </a:bodyPr>
          <a:lstStyle/>
          <a:p>
            <a:r>
              <a:rPr lang="en-IN" b="1" dirty="0" smtClean="0"/>
              <a:t>LECT-7</a:t>
            </a:r>
            <a:endParaRPr lang="en-IN" b="1" dirty="0"/>
          </a:p>
        </p:txBody>
      </p:sp>
      <p:sp>
        <p:nvSpPr>
          <p:cNvPr id="4" name="Rectangle 3"/>
          <p:cNvSpPr/>
          <p:nvPr/>
        </p:nvSpPr>
        <p:spPr>
          <a:xfrm>
            <a:off x="205273" y="1038632"/>
            <a:ext cx="8733454" cy="1169551"/>
          </a:xfrm>
          <a:prstGeom prst="rect">
            <a:avLst/>
          </a:prstGeom>
        </p:spPr>
        <p:txBody>
          <a:bodyPr wrap="square">
            <a:spAutoFit/>
          </a:bodyPr>
          <a:lstStyle/>
          <a:p>
            <a:r>
              <a:rPr lang="en-IN" b="1" dirty="0" smtClean="0">
                <a:solidFill>
                  <a:srgbClr val="FF0000"/>
                </a:solidFill>
              </a:rPr>
              <a:t>Dual Behaviour of Matter (de Broglie Equation)</a:t>
            </a:r>
            <a:r>
              <a:rPr lang="en-IN" dirty="0" smtClean="0"/>
              <a:t/>
            </a:r>
            <a:br>
              <a:rPr lang="en-IN" dirty="0" smtClean="0"/>
            </a:br>
            <a:r>
              <a:rPr lang="en-IN" dirty="0" smtClean="0">
                <a:latin typeface="Calibri" pitchFamily="34" charset="0"/>
              </a:rPr>
              <a:t>de Broglie in 1924, proposed that matter, like radiation, should also exhibit dual behaviour i.e., both particle like and wave like properties. This means that like photons, electrons also have momentum as well as wavelength. From this analogy, de Broglie gave the following relation between wavelength (λ) and momentum (p) of a material particle.</a:t>
            </a:r>
          </a:p>
          <a:p>
            <a:endParaRPr lang="en-IN" dirty="0">
              <a:latin typeface="Calibri" pitchFamily="34" charset="0"/>
            </a:endParaRPr>
          </a:p>
        </p:txBody>
      </p:sp>
      <p:sp>
        <p:nvSpPr>
          <p:cNvPr id="5" name="Rectangle 4"/>
          <p:cNvSpPr/>
          <p:nvPr/>
        </p:nvSpPr>
        <p:spPr>
          <a:xfrm>
            <a:off x="205270" y="3421463"/>
            <a:ext cx="8559700" cy="307777"/>
          </a:xfrm>
          <a:prstGeom prst="rect">
            <a:avLst/>
          </a:prstGeom>
        </p:spPr>
        <p:txBody>
          <a:bodyPr wrap="square">
            <a:spAutoFit/>
          </a:bodyPr>
          <a:lstStyle/>
          <a:p>
            <a:r>
              <a:rPr lang="en-IN" sz="1400" dirty="0" smtClean="0">
                <a:latin typeface="Calibri" pitchFamily="34" charset="0"/>
              </a:rPr>
              <a:t>De-Broglie wavelength is significant only for microscopic objects and is negligible for macroscopic objects.</a:t>
            </a:r>
            <a:endParaRPr lang="en-IN" sz="1400" dirty="0">
              <a:latin typeface="Calibri" pitchFamily="34" charset="0"/>
            </a:endParaRPr>
          </a:p>
        </p:txBody>
      </p:sp>
      <p:pic>
        <p:nvPicPr>
          <p:cNvPr id="6" name="Picture 2"/>
          <p:cNvPicPr>
            <a:picLocks noChangeAspect="1" noChangeArrowheads="1"/>
          </p:cNvPicPr>
          <p:nvPr/>
        </p:nvPicPr>
        <p:blipFill>
          <a:blip r:embed="rId3"/>
          <a:srcRect/>
          <a:stretch>
            <a:fillRect/>
          </a:stretch>
        </p:blipFill>
        <p:spPr bwMode="auto">
          <a:xfrm>
            <a:off x="1453803" y="2046314"/>
            <a:ext cx="4275192" cy="1247392"/>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Rectangle 2"/>
          <p:cNvSpPr/>
          <p:nvPr/>
        </p:nvSpPr>
        <p:spPr>
          <a:xfrm>
            <a:off x="285720" y="1073020"/>
            <a:ext cx="8429684" cy="954107"/>
          </a:xfrm>
          <a:prstGeom prst="rect">
            <a:avLst/>
          </a:prstGeom>
        </p:spPr>
        <p:txBody>
          <a:bodyPr wrap="square">
            <a:spAutoFit/>
          </a:bodyPr>
          <a:lstStyle/>
          <a:p>
            <a:r>
              <a:rPr lang="en-IN" b="1" dirty="0" smtClean="0"/>
              <a:t>• </a:t>
            </a:r>
            <a:r>
              <a:rPr lang="en-IN" b="1" dirty="0" smtClean="0">
                <a:solidFill>
                  <a:srgbClr val="FF0000"/>
                </a:solidFill>
              </a:rPr>
              <a:t>Heisenberg’s Uncertainty Principle</a:t>
            </a:r>
            <a:r>
              <a:rPr lang="en-IN" dirty="0" smtClean="0"/>
              <a:t/>
            </a:r>
            <a:br>
              <a:rPr lang="en-IN" dirty="0" smtClean="0"/>
            </a:br>
            <a:r>
              <a:rPr lang="en-IN" dirty="0" smtClean="0">
                <a:latin typeface="Calibri" pitchFamily="34" charset="0"/>
              </a:rPr>
              <a:t>It states that, “It is impossible to determine simultaneously, the exact position and exact momentum (or velocity) of an electron”.</a:t>
            </a:r>
            <a:r>
              <a:rPr lang="en-IN" dirty="0" smtClean="0"/>
              <a:t/>
            </a:r>
            <a:br>
              <a:rPr lang="en-IN" dirty="0" smtClean="0"/>
            </a:br>
            <a:endParaRPr lang="en-IN" dirty="0"/>
          </a:p>
        </p:txBody>
      </p:sp>
      <p:pic>
        <p:nvPicPr>
          <p:cNvPr id="4" name="Picture 3"/>
          <p:cNvPicPr>
            <a:picLocks noChangeAspect="1" noChangeArrowheads="1"/>
          </p:cNvPicPr>
          <p:nvPr/>
        </p:nvPicPr>
        <p:blipFill>
          <a:blip r:embed="rId3"/>
          <a:srcRect/>
          <a:stretch>
            <a:fillRect/>
          </a:stretch>
        </p:blipFill>
        <p:spPr bwMode="auto">
          <a:xfrm>
            <a:off x="1103623" y="1865552"/>
            <a:ext cx="3733800" cy="1418824"/>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285720" y="3389741"/>
            <a:ext cx="7477349" cy="36116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184" y="653133"/>
            <a:ext cx="8201608" cy="3108543"/>
          </a:xfrm>
          <a:prstGeom prst="rect">
            <a:avLst/>
          </a:prstGeom>
        </p:spPr>
        <p:txBody>
          <a:bodyPr wrap="square">
            <a:spAutoFit/>
          </a:bodyPr>
          <a:lstStyle/>
          <a:p>
            <a:r>
              <a:rPr lang="en-IN" b="1" dirty="0" smtClean="0">
                <a:solidFill>
                  <a:srgbClr val="FF0000"/>
                </a:solidFill>
              </a:rPr>
              <a:t>Significance of Uncertainty Principle</a:t>
            </a:r>
            <a:r>
              <a:rPr lang="en-IN" dirty="0" smtClean="0"/>
              <a:t/>
            </a:r>
            <a:br>
              <a:rPr lang="en-IN" dirty="0" smtClean="0"/>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It rules out existence of definite paths or trajectories of electrons and other similar particles.</a:t>
            </a:r>
            <a:br>
              <a:rPr lang="en-IN" dirty="0" smtClean="0">
                <a:latin typeface="Calibri" pitchFamily="34" charset="0"/>
              </a:rPr>
            </a:br>
            <a:r>
              <a:rPr lang="en-IN" dirty="0" smtClean="0">
                <a:latin typeface="Calibri" pitchFamily="34" charset="0"/>
              </a:rPr>
              <a:t>(ii) The effect of Heisenberg’s uncertainty principle is significant only for microscopic objects and is negligible for macroscopic objects.</a:t>
            </a:r>
          </a:p>
          <a:p>
            <a:r>
              <a:rPr lang="en-IN" b="1" dirty="0" smtClean="0">
                <a:solidFill>
                  <a:srgbClr val="FF0000"/>
                </a:solidFill>
              </a:rPr>
              <a:t>• Quantum Mechanical Model of Atom</a:t>
            </a:r>
            <a:r>
              <a:rPr lang="en-IN" dirty="0" smtClean="0"/>
              <a:t/>
            </a:r>
            <a:br>
              <a:rPr lang="en-IN" dirty="0" smtClean="0"/>
            </a:br>
            <a:r>
              <a:rPr lang="en-IN" dirty="0" smtClean="0">
                <a:latin typeface="Calibri" pitchFamily="34" charset="0"/>
              </a:rPr>
              <a:t>Quantum mechanics: Quantum mechanics is a theoretical science that deals with the study of the motions of the microscopic objects that have both observable wave like and particle like properties.</a:t>
            </a:r>
            <a:br>
              <a:rPr lang="en-IN" dirty="0" smtClean="0">
                <a:latin typeface="Calibri" pitchFamily="34" charset="0"/>
              </a:rPr>
            </a:br>
            <a:r>
              <a:rPr lang="en-IN" dirty="0" smtClean="0">
                <a:latin typeface="Calibri" pitchFamily="34" charset="0"/>
              </a:rPr>
              <a:t>Important Features of Quantum Mechanical Model of Atom</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The energy of electrons in atom is quantized i.e., can only have certain values.</a:t>
            </a:r>
            <a:br>
              <a:rPr lang="en-IN" dirty="0" smtClean="0">
                <a:latin typeface="Calibri" pitchFamily="34" charset="0"/>
              </a:rPr>
            </a:br>
            <a:r>
              <a:rPr lang="en-IN" dirty="0" smtClean="0">
                <a:latin typeface="Calibri" pitchFamily="34" charset="0"/>
              </a:rPr>
              <a:t>(ii) The existence of quantized electronic energy level is a direct result of the wave like properties of electrons.</a:t>
            </a:r>
          </a:p>
          <a:p>
            <a:r>
              <a:rPr lang="en-IN" b="1" dirty="0" smtClean="0">
                <a:latin typeface="Calibri" pitchFamily="34" charset="0"/>
              </a:rPr>
              <a:t>Quantum mechanics </a:t>
            </a:r>
            <a:r>
              <a:rPr lang="en-IN" dirty="0" smtClean="0">
                <a:latin typeface="Calibri" pitchFamily="34" charset="0"/>
              </a:rPr>
              <a:t>was developed independently in 1926 by Werner Heisenberg and Erwin Schrödinger which is based on the ideas of wave motion. The fundamental equation of quantum mechanics was developed by Schrödinger as:</a:t>
            </a:r>
          </a:p>
          <a:p>
            <a:endParaRPr lang="en-IN" dirty="0">
              <a:latin typeface="Calibri" pitchFamily="34" charset="0"/>
            </a:endParaRPr>
          </a:p>
        </p:txBody>
      </p:sp>
      <p:pic>
        <p:nvPicPr>
          <p:cNvPr id="3" name="Picture 2" descr="Schrodinger wave equation,Laplacian and Hamiltonian operator"/>
          <p:cNvPicPr>
            <a:picLocks noChangeAspect="1" noChangeArrowheads="1"/>
          </p:cNvPicPr>
          <p:nvPr/>
        </p:nvPicPr>
        <p:blipFill>
          <a:blip r:embed="rId2"/>
          <a:srcRect/>
          <a:stretch>
            <a:fillRect/>
          </a:stretch>
        </p:blipFill>
        <p:spPr bwMode="auto">
          <a:xfrm>
            <a:off x="1406280" y="3536302"/>
            <a:ext cx="3641581" cy="1343608"/>
          </a:xfrm>
          <a:prstGeom prst="rect">
            <a:avLst/>
          </a:prstGeom>
          <a:noFill/>
        </p:spPr>
      </p:pic>
      <p:pic>
        <p:nvPicPr>
          <p:cNvPr id="4"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1026" name="Picture 2"/>
          <p:cNvPicPr>
            <a:picLocks noChangeAspect="1" noChangeArrowheads="1"/>
          </p:cNvPicPr>
          <p:nvPr/>
        </p:nvPicPr>
        <p:blipFill>
          <a:blip r:embed="rId3"/>
          <a:srcRect/>
          <a:stretch>
            <a:fillRect/>
          </a:stretch>
        </p:blipFill>
        <p:spPr bwMode="auto">
          <a:xfrm>
            <a:off x="875912" y="914887"/>
            <a:ext cx="5776816" cy="21455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035213" y="3004943"/>
            <a:ext cx="4245914" cy="100722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3" name="Rectangle 2"/>
          <p:cNvSpPr/>
          <p:nvPr/>
        </p:nvSpPr>
        <p:spPr>
          <a:xfrm>
            <a:off x="289249" y="1156996"/>
            <a:ext cx="8388220" cy="3108543"/>
          </a:xfrm>
          <a:prstGeom prst="rect">
            <a:avLst/>
          </a:prstGeom>
        </p:spPr>
        <p:txBody>
          <a:bodyPr wrap="square">
            <a:spAutoFit/>
          </a:bodyPr>
          <a:lstStyle/>
          <a:p>
            <a:pPr algn="just"/>
            <a:r>
              <a:rPr lang="en-IN" dirty="0" smtClean="0">
                <a:latin typeface="Calibri" pitchFamily="34" charset="0"/>
              </a:rPr>
              <a:t>The solution of Schrodinger wave equation for an electron gives the value of </a:t>
            </a:r>
            <a:r>
              <a:rPr lang="el-GR" dirty="0" smtClean="0">
                <a:latin typeface="Calibri" pitchFamily="34" charset="0"/>
              </a:rPr>
              <a:t>ψ</a:t>
            </a:r>
            <a:r>
              <a:rPr lang="en-IN" dirty="0" smtClean="0">
                <a:latin typeface="Calibri" pitchFamily="34" charset="0"/>
              </a:rPr>
              <a:t> and E.</a:t>
            </a:r>
          </a:p>
          <a:p>
            <a:r>
              <a:rPr lang="en-IN" dirty="0" smtClean="0">
                <a:latin typeface="Calibri" pitchFamily="34" charset="0"/>
              </a:rPr>
              <a:t>When Schrödinger equation is solved for hydrogen atom, the solution gives the possible energy levels the electron can occupy and the corresponding wave function(s) (y) of the electron associated with each energy level. These quantized energy states and corresponding wave functions which are characterized by a set of three quantum numbers. </a:t>
            </a:r>
          </a:p>
          <a:p>
            <a:r>
              <a:rPr lang="en-IN" dirty="0" smtClean="0">
                <a:latin typeface="Calibri" pitchFamily="34" charset="0"/>
              </a:rPr>
              <a:t>The wave function is a mathematical function whose value depends upon the coordinates of the electron in the atom.</a:t>
            </a:r>
          </a:p>
          <a:p>
            <a:r>
              <a:rPr lang="en-IN" b="1" dirty="0" smtClean="0">
                <a:solidFill>
                  <a:srgbClr val="FF0000"/>
                </a:solidFill>
                <a:latin typeface="Calibri" pitchFamily="34" charset="0"/>
              </a:rPr>
              <a:t>Significance of wave function </a:t>
            </a:r>
            <a:r>
              <a:rPr lang="el-GR" b="1" dirty="0" smtClean="0">
                <a:solidFill>
                  <a:srgbClr val="FF0000"/>
                </a:solidFill>
                <a:latin typeface="Calibri" pitchFamily="34" charset="0"/>
              </a:rPr>
              <a:t>ψ</a:t>
            </a:r>
            <a:r>
              <a:rPr lang="en-IN" b="1" dirty="0" smtClean="0">
                <a:solidFill>
                  <a:srgbClr val="FF0000"/>
                </a:solidFill>
                <a:latin typeface="Calibri" pitchFamily="34" charset="0"/>
              </a:rPr>
              <a:t> and its Squared value </a:t>
            </a:r>
            <a:r>
              <a:rPr lang="el-GR" b="1" dirty="0" smtClean="0">
                <a:solidFill>
                  <a:srgbClr val="FF0000"/>
                </a:solidFill>
                <a:latin typeface="Calibri" pitchFamily="34" charset="0"/>
              </a:rPr>
              <a:t>ψ²</a:t>
            </a:r>
            <a:endParaRPr lang="en-IN" b="1" dirty="0" smtClean="0">
              <a:solidFill>
                <a:srgbClr val="FF0000"/>
              </a:solidFill>
              <a:latin typeface="Calibri" pitchFamily="34" charset="0"/>
            </a:endParaRPr>
          </a:p>
          <a:p>
            <a:r>
              <a:rPr lang="en-IN" dirty="0" smtClean="0">
                <a:solidFill>
                  <a:schemeClr val="tx1"/>
                </a:solidFill>
                <a:latin typeface="Calibri" pitchFamily="34" charset="0"/>
              </a:rPr>
              <a:t>The wave function </a:t>
            </a:r>
            <a:r>
              <a:rPr lang="el-GR" dirty="0" smtClean="0">
                <a:solidFill>
                  <a:schemeClr val="tx1"/>
                </a:solidFill>
                <a:latin typeface="Calibri" pitchFamily="34" charset="0"/>
              </a:rPr>
              <a:t>ψ</a:t>
            </a:r>
            <a:r>
              <a:rPr lang="en-IN" dirty="0" smtClean="0">
                <a:solidFill>
                  <a:schemeClr val="tx1"/>
                </a:solidFill>
                <a:latin typeface="Calibri" pitchFamily="34" charset="0"/>
              </a:rPr>
              <a:t> for an electron in an atom is the amplitude of wave. The square of wave function or amplitude of wave at any point gives the intensity of sound or light at that point. So </a:t>
            </a:r>
            <a:r>
              <a:rPr lang="el-GR" dirty="0" smtClean="0">
                <a:solidFill>
                  <a:schemeClr val="tx1"/>
                </a:solidFill>
                <a:latin typeface="Calibri" pitchFamily="34" charset="0"/>
              </a:rPr>
              <a:t>ψ²</a:t>
            </a:r>
            <a:r>
              <a:rPr lang="en-IN" dirty="0" smtClean="0">
                <a:solidFill>
                  <a:schemeClr val="tx1"/>
                </a:solidFill>
                <a:latin typeface="Calibri" pitchFamily="34" charset="0"/>
              </a:rPr>
              <a:t> of electron at any point gives the intensity of electron wave at that point</a:t>
            </a:r>
            <a:r>
              <a:rPr lang="en-IN" b="1" dirty="0" smtClean="0">
                <a:solidFill>
                  <a:schemeClr val="tx1"/>
                </a:solidFill>
                <a:latin typeface="Calibri" pitchFamily="34" charset="0"/>
              </a:rPr>
              <a:t>. </a:t>
            </a:r>
            <a:r>
              <a:rPr lang="en-IN" dirty="0" smtClean="0">
                <a:solidFill>
                  <a:schemeClr val="tx1"/>
                </a:solidFill>
                <a:latin typeface="Calibri" pitchFamily="34" charset="0"/>
              </a:rPr>
              <a:t>Thus </a:t>
            </a:r>
            <a:r>
              <a:rPr lang="el-GR" dirty="0" smtClean="0">
                <a:solidFill>
                  <a:schemeClr val="tx1"/>
                </a:solidFill>
                <a:latin typeface="Calibri" pitchFamily="34" charset="0"/>
              </a:rPr>
              <a:t>ψ²</a:t>
            </a:r>
            <a:r>
              <a:rPr lang="en-IN" dirty="0" smtClean="0">
                <a:solidFill>
                  <a:schemeClr val="tx1"/>
                </a:solidFill>
                <a:latin typeface="Calibri" pitchFamily="34" charset="0"/>
              </a:rPr>
              <a:t> at any point gives the probability of finding of electron at that point </a:t>
            </a:r>
            <a:r>
              <a:rPr lang="en-IN" dirty="0" err="1" smtClean="0">
                <a:solidFill>
                  <a:schemeClr val="tx1"/>
                </a:solidFill>
                <a:latin typeface="Calibri" pitchFamily="34" charset="0"/>
              </a:rPr>
              <a:t>i.e</a:t>
            </a:r>
            <a:r>
              <a:rPr lang="en-IN" dirty="0" smtClean="0">
                <a:solidFill>
                  <a:schemeClr val="tx1"/>
                </a:solidFill>
                <a:latin typeface="Calibri" pitchFamily="34" charset="0"/>
              </a:rPr>
              <a:t> electron density at that point. Hence the three dimensional space around the nucleus where the probability of finding of electron is maximum is known as atomic orbital. </a:t>
            </a:r>
          </a:p>
          <a:p>
            <a:endParaRPr lang="en-IN" dirty="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Rectangle 2"/>
          <p:cNvSpPr/>
          <p:nvPr/>
        </p:nvSpPr>
        <p:spPr>
          <a:xfrm>
            <a:off x="569167" y="979714"/>
            <a:ext cx="8192278" cy="954107"/>
          </a:xfrm>
          <a:prstGeom prst="rect">
            <a:avLst/>
          </a:prstGeom>
        </p:spPr>
        <p:txBody>
          <a:bodyPr wrap="square">
            <a:spAutoFit/>
          </a:bodyPr>
          <a:lstStyle/>
          <a:p>
            <a:r>
              <a:rPr lang="en-IN" dirty="0" smtClean="0">
                <a:latin typeface="Calibri" pitchFamily="34" charset="0"/>
              </a:rPr>
              <a:t>The probability of finding electron at a point within an atom is proportional to square of orbital wave function i.e., |</a:t>
            </a:r>
            <a:r>
              <a:rPr lang="el-GR" dirty="0" smtClean="0">
                <a:latin typeface="Calibri" pitchFamily="34" charset="0"/>
              </a:rPr>
              <a:t> ψ </a:t>
            </a:r>
            <a:r>
              <a:rPr lang="en-IN" baseline="30000" dirty="0" smtClean="0">
                <a:latin typeface="Calibri" pitchFamily="34" charset="0"/>
              </a:rPr>
              <a:t>2</a:t>
            </a:r>
            <a:r>
              <a:rPr lang="en-IN" dirty="0" smtClean="0">
                <a:latin typeface="Calibri" pitchFamily="34" charset="0"/>
              </a:rPr>
              <a:t>|at that point. It is known as probability density and is always positive. From the value of </a:t>
            </a:r>
            <a:r>
              <a:rPr lang="el-GR" dirty="0" smtClean="0">
                <a:latin typeface="Calibri" pitchFamily="34" charset="0"/>
              </a:rPr>
              <a:t>ψ </a:t>
            </a:r>
            <a:r>
              <a:rPr lang="en-IN" baseline="30000" dirty="0" smtClean="0">
                <a:latin typeface="Calibri" pitchFamily="34" charset="0"/>
              </a:rPr>
              <a:t>2</a:t>
            </a:r>
            <a:r>
              <a:rPr lang="en-IN" dirty="0" smtClean="0">
                <a:latin typeface="Calibri" pitchFamily="34" charset="0"/>
              </a:rPr>
              <a:t> at different points within atom, it is possible to predict the region around the nucleus where electron most probably will be found.</a:t>
            </a:r>
            <a:endParaRPr lang="en-IN" dirty="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60237" y="559838"/>
            <a:ext cx="895739" cy="307777"/>
          </a:xfrm>
          <a:prstGeom prst="rect">
            <a:avLst/>
          </a:prstGeom>
        </p:spPr>
        <p:txBody>
          <a:bodyPr wrap="square">
            <a:spAutoFit/>
          </a:bodyPr>
          <a:lstStyle/>
          <a:p>
            <a:r>
              <a:rPr lang="en-IN" b="1" dirty="0" smtClean="0"/>
              <a:t>LECT-8</a:t>
            </a:r>
            <a:endParaRPr lang="en-IN" b="1" dirty="0"/>
          </a:p>
        </p:txBody>
      </p:sp>
      <p:sp>
        <p:nvSpPr>
          <p:cNvPr id="3" name="Rectangle 2"/>
          <p:cNvSpPr/>
          <p:nvPr/>
        </p:nvSpPr>
        <p:spPr>
          <a:xfrm>
            <a:off x="401216" y="1119667"/>
            <a:ext cx="8322906" cy="3754874"/>
          </a:xfrm>
          <a:prstGeom prst="rect">
            <a:avLst/>
          </a:prstGeom>
        </p:spPr>
        <p:txBody>
          <a:bodyPr wrap="square">
            <a:spAutoFit/>
          </a:bodyPr>
          <a:lstStyle/>
          <a:p>
            <a:pPr marL="400050" indent="-400050"/>
            <a:r>
              <a:rPr lang="en-IN" b="1" dirty="0" smtClean="0">
                <a:latin typeface="Calibri" pitchFamily="34" charset="0"/>
              </a:rPr>
              <a:t>Quantum Numbers</a:t>
            </a:r>
            <a:r>
              <a:rPr lang="en-IN" dirty="0" smtClean="0">
                <a:latin typeface="Calibri" pitchFamily="34" charset="0"/>
              </a:rPr>
              <a:t/>
            </a:r>
            <a:br>
              <a:rPr lang="en-IN" dirty="0" smtClean="0">
                <a:latin typeface="Calibri" pitchFamily="34" charset="0"/>
              </a:rPr>
            </a:br>
            <a:r>
              <a:rPr lang="en-IN" dirty="0" smtClean="0">
                <a:latin typeface="Calibri" pitchFamily="34" charset="0"/>
              </a:rPr>
              <a:t>Atomic orbitals can be specified by giving their corresponding energies and angular momentums which are quantized (i.e., they have specific values). The quantized values can be expressed in terms of quantum number. These are used to get complete information about electron i.e., its location, energy, spin etc.</a:t>
            </a:r>
            <a:br>
              <a:rPr lang="en-IN" dirty="0" smtClean="0">
                <a:latin typeface="Calibri" pitchFamily="34" charset="0"/>
              </a:rPr>
            </a:br>
            <a:r>
              <a:rPr lang="en-IN" b="1" dirty="0" smtClean="0">
                <a:latin typeface="Calibri" pitchFamily="34" charset="0"/>
              </a:rPr>
              <a:t>Principal Quantum Number (n)</a:t>
            </a:r>
          </a:p>
          <a:p>
            <a:pPr marL="400050" indent="-400050"/>
            <a:r>
              <a:rPr lang="en-IN" dirty="0" smtClean="0">
                <a:latin typeface="Calibri" pitchFamily="34" charset="0"/>
              </a:rPr>
              <a:t>	It is the most important quantum number since it tells the principal energy level or shell to which the electron belongs. It is denoted by the letter V and can have any integral value except zero, </a:t>
            </a:r>
          </a:p>
          <a:p>
            <a:pPr marL="400050" indent="-400050"/>
            <a:r>
              <a:rPr lang="en-IN" dirty="0" smtClean="0">
                <a:latin typeface="Calibri" pitchFamily="34" charset="0"/>
              </a:rPr>
              <a:t>	i.e., n = 1, 2, 3, 4……….. etc. The various principal energy shells are also designated by the letters, K, L, M, N, O, P ….. etc. Starting from the nucleus.</a:t>
            </a:r>
          </a:p>
          <a:p>
            <a:pPr marL="400050" indent="-400050"/>
            <a:r>
              <a:rPr lang="en-IN" b="1" dirty="0" smtClean="0">
                <a:latin typeface="Calibri" pitchFamily="34" charset="0"/>
              </a:rPr>
              <a:t>The principal quantum number gives us the following information:</a:t>
            </a:r>
            <a:r>
              <a:rPr lang="en-IN" dirty="0" smtClean="0">
                <a:latin typeface="Calibri" pitchFamily="34" charset="0"/>
              </a:rPr>
              <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It gives the average distance of the electron from the nucleus.</a:t>
            </a:r>
            <a:br>
              <a:rPr lang="en-IN" dirty="0" smtClean="0">
                <a:latin typeface="Calibri" pitchFamily="34" charset="0"/>
              </a:rPr>
            </a:br>
            <a:r>
              <a:rPr lang="en-IN" dirty="0" smtClean="0">
                <a:latin typeface="Calibri" pitchFamily="34" charset="0"/>
              </a:rPr>
              <a:t>(ii) 	It completely determines the energy of the electron in hydrogen atom and 	hydrogen like particles.</a:t>
            </a:r>
            <a:br>
              <a:rPr lang="en-IN" dirty="0" smtClean="0">
                <a:latin typeface="Calibri" pitchFamily="34" charset="0"/>
              </a:rPr>
            </a:br>
            <a:r>
              <a:rPr lang="en-IN" dirty="0" smtClean="0">
                <a:latin typeface="Calibri" pitchFamily="34" charset="0"/>
              </a:rPr>
              <a:t>(iii) 	The maximum number of electrons present in any principal shell is given by 2n</a:t>
            </a:r>
            <a:r>
              <a:rPr lang="en-IN" baseline="30000" dirty="0" smtClean="0">
                <a:latin typeface="Calibri" pitchFamily="34" charset="0"/>
              </a:rPr>
              <a:t>2</a:t>
            </a:r>
            <a:r>
              <a:rPr lang="en-IN" dirty="0" smtClean="0">
                <a:latin typeface="Calibri" pitchFamily="34" charset="0"/>
              </a:rPr>
              <a:t> where n is the 	number of the principal shell.</a:t>
            </a:r>
          </a:p>
          <a:p>
            <a:pPr marL="400050" indent="-400050"/>
            <a:endParaRPr lang="en-IN" dirty="0" smtClean="0">
              <a:latin typeface="Calibri" pitchFamily="34" charset="0"/>
            </a:endParaRPr>
          </a:p>
          <a:p>
            <a:pPr marL="400050" indent="-400050"/>
            <a:endParaRPr lang="en-IN" dirty="0" smtClean="0"/>
          </a:p>
          <a:p>
            <a:pPr marL="400050" indent="-400050"/>
            <a:endParaRPr lang="en-IN" dirty="0"/>
          </a:p>
        </p:txBody>
      </p:sp>
      <p:pic>
        <p:nvPicPr>
          <p:cNvPr id="4"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478902" y="1689333"/>
            <a:ext cx="5943600" cy="2473960"/>
          </a:xfrm>
          <a:prstGeom prst="rect">
            <a:avLst/>
          </a:prstGeom>
          <a:noFill/>
          <a:ln w="9525">
            <a:noFill/>
            <a:miter lim="800000"/>
            <a:headEnd/>
            <a:tailEnd/>
          </a:ln>
          <a:effectLst/>
        </p:spPr>
      </p:pic>
      <p:pic>
        <p:nvPicPr>
          <p:cNvPr id="3"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497" y="1035698"/>
            <a:ext cx="8126963" cy="3754874"/>
          </a:xfrm>
          <a:prstGeom prst="rect">
            <a:avLst/>
          </a:prstGeom>
        </p:spPr>
        <p:txBody>
          <a:bodyPr wrap="square">
            <a:spAutoFit/>
          </a:bodyPr>
          <a:lstStyle/>
          <a:p>
            <a:pPr marL="400050" indent="-400050"/>
            <a:r>
              <a:rPr lang="en-IN" b="1" dirty="0" smtClean="0">
                <a:latin typeface="Calibri" pitchFamily="34" charset="0"/>
              </a:rPr>
              <a:t>Azimuthal or Subsidiary or Orbital Angular Quantum Number (l)</a:t>
            </a:r>
            <a:r>
              <a:rPr lang="en-IN" dirty="0" smtClean="0">
                <a:latin typeface="Calibri" pitchFamily="34" charset="0"/>
              </a:rPr>
              <a:t/>
            </a:r>
            <a:br>
              <a:rPr lang="en-IN" dirty="0" smtClean="0">
                <a:latin typeface="Calibri" pitchFamily="34" charset="0"/>
              </a:rPr>
            </a:br>
            <a:r>
              <a:rPr lang="en-IN" dirty="0" smtClean="0">
                <a:latin typeface="Calibri" pitchFamily="34" charset="0"/>
              </a:rPr>
              <a:t>It is found that the spectra of the elements contain not only the main lines but there are many fine lines also present. This number helps to explain the fine lines of the spectrum.</a:t>
            </a:r>
            <a:br>
              <a:rPr lang="en-IN" dirty="0" smtClean="0">
                <a:latin typeface="Calibri" pitchFamily="34" charset="0"/>
              </a:rPr>
            </a:br>
            <a:r>
              <a:rPr lang="en-IN" dirty="0" smtClean="0">
                <a:latin typeface="Calibri" pitchFamily="34" charset="0"/>
              </a:rPr>
              <a:t>The azimuthal quantum number gives the following information:</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The number of sub shells present in the main shell.</a:t>
            </a:r>
            <a:br>
              <a:rPr lang="en-IN" dirty="0" smtClean="0">
                <a:latin typeface="Calibri" pitchFamily="34" charset="0"/>
              </a:rPr>
            </a:br>
            <a:r>
              <a:rPr lang="en-IN" dirty="0" smtClean="0">
                <a:latin typeface="Calibri" pitchFamily="34" charset="0"/>
              </a:rPr>
              <a:t>(ii) 	The angular momentum of the electron present in any subshell.</a:t>
            </a:r>
            <a:br>
              <a:rPr lang="en-IN" dirty="0" smtClean="0">
                <a:latin typeface="Calibri" pitchFamily="34" charset="0"/>
              </a:rPr>
            </a:br>
            <a:r>
              <a:rPr lang="en-IN" dirty="0" smtClean="0">
                <a:latin typeface="Calibri" pitchFamily="34" charset="0"/>
              </a:rPr>
              <a:t>(in) 	The relative energies of various sub shells.</a:t>
            </a:r>
            <a:br>
              <a:rPr lang="en-IN" dirty="0" smtClean="0">
                <a:latin typeface="Calibri" pitchFamily="34" charset="0"/>
              </a:rPr>
            </a:br>
            <a:r>
              <a:rPr lang="en-IN" dirty="0" smtClean="0">
                <a:latin typeface="Calibri" pitchFamily="34" charset="0"/>
              </a:rPr>
              <a:t>(iv) 	The shapes of the various sub shells present within the same principal shell.</a:t>
            </a:r>
          </a:p>
          <a:p>
            <a:r>
              <a:rPr lang="en-IN" dirty="0" smtClean="0">
                <a:latin typeface="Calibri" pitchFamily="34" charset="0"/>
              </a:rPr>
              <a:t>This quantum number is denoted by the letter T. For a given value of n, it can have any value ranging from 0 to n – 1.  For example: For the 1st shell (k), n = 1, l can have only one value i.e., l = 0 For n = 2, the possible value of l can be 0 and 1.  Sub shells corresponding to different values of l are represented by the following symbols:</a:t>
            </a:r>
            <a:br>
              <a:rPr lang="en-IN" dirty="0" smtClean="0">
                <a:latin typeface="Calibri" pitchFamily="34" charset="0"/>
              </a:rPr>
            </a:br>
            <a:r>
              <a:rPr lang="en-IN" dirty="0" smtClean="0">
                <a:latin typeface="Calibri" pitchFamily="34" charset="0"/>
              </a:rPr>
              <a:t>	value of l= 0 1 2 3 4 5 ……………..</a:t>
            </a:r>
            <a:br>
              <a:rPr lang="en-IN" dirty="0" smtClean="0">
                <a:latin typeface="Calibri" pitchFamily="34" charset="0"/>
              </a:rPr>
            </a:br>
            <a:r>
              <a:rPr lang="en-IN" dirty="0" smtClean="0">
                <a:latin typeface="Calibri" pitchFamily="34" charset="0"/>
              </a:rPr>
              <a:t>	Notation for sub shell are s p d f g h ………………..</a:t>
            </a:r>
          </a:p>
          <a:p>
            <a:pPr marL="400050" indent="-400050"/>
            <a:endParaRPr lang="en-IN" dirty="0" smtClean="0">
              <a:latin typeface="Calibri" pitchFamily="34" charset="0"/>
            </a:endParaRPr>
          </a:p>
          <a:p>
            <a:pPr marL="400050" indent="-400050"/>
            <a:endParaRPr lang="en-IN" dirty="0" smtClean="0">
              <a:latin typeface="Calibri" pitchFamily="34" charset="0"/>
            </a:endParaRPr>
          </a:p>
          <a:p>
            <a:pPr marL="400050" indent="-400050"/>
            <a:endParaRPr lang="en-IN" dirty="0" smtClean="0">
              <a:latin typeface="Calibri" pitchFamily="34" charset="0"/>
            </a:endParaRPr>
          </a:p>
        </p:txBody>
      </p:sp>
      <p:pic>
        <p:nvPicPr>
          <p:cNvPr id="3"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853" y="970384"/>
            <a:ext cx="8220269" cy="3754874"/>
          </a:xfrm>
          <a:prstGeom prst="rect">
            <a:avLst/>
          </a:prstGeom>
        </p:spPr>
        <p:txBody>
          <a:bodyPr wrap="square">
            <a:spAutoFit/>
          </a:bodyPr>
          <a:lstStyle/>
          <a:p>
            <a:r>
              <a:rPr lang="en-IN" b="1" dirty="0" smtClean="0">
                <a:latin typeface="Calibri" pitchFamily="34" charset="0"/>
              </a:rPr>
              <a:t>Magnetic Orbital Quantum Number (m or ml)</a:t>
            </a:r>
            <a:r>
              <a:rPr lang="en-IN" dirty="0" smtClean="0">
                <a:latin typeface="Calibri" pitchFamily="34" charset="0"/>
              </a:rPr>
              <a:t/>
            </a:r>
            <a:br>
              <a:rPr lang="en-IN" dirty="0" smtClean="0">
                <a:latin typeface="Calibri" pitchFamily="34" charset="0"/>
              </a:rPr>
            </a:br>
            <a:r>
              <a:rPr lang="en-IN" dirty="0" smtClean="0">
                <a:latin typeface="Calibri" pitchFamily="34" charset="0"/>
              </a:rPr>
              <a:t>The magnetic orbital quantum number determines the number of preferred orientations of the electrons present in a sub shell. Since each orientation corresponds to an orbital, therefore, the magnetic orbital quantum number determines the number of orbitals present in any sub shell. The magnetic quantum number is denoted by letter m or ml and for a given value of l, it can have all the values ranging from – l to + l including zero. Thus, for energy value of l,  m= (2l + 1) values.</a:t>
            </a:r>
          </a:p>
          <a:p>
            <a:r>
              <a:rPr lang="en-IN" b="1" dirty="0" smtClean="0">
                <a:latin typeface="Calibri" pitchFamily="34" charset="0"/>
              </a:rPr>
              <a:t>For example:</a:t>
            </a:r>
            <a:r>
              <a:rPr lang="en-IN" dirty="0" smtClean="0">
                <a:latin typeface="Calibri" pitchFamily="34" charset="0"/>
              </a:rPr>
              <a:t/>
            </a:r>
            <a:br>
              <a:rPr lang="en-IN" dirty="0" smtClean="0">
                <a:latin typeface="Calibri" pitchFamily="34" charset="0"/>
              </a:rPr>
            </a:br>
            <a:r>
              <a:rPr lang="en-IN" dirty="0" smtClean="0">
                <a:latin typeface="Calibri" pitchFamily="34" charset="0"/>
              </a:rPr>
              <a:t>For  l = 0 (s-sub shell), ml can have only one value i.e., ml = 0. This means that s-sub shell has only one orientation in space. In other words, s-sub shell has only one orbital called s-orbital.</a:t>
            </a:r>
          </a:p>
          <a:p>
            <a:r>
              <a:rPr lang="en-IN" b="1" dirty="0" smtClean="0">
                <a:latin typeface="Calibri" pitchFamily="34" charset="0"/>
              </a:rPr>
              <a:t>Spin Quantum Number (S or ms)</a:t>
            </a:r>
          </a:p>
          <a:p>
            <a:r>
              <a:rPr lang="en-IN" dirty="0" smtClean="0">
                <a:latin typeface="Calibri" pitchFamily="34" charset="0"/>
              </a:rPr>
              <a:t>All these quantum numbers are not enough to explain the line spectra observed in the case of multi-electron atoms, that is, some of the lines actually occur in doublets (two lines closely spaced), triplets</a:t>
            </a:r>
          </a:p>
          <a:p>
            <a:r>
              <a:rPr lang="en-IN" dirty="0" smtClean="0">
                <a:latin typeface="Calibri" pitchFamily="34" charset="0"/>
              </a:rPr>
              <a:t>(three lines, closely spaced) etc. This suggests the presence of a few more energy levels than</a:t>
            </a:r>
          </a:p>
          <a:p>
            <a:r>
              <a:rPr lang="en-IN" dirty="0" smtClean="0">
                <a:latin typeface="Calibri" pitchFamily="34" charset="0"/>
              </a:rPr>
              <a:t>predicted by the three quantum numbers. In 1925, George </a:t>
            </a:r>
            <a:r>
              <a:rPr lang="en-IN" dirty="0" err="1" smtClean="0">
                <a:latin typeface="Calibri" pitchFamily="34" charset="0"/>
              </a:rPr>
              <a:t>Uhlenbeck</a:t>
            </a:r>
            <a:r>
              <a:rPr lang="en-IN" dirty="0" smtClean="0">
                <a:latin typeface="Calibri" pitchFamily="34" charset="0"/>
              </a:rPr>
              <a:t> and Samuel </a:t>
            </a:r>
            <a:r>
              <a:rPr lang="en-IN" dirty="0" err="1" smtClean="0">
                <a:latin typeface="Calibri" pitchFamily="34" charset="0"/>
              </a:rPr>
              <a:t>Goudsmit</a:t>
            </a:r>
            <a:r>
              <a:rPr lang="en-IN" dirty="0" smtClean="0">
                <a:latin typeface="Calibri" pitchFamily="34" charset="0"/>
              </a:rPr>
              <a:t> proposed the presence of the fourth quantum number known as the electron </a:t>
            </a:r>
            <a:r>
              <a:rPr lang="en-IN" b="1" dirty="0" smtClean="0">
                <a:latin typeface="Calibri" pitchFamily="34" charset="0"/>
              </a:rPr>
              <a:t>spin quantum number (</a:t>
            </a:r>
            <a:r>
              <a:rPr lang="en-IN" b="1" i="1" dirty="0" smtClean="0">
                <a:latin typeface="Calibri" pitchFamily="34" charset="0"/>
              </a:rPr>
              <a:t>ms).</a:t>
            </a:r>
            <a:endParaRPr lang="en-IN" b="1" dirty="0" smtClean="0">
              <a:latin typeface="Calibri" pitchFamily="34" charset="0"/>
            </a:endParaRPr>
          </a:p>
          <a:p>
            <a:r>
              <a:rPr lang="en-IN" dirty="0" smtClean="0">
                <a:latin typeface="Calibri" pitchFamily="34" charset="0"/>
              </a:rPr>
              <a:t/>
            </a:r>
            <a:br>
              <a:rPr lang="en-IN" dirty="0" smtClean="0">
                <a:latin typeface="Calibri" pitchFamily="34" charset="0"/>
              </a:rPr>
            </a:br>
            <a:endParaRPr lang="en-IN" dirty="0">
              <a:latin typeface="Calibri" pitchFamily="34" charset="0"/>
            </a:endParaRPr>
          </a:p>
        </p:txBody>
      </p:sp>
      <p:pic>
        <p:nvPicPr>
          <p:cNvPr id="3"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9167" y="1035699"/>
            <a:ext cx="8182947" cy="3108543"/>
          </a:xfrm>
          <a:prstGeom prst="rect">
            <a:avLst/>
          </a:prstGeom>
        </p:spPr>
        <p:txBody>
          <a:bodyPr wrap="square">
            <a:spAutoFit/>
          </a:bodyPr>
          <a:lstStyle/>
          <a:p>
            <a:pPr algn="just"/>
            <a:r>
              <a:rPr lang="en-IN" dirty="0" smtClean="0">
                <a:latin typeface="Calibri" pitchFamily="34" charset="0"/>
              </a:rPr>
              <a:t>An electron spins around its own axis, much in a similar way as earth spins around its own axis while</a:t>
            </a:r>
          </a:p>
          <a:p>
            <a:pPr algn="just"/>
            <a:r>
              <a:rPr lang="en-IN" dirty="0" smtClean="0">
                <a:latin typeface="Calibri" pitchFamily="34" charset="0"/>
              </a:rPr>
              <a:t>revolving around the sun. This quantum number helps to explain the magnetic properties of the substances. A spinning electron behaves like a micro magnet with a definite magnetic moment. If an orbital contains two electrons, the two magnetic moments oppose and cancel each other.</a:t>
            </a:r>
          </a:p>
          <a:p>
            <a:pPr algn="just"/>
            <a:endParaRPr lang="en-IN" dirty="0" smtClean="0">
              <a:latin typeface="Calibri" pitchFamily="34" charset="0"/>
            </a:endParaRPr>
          </a:p>
          <a:p>
            <a:pPr algn="just"/>
            <a:r>
              <a:rPr lang="en-IN" dirty="0" smtClean="0">
                <a:latin typeface="Calibri" pitchFamily="34" charset="0"/>
              </a:rPr>
              <a:t>An electron has, besides charge and mass, intrinsic spin angular quantum number. Spin angular momentum of the electron is a vector quantity, can have two orientations relative to the chosen axis. These two orientations are distinguished by the spin quantum numbers ms which can take the values of +½ or –½. </a:t>
            </a:r>
          </a:p>
          <a:p>
            <a:pPr algn="just"/>
            <a:endParaRPr lang="en-IN" dirty="0" smtClean="0">
              <a:latin typeface="Calibri" pitchFamily="34" charset="0"/>
            </a:endParaRPr>
          </a:p>
          <a:p>
            <a:pPr algn="just"/>
            <a:r>
              <a:rPr lang="en-IN" dirty="0" smtClean="0">
                <a:latin typeface="Calibri" pitchFamily="34" charset="0"/>
              </a:rPr>
              <a:t>The +½ or –½ are called the two spin states of the electron and are normally represented by two arrows, </a:t>
            </a:r>
            <a:r>
              <a:rPr lang="en-IN" dirty="0" smtClean="0"/>
              <a:t>↑</a:t>
            </a:r>
            <a:r>
              <a:rPr lang="en-IN" dirty="0" smtClean="0">
                <a:latin typeface="Calibri" pitchFamily="34" charset="0"/>
              </a:rPr>
              <a:t>(spin up) and </a:t>
            </a:r>
            <a:r>
              <a:rPr lang="en-IN" dirty="0" smtClean="0"/>
              <a:t>↓</a:t>
            </a:r>
            <a:r>
              <a:rPr lang="en-IN" dirty="0" smtClean="0">
                <a:latin typeface="Calibri" pitchFamily="34" charset="0"/>
              </a:rPr>
              <a:t> (spin down). Two electrons that have different ms values (one +½ and the other –½) are said to have opposite spins. An orbital cannot hold more than two electrons and these two electrons should have opposite spins.</a:t>
            </a:r>
          </a:p>
          <a:p>
            <a:pPr algn="just"/>
            <a:endParaRPr lang="en-IN" dirty="0">
              <a:latin typeface="Calibri" pitchFamily="34" charset="0"/>
            </a:endParaRPr>
          </a:p>
        </p:txBody>
      </p:sp>
      <p:pic>
        <p:nvPicPr>
          <p:cNvPr id="4"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13547"/>
            <a:ext cx="8358246" cy="2677656"/>
          </a:xfrm>
          <a:prstGeom prst="rect">
            <a:avLst/>
          </a:prstGeom>
        </p:spPr>
        <p:txBody>
          <a:bodyPr wrap="square">
            <a:spAutoFit/>
          </a:bodyPr>
          <a:lstStyle/>
          <a:p>
            <a:r>
              <a:rPr lang="en-IN" b="1" dirty="0" smtClean="0"/>
              <a:t> </a:t>
            </a:r>
            <a:r>
              <a:rPr lang="en-IN" b="1" dirty="0" smtClean="0">
                <a:latin typeface="Calibri" pitchFamily="34" charset="0"/>
              </a:rPr>
              <a:t>Shapes of s-orbitals:</a:t>
            </a:r>
            <a:r>
              <a:rPr lang="en-IN" dirty="0" smtClean="0">
                <a:latin typeface="Calibri" pitchFamily="34" charset="0"/>
              </a:rPr>
              <a:t/>
            </a:r>
            <a:br>
              <a:rPr lang="en-IN" dirty="0" smtClean="0">
                <a:latin typeface="Calibri" pitchFamily="34" charset="0"/>
              </a:rPr>
            </a:br>
            <a:r>
              <a:rPr lang="en-IN" dirty="0" smtClean="0">
                <a:latin typeface="Calibri" pitchFamily="34" charset="0"/>
              </a:rPr>
              <a:t>s-orbital is present in the s-sub shell. For this sub shell, l = 0 and ml = 0. Thus, s-orbital with only one orientation has a spherical shape with uniform electron density along all the three axes. The probability of Is electron is found to be maximum near the nucleus and decreases with the increase in the distance from the nucleus. In 2s electron, the probability is also maximum near the nucleus and decreases to zero probability. The spherical empty shell for 2s electron is called nodal surface or simply node. It may be noted that for 1s orbital the probability density is maximum at the nucleus and it decreases sharply as we move away from it. On the other hand, for 2s orbital the probability density first decreases sharply to zero and again starts increasing. After reaching a small maxima it decreases again and approaches zero as the value of </a:t>
            </a:r>
            <a:r>
              <a:rPr lang="en-IN" i="1" dirty="0" smtClean="0">
                <a:latin typeface="Calibri" pitchFamily="34" charset="0"/>
              </a:rPr>
              <a:t>r </a:t>
            </a:r>
            <a:r>
              <a:rPr lang="en-IN" dirty="0" smtClean="0">
                <a:latin typeface="Calibri" pitchFamily="34" charset="0"/>
              </a:rPr>
              <a:t>increases further. The region where this probability density function reduces to zero is called nodal surfaces or simply nodes. In general, it has been found that ns-orbital has </a:t>
            </a:r>
            <a:r>
              <a:rPr lang="en-IN" b="1" dirty="0" smtClean="0">
                <a:latin typeface="Calibri" pitchFamily="34" charset="0"/>
              </a:rPr>
              <a:t>(n – 1) nodes</a:t>
            </a:r>
            <a:r>
              <a:rPr lang="en-IN" dirty="0" smtClean="0">
                <a:latin typeface="Calibri" pitchFamily="34" charset="0"/>
              </a:rPr>
              <a:t>, that is, number of nodes increases with increase of principal quantum number n. In other words, number of nodes for 2s orbital is one, two for 3s and so on.</a:t>
            </a:r>
            <a:endParaRPr lang="en-IN" dirty="0">
              <a:latin typeface="Calibri" pitchFamily="34" charset="0"/>
            </a:endParaRPr>
          </a:p>
        </p:txBody>
      </p:sp>
      <p:sp>
        <p:nvSpPr>
          <p:cNvPr id="3" name="Rectangle 2"/>
          <p:cNvSpPr/>
          <p:nvPr/>
        </p:nvSpPr>
        <p:spPr>
          <a:xfrm>
            <a:off x="3684954" y="456896"/>
            <a:ext cx="815608" cy="369332"/>
          </a:xfrm>
          <a:prstGeom prst="rect">
            <a:avLst/>
          </a:prstGeom>
        </p:spPr>
        <p:txBody>
          <a:bodyPr wrap="none">
            <a:spAutoFit/>
          </a:bodyPr>
          <a:lstStyle/>
          <a:p>
            <a:r>
              <a:rPr lang="en-IN" b="1" dirty="0" smtClean="0"/>
              <a:t>LECT-9</a:t>
            </a:r>
            <a:endParaRPr lang="en-IN" b="1" dirty="0"/>
          </a:p>
        </p:txBody>
      </p:sp>
      <p:pic>
        <p:nvPicPr>
          <p:cNvPr id="4"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4563" y="682301"/>
            <a:ext cx="4935894" cy="3647103"/>
          </a:xfrm>
          <a:prstGeom prst="rect">
            <a:avLst/>
          </a:prstGeom>
          <a:noFill/>
          <a:ln w="9525">
            <a:noFill/>
            <a:miter lim="800000"/>
            <a:headEnd/>
            <a:tailEnd/>
          </a:ln>
          <a:effectLst/>
        </p:spPr>
      </p:pic>
      <p:sp>
        <p:nvSpPr>
          <p:cNvPr id="4" name="Rectangle 3"/>
          <p:cNvSpPr/>
          <p:nvPr/>
        </p:nvSpPr>
        <p:spPr>
          <a:xfrm>
            <a:off x="5253134" y="746449"/>
            <a:ext cx="3741576" cy="954107"/>
          </a:xfrm>
          <a:prstGeom prst="rect">
            <a:avLst/>
          </a:prstGeom>
        </p:spPr>
        <p:txBody>
          <a:bodyPr wrap="square">
            <a:spAutoFit/>
          </a:bodyPr>
          <a:lstStyle/>
          <a:p>
            <a:pPr algn="just"/>
            <a:r>
              <a:rPr lang="en-IN" b="1" dirty="0" smtClean="0">
                <a:latin typeface="Calibri" pitchFamily="34" charset="0"/>
              </a:rPr>
              <a:t>Boundary surface diagrams</a:t>
            </a:r>
            <a:r>
              <a:rPr lang="en-IN" dirty="0" smtClean="0">
                <a:latin typeface="Calibri" pitchFamily="34" charset="0"/>
              </a:rPr>
              <a:t> of constant probability density for different orbitals give a fairly good representation of the shapes of the orbitals.</a:t>
            </a:r>
            <a:endParaRPr lang="en-IN" dirty="0">
              <a:latin typeface="Calibri" pitchFamily="34" charset="0"/>
            </a:endParaRPr>
          </a:p>
        </p:txBody>
      </p:sp>
      <p:pic>
        <p:nvPicPr>
          <p:cNvPr id="5" name="Picture 2"/>
          <p:cNvPicPr>
            <a:picLocks noChangeAspect="1" noChangeArrowheads="1"/>
          </p:cNvPicPr>
          <p:nvPr/>
        </p:nvPicPr>
        <p:blipFill>
          <a:blip r:embed="rId3"/>
          <a:srcRect/>
          <a:stretch>
            <a:fillRect/>
          </a:stretch>
        </p:blipFill>
        <p:spPr bwMode="auto">
          <a:xfrm>
            <a:off x="5669790" y="1620311"/>
            <a:ext cx="3190875" cy="2071701"/>
          </a:xfrm>
          <a:prstGeom prst="rect">
            <a:avLst/>
          </a:prstGeom>
          <a:noFill/>
          <a:ln w="9525">
            <a:noFill/>
            <a:miter lim="800000"/>
            <a:headEnd/>
            <a:tailEnd/>
          </a:ln>
          <a:effectLst/>
        </p:spPr>
      </p:pic>
      <p:pic>
        <p:nvPicPr>
          <p:cNvPr id="6" name="Google Shape;76;p16"/>
          <p:cNvPicPr preferRelativeResize="0"/>
          <p:nvPr/>
        </p:nvPicPr>
        <p:blipFill rotWithShape="1">
          <a:blip r:embed="rId4">
            <a:alphaModFix/>
          </a:blip>
          <a:srcRect/>
          <a:stretch/>
        </p:blipFill>
        <p:spPr>
          <a:xfrm>
            <a:off x="8210550" y="4199975"/>
            <a:ext cx="925650" cy="9256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521" y="485175"/>
            <a:ext cx="8173617" cy="2246769"/>
          </a:xfrm>
          <a:prstGeom prst="rect">
            <a:avLst/>
          </a:prstGeom>
        </p:spPr>
        <p:txBody>
          <a:bodyPr wrap="square">
            <a:spAutoFit/>
          </a:bodyPr>
          <a:lstStyle/>
          <a:p>
            <a:pPr algn="just"/>
            <a:r>
              <a:rPr lang="en-IN" dirty="0" smtClean="0">
                <a:latin typeface="Calibri" pitchFamily="34" charset="0"/>
              </a:rPr>
              <a:t>1s and 2s orbitals are spherical in shape. In reality all the s-orbitals are spherically symmetric, that is, the probability of finding the electron at a given distance is equal in all the directions. It is also observed that the size of the s orbital increases with increase in n, that is, 4s &gt; 3s &gt; 2s &gt; 1s and the electron is located further away from the nucleus as the principal quantum number increases.</a:t>
            </a:r>
          </a:p>
          <a:p>
            <a:r>
              <a:rPr lang="en-IN" b="1" dirty="0" smtClean="0">
                <a:latin typeface="Calibri" pitchFamily="34" charset="0"/>
              </a:rPr>
              <a:t>Shapes of p-orbitals</a:t>
            </a:r>
            <a:r>
              <a:rPr lang="en-IN" dirty="0" smtClean="0">
                <a:latin typeface="Calibri" pitchFamily="34" charset="0"/>
              </a:rPr>
              <a:t/>
            </a:r>
            <a:br>
              <a:rPr lang="en-IN" dirty="0" smtClean="0">
                <a:latin typeface="Calibri" pitchFamily="34" charset="0"/>
              </a:rPr>
            </a:br>
            <a:r>
              <a:rPr lang="en-IN" dirty="0" smtClean="0">
                <a:latin typeface="Calibri" pitchFamily="34" charset="0"/>
              </a:rPr>
              <a:t>p-orbitals are present in the p-sub shell for which l = 1 and m</a:t>
            </a:r>
            <a:r>
              <a:rPr lang="en-IN" baseline="-25000" dirty="0" smtClean="0">
                <a:latin typeface="Calibri" pitchFamily="34" charset="0"/>
              </a:rPr>
              <a:t>1</a:t>
            </a:r>
            <a:r>
              <a:rPr lang="en-IN" dirty="0" smtClean="0">
                <a:latin typeface="Calibri" pitchFamily="34" charset="0"/>
              </a:rPr>
              <a:t> can have three possible orientations – 1, 0, + 1. Thus, there are three orbitals in the p-sub shell which are designated as </a:t>
            </a:r>
            <a:r>
              <a:rPr lang="en-IN" dirty="0" err="1" smtClean="0">
                <a:latin typeface="Calibri" pitchFamily="34" charset="0"/>
              </a:rPr>
              <a:t>p</a:t>
            </a:r>
            <a:r>
              <a:rPr lang="en-IN" baseline="-25000" dirty="0" err="1" smtClean="0">
                <a:latin typeface="Calibri" pitchFamily="34" charset="0"/>
              </a:rPr>
              <a:t>x</a:t>
            </a:r>
            <a:r>
              <a:rPr lang="en-IN" dirty="0" smtClean="0">
                <a:latin typeface="Calibri" pitchFamily="34" charset="0"/>
              </a:rPr>
              <a:t>, </a:t>
            </a:r>
            <a:r>
              <a:rPr lang="en-IN" dirty="0" err="1" smtClean="0">
                <a:latin typeface="Calibri" pitchFamily="34" charset="0"/>
              </a:rPr>
              <a:t>p</a:t>
            </a:r>
            <a:r>
              <a:rPr lang="en-IN" baseline="-25000" dirty="0" err="1" smtClean="0">
                <a:latin typeface="Calibri" pitchFamily="34" charset="0"/>
              </a:rPr>
              <a:t>y</a:t>
            </a:r>
            <a:r>
              <a:rPr lang="en-IN" dirty="0" smtClean="0">
                <a:latin typeface="Calibri" pitchFamily="34" charset="0"/>
              </a:rPr>
              <a:t> and p</a:t>
            </a:r>
            <a:r>
              <a:rPr lang="en-IN" baseline="-25000" dirty="0" smtClean="0">
                <a:latin typeface="Calibri" pitchFamily="34" charset="0"/>
              </a:rPr>
              <a:t>z</a:t>
            </a:r>
            <a:r>
              <a:rPr lang="en-IN" dirty="0" smtClean="0">
                <a:latin typeface="Calibri" pitchFamily="34" charset="0"/>
              </a:rPr>
              <a:t> orbitals depending upon the axis along which they are directed. The general shape of a p-orbital is dumb-bell consisting of two portions known as lobes. Moreover, there is a plane passing through the nucleus along which finding of the electron density is almost nil. This is known as nodal plane as shown in the fig</a:t>
            </a:r>
            <a:endParaRPr lang="en-IN" dirty="0">
              <a:latin typeface="Calibri" pitchFamily="34" charset="0"/>
            </a:endParaRPr>
          </a:p>
        </p:txBody>
      </p:sp>
      <p:pic>
        <p:nvPicPr>
          <p:cNvPr id="5" name="Picture 4"/>
          <p:cNvPicPr>
            <a:picLocks noChangeAspect="1" noChangeArrowheads="1"/>
          </p:cNvPicPr>
          <p:nvPr/>
        </p:nvPicPr>
        <p:blipFill>
          <a:blip r:embed="rId2"/>
          <a:srcRect/>
          <a:stretch>
            <a:fillRect/>
          </a:stretch>
        </p:blipFill>
        <p:spPr bwMode="auto">
          <a:xfrm>
            <a:off x="615812" y="2733873"/>
            <a:ext cx="7137919" cy="2155370"/>
          </a:xfrm>
          <a:prstGeom prst="rect">
            <a:avLst/>
          </a:prstGeom>
          <a:noFill/>
          <a:ln w="9525">
            <a:noFill/>
            <a:miter lim="800000"/>
            <a:headEnd/>
            <a:tailEnd/>
          </a:ln>
          <a:effectLst/>
        </p:spPr>
      </p:pic>
      <p:pic>
        <p:nvPicPr>
          <p:cNvPr id="4"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7" y="2183377"/>
            <a:ext cx="8360229" cy="1169551"/>
          </a:xfrm>
          <a:prstGeom prst="rect">
            <a:avLst/>
          </a:prstGeom>
        </p:spPr>
        <p:txBody>
          <a:bodyPr wrap="square">
            <a:spAutoFit/>
          </a:bodyPr>
          <a:lstStyle/>
          <a:p>
            <a:r>
              <a:rPr lang="en-IN" dirty="0" smtClean="0">
                <a:latin typeface="Calibri" pitchFamily="34" charset="0"/>
              </a:rPr>
              <a:t> From the dumb-bell pictures, it is quite obvious that unlike s-orbital, a p-orbital is directional in nature.</a:t>
            </a:r>
            <a:r>
              <a:rPr lang="en-IN" dirty="0" smtClean="0"/>
              <a:t> </a:t>
            </a:r>
            <a:r>
              <a:rPr lang="en-IN" dirty="0" smtClean="0">
                <a:latin typeface="Calibri" pitchFamily="34" charset="0"/>
              </a:rPr>
              <a:t>The size, shape and energy of the three orbitals are identical. </a:t>
            </a:r>
          </a:p>
          <a:p>
            <a:r>
              <a:rPr lang="en-IN" b="1" dirty="0" smtClean="0">
                <a:latin typeface="Calibri" pitchFamily="34" charset="0"/>
              </a:rPr>
              <a:t>• Shapes of d-orbitals</a:t>
            </a:r>
            <a:r>
              <a:rPr lang="en-IN" dirty="0" smtClean="0">
                <a:latin typeface="Calibri" pitchFamily="34" charset="0"/>
              </a:rPr>
              <a:t/>
            </a:r>
            <a:br>
              <a:rPr lang="en-IN" dirty="0" smtClean="0">
                <a:latin typeface="Calibri" pitchFamily="34" charset="0"/>
              </a:rPr>
            </a:br>
            <a:r>
              <a:rPr lang="en-IN" dirty="0" smtClean="0">
                <a:latin typeface="Calibri" pitchFamily="34" charset="0"/>
              </a:rPr>
              <a:t>d-orbitals are present in d-sub shell for which l = 2 and m[ = -2, -1, 0, +1 and +2. This means that there are five orientations leading to five different orbitals.</a:t>
            </a:r>
            <a:endParaRPr lang="en-IN" dirty="0">
              <a:latin typeface="Calibri" pitchFamily="34" charset="0"/>
            </a:endParaRPr>
          </a:p>
        </p:txBody>
      </p:sp>
      <p:sp>
        <p:nvSpPr>
          <p:cNvPr id="7" name="Rectangle 6"/>
          <p:cNvSpPr/>
          <p:nvPr/>
        </p:nvSpPr>
        <p:spPr>
          <a:xfrm>
            <a:off x="447867" y="830414"/>
            <a:ext cx="8173616" cy="1384995"/>
          </a:xfrm>
          <a:prstGeom prst="rect">
            <a:avLst/>
          </a:prstGeom>
        </p:spPr>
        <p:txBody>
          <a:bodyPr wrap="square">
            <a:spAutoFit/>
          </a:bodyPr>
          <a:lstStyle/>
          <a:p>
            <a:r>
              <a:rPr lang="en-IN" dirty="0" smtClean="0">
                <a:latin typeface="Calibri" pitchFamily="34" charset="0"/>
              </a:rPr>
              <a:t>Each p-orbital consists of two sections called lobes that are on either side of the plane that passes through the nucleus. The probability density function is zero on the plane where the two lobes touch each other. The probability density function is zero on the plane where the two lobes touch each other. The number of nodes are given by the n –2, that is number of radial node is 1 for 3p orbital, two for 4p orbital and so on. the order of the energy and size of various p-</a:t>
            </a:r>
            <a:r>
              <a:rPr lang="en-IN" dirty="0" err="1" smtClean="0">
                <a:latin typeface="Calibri" pitchFamily="34" charset="0"/>
              </a:rPr>
              <a:t>orbitals</a:t>
            </a:r>
            <a:r>
              <a:rPr lang="en-IN" dirty="0" smtClean="0">
                <a:latin typeface="Calibri" pitchFamily="34" charset="0"/>
              </a:rPr>
              <a:t> is 4p &gt; 3p &gt; 2p. The number of nodes are given by the n –2, that is number of radial node is 1 for 3p orbital, two for 4p orbital and so on.</a:t>
            </a:r>
          </a:p>
        </p:txBody>
      </p:sp>
      <p:pic>
        <p:nvPicPr>
          <p:cNvPr id="6" name="Picture 5"/>
          <p:cNvPicPr/>
          <p:nvPr/>
        </p:nvPicPr>
        <p:blipFill>
          <a:blip r:embed="rId3"/>
          <a:srcRect/>
          <a:stretch>
            <a:fillRect/>
          </a:stretch>
        </p:blipFill>
        <p:spPr bwMode="auto">
          <a:xfrm>
            <a:off x="385956" y="3310909"/>
            <a:ext cx="5221742" cy="1391719"/>
          </a:xfrm>
          <a:prstGeom prst="rect">
            <a:avLst/>
          </a:prstGeom>
          <a:noFill/>
          <a:ln w="9525">
            <a:noFill/>
            <a:miter lim="800000"/>
            <a:headEnd/>
            <a:tailEnd/>
          </a:ln>
          <a:effectLst/>
        </p:spPr>
      </p:pic>
      <p:pic>
        <p:nvPicPr>
          <p:cNvPr id="8" name="Google Shape;76;p16"/>
          <p:cNvPicPr preferRelativeResize="0"/>
          <p:nvPr/>
        </p:nvPicPr>
        <p:blipFill rotWithShape="1">
          <a:blip r:embed="rId4">
            <a:alphaModFix/>
          </a:blip>
          <a:srcRect/>
          <a:stretch/>
        </p:blipFill>
        <p:spPr>
          <a:xfrm>
            <a:off x="8210550" y="4199975"/>
            <a:ext cx="925650" cy="9256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Chemistry Notes for Class 11 STRUCTURE OF ATOM Download in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3316" name="AutoShape 4" descr="Chemistry Notes for Class 11 STRUCTURE OF ATOM Download in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3318" name="AutoShape 6" descr="Chemistry Notes for Class 11 STRUCTURE OF ATOM Download in pd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6" name="Rectangle 5"/>
          <p:cNvSpPr/>
          <p:nvPr/>
        </p:nvSpPr>
        <p:spPr>
          <a:xfrm>
            <a:off x="2967136" y="449021"/>
            <a:ext cx="3088432" cy="307777"/>
          </a:xfrm>
          <a:prstGeom prst="rect">
            <a:avLst/>
          </a:prstGeom>
        </p:spPr>
        <p:txBody>
          <a:bodyPr wrap="square">
            <a:spAutoFit/>
          </a:bodyPr>
          <a:lstStyle/>
          <a:p>
            <a:r>
              <a:rPr lang="en-IN" b="1" dirty="0" smtClean="0"/>
              <a:t>Shape of d-</a:t>
            </a:r>
            <a:r>
              <a:rPr lang="en-IN" b="1" dirty="0" err="1" smtClean="0"/>
              <a:t>orbitals</a:t>
            </a:r>
            <a:endParaRPr lang="en-IN" b="1" dirty="0"/>
          </a:p>
        </p:txBody>
      </p:sp>
      <p:pic>
        <p:nvPicPr>
          <p:cNvPr id="13313" name="Picture 1"/>
          <p:cNvPicPr>
            <a:picLocks noChangeAspect="1" noChangeArrowheads="1"/>
          </p:cNvPicPr>
          <p:nvPr/>
        </p:nvPicPr>
        <p:blipFill>
          <a:blip r:embed="rId3"/>
          <a:srcRect/>
          <a:stretch>
            <a:fillRect/>
          </a:stretch>
        </p:blipFill>
        <p:spPr bwMode="auto">
          <a:xfrm>
            <a:off x="377889" y="895148"/>
            <a:ext cx="4114800" cy="1838721"/>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4459550" y="908667"/>
            <a:ext cx="4162425" cy="1806542"/>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3520515" y="2855165"/>
            <a:ext cx="1816651" cy="1978091"/>
          </a:xfrm>
          <a:prstGeom prst="rect">
            <a:avLst/>
          </a:prstGeom>
          <a:noFill/>
          <a:ln w="9525">
            <a:noFill/>
            <a:miter lim="800000"/>
            <a:headEnd/>
            <a:tailEnd/>
          </a:ln>
          <a:effectLst/>
        </p:spPr>
      </p:pic>
      <p:pic>
        <p:nvPicPr>
          <p:cNvPr id="12" name="Google Shape;76;p16"/>
          <p:cNvPicPr preferRelativeResize="0"/>
          <p:nvPr/>
        </p:nvPicPr>
        <p:blipFill rotWithShape="1">
          <a:blip r:embed="rId6">
            <a:alphaModFix/>
          </a:blip>
          <a:srcRect/>
          <a:stretch/>
        </p:blipFill>
        <p:spPr>
          <a:xfrm>
            <a:off x="8210550" y="4199975"/>
            <a:ext cx="925650" cy="9256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546" y="993736"/>
            <a:ext cx="8248261" cy="3539430"/>
          </a:xfrm>
          <a:prstGeom prst="rect">
            <a:avLst/>
          </a:prstGeom>
        </p:spPr>
        <p:txBody>
          <a:bodyPr wrap="square">
            <a:spAutoFit/>
          </a:bodyPr>
          <a:lstStyle/>
          <a:p>
            <a:pPr algn="just"/>
            <a:r>
              <a:rPr lang="en-IN" dirty="0" smtClean="0">
                <a:latin typeface="Calibri" pitchFamily="34" charset="0"/>
              </a:rPr>
              <a:t>The probability density functions for the np and nd orbitals are zero at the plane (s), passing through the nucleus (origin). </a:t>
            </a:r>
            <a:r>
              <a:rPr lang="en-IN" b="1" dirty="0" smtClean="0">
                <a:latin typeface="Calibri" pitchFamily="34" charset="0"/>
              </a:rPr>
              <a:t>For example</a:t>
            </a:r>
            <a:r>
              <a:rPr lang="en-IN" dirty="0" smtClean="0">
                <a:latin typeface="Calibri" pitchFamily="34" charset="0"/>
              </a:rPr>
              <a:t>, in case of Pz orbital, xy-plane is a nodal plane, in case of dxy orbital, there are two nodal planes passing through the origin and bisecting the xy plane containing z-axis. These are called </a:t>
            </a:r>
            <a:r>
              <a:rPr lang="en-IN" b="1" dirty="0" smtClean="0">
                <a:latin typeface="Calibri" pitchFamily="34" charset="0"/>
              </a:rPr>
              <a:t>angular nodes </a:t>
            </a:r>
            <a:r>
              <a:rPr lang="en-IN" dirty="0" smtClean="0">
                <a:latin typeface="Calibri" pitchFamily="34" charset="0"/>
              </a:rPr>
              <a:t>and number of angular nodes are given by ‘l’ i.e., one angular node for p orbitals, two angular nodes for ‘d’ orbitals and so on. The total number of nodes are given by (n–1), i.e., sum of angular nodes and (n – l – 1) radial nodes.</a:t>
            </a:r>
          </a:p>
          <a:p>
            <a:pPr algn="just"/>
            <a:r>
              <a:rPr lang="en-IN" b="1" dirty="0" smtClean="0">
                <a:latin typeface="Calibri" pitchFamily="34" charset="0"/>
              </a:rPr>
              <a:t>Energies of Orbitals</a:t>
            </a:r>
          </a:p>
          <a:p>
            <a:pPr algn="just"/>
            <a:r>
              <a:rPr lang="en-IN" dirty="0" smtClean="0">
                <a:latin typeface="Calibri" pitchFamily="34" charset="0"/>
              </a:rPr>
              <a:t>The energy of an electron in a hydrogen atom is determined by the principal quantum number. Thus the energy of the orbitals increases as follows : 1</a:t>
            </a:r>
            <a:r>
              <a:rPr lang="en-IN" i="1" dirty="0" smtClean="0">
                <a:latin typeface="Calibri" pitchFamily="34" charset="0"/>
              </a:rPr>
              <a:t>s &lt; 2s = 2p &lt; 3s = 3p = 3d &lt;4s = 4p = 4d </a:t>
            </a:r>
            <a:r>
              <a:rPr lang="en-IN" dirty="0" smtClean="0">
                <a:latin typeface="Calibri" pitchFamily="34" charset="0"/>
              </a:rPr>
              <a:t>= 4</a:t>
            </a:r>
            <a:r>
              <a:rPr lang="en-IN" i="1" dirty="0" smtClean="0">
                <a:latin typeface="Calibri" pitchFamily="34" charset="0"/>
              </a:rPr>
              <a:t>f &lt;</a:t>
            </a:r>
          </a:p>
          <a:p>
            <a:pPr algn="just"/>
            <a:r>
              <a:rPr lang="en-IN" dirty="0" smtClean="0">
                <a:latin typeface="Calibri" pitchFamily="34" charset="0"/>
              </a:rPr>
              <a:t>Although the shapes of 2s and 2p orbitals are different, an electron has the same energy when it is in the 2s orbital as when it is present in 2p orbital. The orbitals having the same energy are called </a:t>
            </a:r>
            <a:r>
              <a:rPr lang="en-IN" b="1" dirty="0" smtClean="0">
                <a:latin typeface="Calibri" pitchFamily="34" charset="0"/>
              </a:rPr>
              <a:t>degenerate</a:t>
            </a:r>
            <a:r>
              <a:rPr lang="en-IN" dirty="0" smtClean="0">
                <a:latin typeface="Calibri" pitchFamily="34" charset="0"/>
              </a:rPr>
              <a:t>. </a:t>
            </a:r>
          </a:p>
          <a:p>
            <a:pPr algn="just"/>
            <a:r>
              <a:rPr lang="en-IN" dirty="0" smtClean="0">
                <a:latin typeface="Calibri" pitchFamily="34" charset="0"/>
              </a:rPr>
              <a:t>The energy of an electron in a multielectron atom, depends not only on its principal quantum number (shell), but also on its azimuthal quantum number (subshell). That is, for a given principal quantum number, s, p, d, f ... all have different energies. The main reason for having different energies of the subshells is the mutual repulsion among the electrons in a multi-electron atoms.</a:t>
            </a:r>
          </a:p>
          <a:p>
            <a:endParaRPr lang="en-IN" dirty="0">
              <a:latin typeface="Calibri" pitchFamily="34" charset="0"/>
            </a:endParaRPr>
          </a:p>
        </p:txBody>
      </p:sp>
      <p:sp>
        <p:nvSpPr>
          <p:cNvPr id="3" name="Rectangle 2"/>
          <p:cNvSpPr/>
          <p:nvPr/>
        </p:nvSpPr>
        <p:spPr>
          <a:xfrm>
            <a:off x="470727" y="635641"/>
            <a:ext cx="1276311" cy="307777"/>
          </a:xfrm>
          <a:prstGeom prst="rect">
            <a:avLst/>
          </a:prstGeom>
        </p:spPr>
        <p:txBody>
          <a:bodyPr wrap="none">
            <a:spAutoFit/>
          </a:bodyPr>
          <a:lstStyle/>
          <a:p>
            <a:r>
              <a:rPr lang="en-IN" b="1" dirty="0" smtClean="0">
                <a:solidFill>
                  <a:srgbClr val="FF0000"/>
                </a:solidFill>
                <a:latin typeface="Calibri" pitchFamily="34" charset="0"/>
              </a:rPr>
              <a:t>Angular node: </a:t>
            </a:r>
            <a:endParaRPr lang="en-IN" b="1" dirty="0">
              <a:solidFill>
                <a:srgbClr val="FF0000"/>
              </a:solidFill>
            </a:endParaRPr>
          </a:p>
        </p:txBody>
      </p:sp>
      <p:pic>
        <p:nvPicPr>
          <p:cNvPr id="4"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861" y="811763"/>
            <a:ext cx="8145625" cy="3108543"/>
          </a:xfrm>
          <a:prstGeom prst="rect">
            <a:avLst/>
          </a:prstGeom>
        </p:spPr>
        <p:txBody>
          <a:bodyPr wrap="square">
            <a:spAutoFit/>
          </a:bodyPr>
          <a:lstStyle/>
          <a:p>
            <a:pPr algn="just"/>
            <a:r>
              <a:rPr lang="en-IN" dirty="0" smtClean="0">
                <a:latin typeface="Calibri" pitchFamily="34" charset="0"/>
              </a:rPr>
              <a:t>The stability of an electron in multi-electron atom is because total attractive interactions are more than the repulsive interactions. The attractive interactions of an electron increases with increase of positive charge (</a:t>
            </a:r>
            <a:r>
              <a:rPr lang="en-IN" i="1" dirty="0" err="1" smtClean="0">
                <a:latin typeface="Calibri" pitchFamily="34" charset="0"/>
              </a:rPr>
              <a:t>Ze</a:t>
            </a:r>
            <a:r>
              <a:rPr lang="en-IN" i="1" dirty="0" smtClean="0">
                <a:latin typeface="Calibri" pitchFamily="34" charset="0"/>
              </a:rPr>
              <a:t>) on the nucleus. </a:t>
            </a:r>
            <a:r>
              <a:rPr lang="en-IN" dirty="0" smtClean="0">
                <a:latin typeface="Calibri" pitchFamily="34" charset="0"/>
              </a:rPr>
              <a:t>Due to the presence of electrons in the inner shells, the electron in the outer shell will not experience the full positive charge of the nucleus (</a:t>
            </a:r>
            <a:r>
              <a:rPr lang="en-IN" i="1" dirty="0" err="1" smtClean="0">
                <a:latin typeface="Calibri" pitchFamily="34" charset="0"/>
              </a:rPr>
              <a:t>Ze</a:t>
            </a:r>
            <a:r>
              <a:rPr lang="en-IN" dirty="0" smtClean="0">
                <a:latin typeface="Calibri" pitchFamily="34" charset="0"/>
              </a:rPr>
              <a:t>). The effect will be lowered due to the </a:t>
            </a:r>
            <a:r>
              <a:rPr lang="en-IN" b="1" dirty="0" smtClean="0">
                <a:latin typeface="Calibri" pitchFamily="34" charset="0"/>
              </a:rPr>
              <a:t>partial screening </a:t>
            </a:r>
            <a:r>
              <a:rPr lang="en-IN" dirty="0" smtClean="0">
                <a:latin typeface="Calibri" pitchFamily="34" charset="0"/>
              </a:rPr>
              <a:t>of positive charge on the nucleus by the inner shell electrons. This is known as the shielding of the outer shell electrons from the nucleus by the inner shell electrons, and the net positive charge experienced by the outer electrons is known as </a:t>
            </a:r>
            <a:r>
              <a:rPr lang="en-IN" b="1" dirty="0" smtClean="0">
                <a:latin typeface="Calibri" pitchFamily="34" charset="0"/>
              </a:rPr>
              <a:t>effective nuclear charge </a:t>
            </a:r>
            <a:r>
              <a:rPr lang="en-IN" dirty="0" smtClean="0">
                <a:latin typeface="Calibri" pitchFamily="34" charset="0"/>
              </a:rPr>
              <a:t>(</a:t>
            </a:r>
            <a:r>
              <a:rPr lang="en-IN" dirty="0" err="1" smtClean="0">
                <a:latin typeface="Calibri" pitchFamily="34" charset="0"/>
              </a:rPr>
              <a:t>Zeff</a:t>
            </a:r>
            <a:r>
              <a:rPr lang="en-IN" dirty="0" smtClean="0">
                <a:latin typeface="Calibri" pitchFamily="34" charset="0"/>
              </a:rPr>
              <a:t> ).</a:t>
            </a:r>
          </a:p>
          <a:p>
            <a:pPr algn="just"/>
            <a:r>
              <a:rPr lang="en-IN" dirty="0" smtClean="0">
                <a:latin typeface="Calibri" pitchFamily="34" charset="0"/>
              </a:rPr>
              <a:t> Despite the shielding of the outer electrons from the nucleus by the inner shell electrons, the attractive force experienced by the outer shell electrons increases with increase of nuclear charge. In other words, the energy of interaction between, the nucleus and electron (that is orbital energy) decreases (that is more negative) with the increase of atomic number (</a:t>
            </a:r>
            <a:r>
              <a:rPr lang="en-IN" i="1" dirty="0" smtClean="0">
                <a:latin typeface="Calibri" pitchFamily="34" charset="0"/>
              </a:rPr>
              <a:t>Z).</a:t>
            </a:r>
          </a:p>
          <a:p>
            <a:pPr algn="just"/>
            <a:r>
              <a:rPr lang="en-IN" dirty="0" smtClean="0">
                <a:latin typeface="Calibri" pitchFamily="34" charset="0"/>
              </a:rPr>
              <a:t>S-orbital shields the outer electrons from the nucleus more effectively as compared to electrons present in p orbital. Similarly electrons present in p orbitals shield the outer electrons from the nucleus more than the electrons present in d orbitals, even though all these orbitals are present in the same shell.</a:t>
            </a:r>
            <a:endParaRPr lang="en-IN" dirty="0">
              <a:latin typeface="Calibri" pitchFamily="34" charset="0"/>
            </a:endParaRPr>
          </a:p>
        </p:txBody>
      </p:sp>
      <p:pic>
        <p:nvPicPr>
          <p:cNvPr id="4"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563" y="1315616"/>
            <a:ext cx="8332237" cy="523220"/>
          </a:xfrm>
          <a:prstGeom prst="rect">
            <a:avLst/>
          </a:prstGeom>
        </p:spPr>
        <p:txBody>
          <a:bodyPr wrap="square">
            <a:spAutoFit/>
          </a:bodyPr>
          <a:lstStyle/>
          <a:p>
            <a:r>
              <a:rPr lang="en-IN" b="1" dirty="0" smtClean="0">
                <a:latin typeface="Calibri" pitchFamily="34" charset="0"/>
              </a:rPr>
              <a:t>Charge on the Electron</a:t>
            </a:r>
            <a:r>
              <a:rPr lang="en-IN" dirty="0" smtClean="0"/>
              <a:t/>
            </a:r>
            <a:br>
              <a:rPr lang="en-IN" dirty="0" smtClean="0"/>
            </a:br>
            <a:r>
              <a:rPr lang="en-IN" dirty="0" smtClean="0">
                <a:latin typeface="Calibri" pitchFamily="34" charset="0"/>
              </a:rPr>
              <a:t>R.A. Millikan devised a method known as oil drop experiment to determine the charge on the electrons. </a:t>
            </a:r>
            <a:endParaRPr lang="en-IN" dirty="0">
              <a:latin typeface="Calibri" pitchFamily="34" charset="0"/>
            </a:endParaRPr>
          </a:p>
        </p:txBody>
      </p:sp>
      <p:pic>
        <p:nvPicPr>
          <p:cNvPr id="3" name="Picture 2"/>
          <p:cNvPicPr/>
          <p:nvPr/>
        </p:nvPicPr>
        <p:blipFill>
          <a:blip r:embed="rId2"/>
          <a:srcRect/>
          <a:stretch>
            <a:fillRect/>
          </a:stretch>
        </p:blipFill>
        <p:spPr bwMode="auto">
          <a:xfrm>
            <a:off x="1091001" y="1961955"/>
            <a:ext cx="4181475" cy="1238250"/>
          </a:xfrm>
          <a:prstGeom prst="rect">
            <a:avLst/>
          </a:prstGeom>
          <a:noFill/>
          <a:ln w="9525">
            <a:noFill/>
            <a:miter lim="800000"/>
            <a:headEnd/>
            <a:tailEnd/>
          </a:ln>
          <a:effectLst/>
        </p:spPr>
      </p:pic>
      <p:sp>
        <p:nvSpPr>
          <p:cNvPr id="4" name="Rectangle 3"/>
          <p:cNvSpPr/>
          <p:nvPr/>
        </p:nvSpPr>
        <p:spPr>
          <a:xfrm>
            <a:off x="466531" y="3140599"/>
            <a:ext cx="7865706" cy="1815882"/>
          </a:xfrm>
          <a:prstGeom prst="rect">
            <a:avLst/>
          </a:prstGeom>
        </p:spPr>
        <p:txBody>
          <a:bodyPr wrap="square">
            <a:spAutoFit/>
          </a:bodyPr>
          <a:lstStyle/>
          <a:p>
            <a:r>
              <a:rPr lang="en-IN" b="1" dirty="0" smtClean="0">
                <a:solidFill>
                  <a:srgbClr val="FF0000"/>
                </a:solidFill>
              </a:rPr>
              <a:t>Discovery of Proton—Anode Rays</a:t>
            </a:r>
          </a:p>
          <a:p>
            <a:r>
              <a:rPr lang="en-IN" dirty="0" smtClean="0">
                <a:latin typeface="Calibri" pitchFamily="34" charset="0"/>
              </a:rPr>
              <a:t>In 1886; Goldstein modified the discharge tube by using a perforated cathode. On reducing the pressure, he observed a new type of luminous rays passing through the holes or perforations of the cathode and moving in a direction opposite to the cathode rays. These rays were named as positive rays or anode rays or as canal rays. Anode rays are not emitted from the anode but from a space between anode and cathode.</a:t>
            </a:r>
          </a:p>
          <a:p>
            <a:r>
              <a:rPr lang="en-IN" dirty="0" smtClean="0"/>
              <a:t/>
            </a:r>
            <a:br>
              <a:rPr lang="en-IN" dirty="0" smtClean="0"/>
            </a:br>
            <a:endParaRPr lang="en-IN" dirty="0"/>
          </a:p>
        </p:txBody>
      </p:sp>
      <p:pic>
        <p:nvPicPr>
          <p:cNvPr id="5" name="Google Shape;69;p15"/>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861" y="1007712"/>
            <a:ext cx="8248261" cy="2031325"/>
          </a:xfrm>
          <a:prstGeom prst="rect">
            <a:avLst/>
          </a:prstGeom>
        </p:spPr>
        <p:txBody>
          <a:bodyPr wrap="square">
            <a:spAutoFit/>
          </a:bodyPr>
          <a:lstStyle/>
          <a:p>
            <a:pPr algn="just"/>
            <a:r>
              <a:rPr lang="en-IN" dirty="0" smtClean="0">
                <a:latin typeface="Calibri" pitchFamily="34" charset="0"/>
              </a:rPr>
              <a:t>s -orbital electron will be more tightly bound to the nucleus than p orbital electron which in turn will be better tightly bound than the d orbital electron. The energy of electrons in s orbital will be lower (more negative) than that of p orbital electron which will have less energy than that of d-orbital electron and so on.</a:t>
            </a:r>
          </a:p>
          <a:p>
            <a:r>
              <a:rPr lang="en-IN" dirty="0" smtClean="0">
                <a:latin typeface="Calibri" pitchFamily="34" charset="0"/>
              </a:rPr>
              <a:t>The energy of electron in an orbital, the values of n and l. Lower the value of (n + l) for an orbital, the lower is its energy. If two orbitals have the same value of (n + l), the orbital with lower value of n will have the lower energy.</a:t>
            </a:r>
          </a:p>
          <a:p>
            <a:r>
              <a:rPr lang="en-IN" dirty="0" smtClean="0">
                <a:latin typeface="Calibri" pitchFamily="34" charset="0"/>
              </a:rPr>
              <a:t>Energies of the orbitals in the same subshell decrease with increase in the atomic number (</a:t>
            </a:r>
            <a:r>
              <a:rPr lang="en-IN" i="1" dirty="0" err="1" smtClean="0">
                <a:latin typeface="Calibri" pitchFamily="34" charset="0"/>
              </a:rPr>
              <a:t>Z</a:t>
            </a:r>
            <a:r>
              <a:rPr lang="en-IN" dirty="0" err="1" smtClean="0">
                <a:latin typeface="Calibri" pitchFamily="34" charset="0"/>
              </a:rPr>
              <a:t>eff</a:t>
            </a:r>
            <a:r>
              <a:rPr lang="en-IN" dirty="0" smtClean="0">
                <a:latin typeface="Calibri" pitchFamily="34" charset="0"/>
              </a:rPr>
              <a:t> ). For example, energy of 2s orbital of hydrogen atom is greater than that of 2s orbital of lithium and that of lithium is greater than that of sodium and so on, that is, E2s(H) &gt; E2s(Li) &gt; E2s(Na) &gt; E2s(K).</a:t>
            </a:r>
            <a:endParaRPr lang="en-IN" dirty="0">
              <a:latin typeface="Calibri" pitchFamily="34" charset="0"/>
            </a:endParaRPr>
          </a:p>
        </p:txBody>
      </p:sp>
      <p:pic>
        <p:nvPicPr>
          <p:cNvPr id="3"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Rectangle 2"/>
          <p:cNvSpPr/>
          <p:nvPr/>
        </p:nvSpPr>
        <p:spPr>
          <a:xfrm>
            <a:off x="522514" y="840190"/>
            <a:ext cx="8322906" cy="3323987"/>
          </a:xfrm>
          <a:prstGeom prst="rect">
            <a:avLst/>
          </a:prstGeom>
        </p:spPr>
        <p:txBody>
          <a:bodyPr wrap="square">
            <a:spAutoFit/>
          </a:bodyPr>
          <a:lstStyle/>
          <a:p>
            <a:r>
              <a:rPr lang="en-IN" b="1" dirty="0" err="1" smtClean="0">
                <a:latin typeface="Calibri" pitchFamily="34" charset="0"/>
              </a:rPr>
              <a:t>Aufbau</a:t>
            </a:r>
            <a:r>
              <a:rPr lang="en-IN" b="1" dirty="0" smtClean="0">
                <a:latin typeface="Calibri" pitchFamily="34" charset="0"/>
              </a:rPr>
              <a:t> Principle</a:t>
            </a:r>
            <a:r>
              <a:rPr lang="en-IN" dirty="0" smtClean="0">
                <a:latin typeface="Calibri" pitchFamily="34" charset="0"/>
              </a:rPr>
              <a:t/>
            </a:r>
            <a:br>
              <a:rPr lang="en-IN" dirty="0" smtClean="0">
                <a:latin typeface="Calibri" pitchFamily="34" charset="0"/>
              </a:rPr>
            </a:br>
            <a:r>
              <a:rPr lang="en-IN" dirty="0" smtClean="0">
                <a:latin typeface="Calibri" pitchFamily="34" charset="0"/>
              </a:rPr>
              <a:t>The principle states: In the ground state of the atoms</a:t>
            </a:r>
            <a:r>
              <a:rPr lang="en-IN" b="1" dirty="0" smtClean="0">
                <a:latin typeface="Calibri" pitchFamily="34" charset="0"/>
              </a:rPr>
              <a:t>, the orbitals are filled in order of their increasing energies</a:t>
            </a:r>
            <a:r>
              <a:rPr lang="en-IN" dirty="0" smtClean="0">
                <a:latin typeface="Calibri" pitchFamily="34" charset="0"/>
              </a:rPr>
              <a:t>.</a:t>
            </a:r>
            <a:br>
              <a:rPr lang="en-IN" dirty="0" smtClean="0">
                <a:latin typeface="Calibri" pitchFamily="34" charset="0"/>
              </a:rPr>
            </a:br>
            <a:r>
              <a:rPr lang="en-IN" dirty="0" smtClean="0">
                <a:latin typeface="Calibri" pitchFamily="34" charset="0"/>
              </a:rPr>
              <a:t>In other words, electrons first occupy the lowest energy orbital available to them and enter into higher energy orbitals only after the lower energy orbitals are filled. The order in which the energies of the orbitals increase and hence the order in which the orbitals are filled is as follows:</a:t>
            </a:r>
            <a:br>
              <a:rPr lang="en-IN" dirty="0" smtClean="0">
                <a:latin typeface="Calibri" pitchFamily="34" charset="0"/>
              </a:rPr>
            </a:br>
            <a:r>
              <a:rPr lang="en-IN" dirty="0" smtClean="0">
                <a:latin typeface="Calibri" pitchFamily="34" charset="0"/>
              </a:rPr>
              <a:t>		Is, 2s, 2p, 3s, 3p, 4s, 3d, 4p, 5s, id, 5p, 6s, if, 3d, 6p, 7s, 5f 6d, 7p</a:t>
            </a:r>
            <a:br>
              <a:rPr lang="en-IN" dirty="0" smtClean="0">
                <a:latin typeface="Calibri" pitchFamily="34" charset="0"/>
              </a:rPr>
            </a:br>
            <a:r>
              <a:rPr lang="en-IN" dirty="0" smtClean="0">
                <a:latin typeface="Calibri" pitchFamily="34" charset="0"/>
              </a:rPr>
              <a:t>The energy of subshells can be determined by applying (n + l) rule.</a:t>
            </a:r>
          </a:p>
          <a:p>
            <a:pPr marL="400050" indent="-400050">
              <a:buAutoNum type="romanLcParenBoth"/>
            </a:pPr>
            <a:r>
              <a:rPr lang="en-IN" dirty="0" smtClean="0">
                <a:latin typeface="Calibri" pitchFamily="34" charset="0"/>
              </a:rPr>
              <a:t>Higher is the (n + l) value, higher is the energy of sub shell.</a:t>
            </a:r>
          </a:p>
          <a:p>
            <a:pPr marL="400050" indent="-400050"/>
            <a:r>
              <a:rPr lang="en-IN" dirty="0" smtClean="0">
                <a:latin typeface="Calibri" pitchFamily="34" charset="0"/>
              </a:rPr>
              <a:t>	Ex: Between 3s and 3p, 3p has higher energy as its (n + l) value is 3 + 1=4 which is higher than 3s whose</a:t>
            </a:r>
          </a:p>
          <a:p>
            <a:pPr marL="400050" indent="-400050"/>
            <a:r>
              <a:rPr lang="en-IN" dirty="0" smtClean="0">
                <a:latin typeface="Calibri" pitchFamily="34" charset="0"/>
              </a:rPr>
              <a:t>	 n + l=3+0=3 </a:t>
            </a:r>
          </a:p>
          <a:p>
            <a:pPr marL="400050" indent="-400050">
              <a:buAutoNum type="romanLcParenBoth"/>
            </a:pPr>
            <a:r>
              <a:rPr lang="en-IN" dirty="0" smtClean="0">
                <a:latin typeface="Calibri" pitchFamily="34" charset="0"/>
              </a:rPr>
              <a:t>If (n + l) is same for both of the sub shell, then the sub shell having higher principal quantum number is said to be has higher energy.</a:t>
            </a:r>
          </a:p>
          <a:p>
            <a:pPr marL="400050" indent="-400050"/>
            <a:r>
              <a:rPr lang="en-IN" dirty="0" smtClean="0">
                <a:latin typeface="Calibri" pitchFamily="34" charset="0"/>
              </a:rPr>
              <a:t>	Ex:  Between 3p and 4s, 4s has higher energy as its n + l = 4+0=4</a:t>
            </a:r>
          </a:p>
          <a:p>
            <a:pPr marL="400050" indent="-400050">
              <a:buAutoNum type="romanLcParenBoth"/>
            </a:pPr>
            <a:endParaRPr lang="en-IN" dirty="0">
              <a:latin typeface="Calibri"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pic>
        <p:nvPicPr>
          <p:cNvPr id="3" name="Picture 2"/>
          <p:cNvPicPr>
            <a:picLocks noChangeAspect="1" noChangeArrowheads="1"/>
          </p:cNvPicPr>
          <p:nvPr/>
        </p:nvPicPr>
        <p:blipFill>
          <a:blip r:embed="rId3"/>
          <a:srcRect/>
          <a:stretch>
            <a:fillRect/>
          </a:stretch>
        </p:blipFill>
        <p:spPr bwMode="auto">
          <a:xfrm>
            <a:off x="1728194" y="1154383"/>
            <a:ext cx="3162300" cy="3671877"/>
          </a:xfrm>
          <a:prstGeom prst="rect">
            <a:avLst/>
          </a:prstGeom>
          <a:noFill/>
          <a:ln w="9525">
            <a:noFill/>
            <a:miter lim="800000"/>
            <a:headEnd/>
            <a:tailEnd/>
          </a:ln>
          <a:effectLst/>
        </p:spPr>
      </p:pic>
      <p:sp>
        <p:nvSpPr>
          <p:cNvPr id="4" name="Rectangle 3"/>
          <p:cNvSpPr/>
          <p:nvPr/>
        </p:nvSpPr>
        <p:spPr>
          <a:xfrm>
            <a:off x="429208" y="634486"/>
            <a:ext cx="6428792" cy="307777"/>
          </a:xfrm>
          <a:prstGeom prst="rect">
            <a:avLst/>
          </a:prstGeom>
        </p:spPr>
        <p:txBody>
          <a:bodyPr wrap="square">
            <a:spAutoFit/>
          </a:bodyPr>
          <a:lstStyle/>
          <a:p>
            <a:r>
              <a:rPr lang="en-IN" dirty="0" smtClean="0">
                <a:latin typeface="Calibri" pitchFamily="34" charset="0"/>
              </a:rPr>
              <a:t>The order may be remembered by using the method given in fig</a:t>
            </a:r>
            <a:endParaRPr lang="en-IN" dirty="0">
              <a:latin typeface="Calibri"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6586" y="681136"/>
            <a:ext cx="910827" cy="307777"/>
          </a:xfrm>
          <a:prstGeom prst="rect">
            <a:avLst/>
          </a:prstGeom>
        </p:spPr>
        <p:txBody>
          <a:bodyPr wrap="square">
            <a:spAutoFit/>
          </a:bodyPr>
          <a:lstStyle/>
          <a:p>
            <a:r>
              <a:rPr lang="en-IN" b="1" dirty="0" smtClean="0">
                <a:solidFill>
                  <a:srgbClr val="FF0000"/>
                </a:solidFill>
              </a:rPr>
              <a:t>LECT-10</a:t>
            </a:r>
            <a:endParaRPr lang="en-IN" b="1" dirty="0">
              <a:solidFill>
                <a:srgbClr val="FF0000"/>
              </a:solidFill>
            </a:endParaRPr>
          </a:p>
        </p:txBody>
      </p:sp>
      <p:sp>
        <p:nvSpPr>
          <p:cNvPr id="3" name="Rectangle 2"/>
          <p:cNvSpPr/>
          <p:nvPr/>
        </p:nvSpPr>
        <p:spPr>
          <a:xfrm>
            <a:off x="541176" y="1017031"/>
            <a:ext cx="8145624" cy="3108543"/>
          </a:xfrm>
          <a:prstGeom prst="rect">
            <a:avLst/>
          </a:prstGeom>
        </p:spPr>
        <p:txBody>
          <a:bodyPr wrap="square">
            <a:spAutoFit/>
          </a:bodyPr>
          <a:lstStyle/>
          <a:p>
            <a:r>
              <a:rPr lang="en-IN" b="1" dirty="0" smtClean="0"/>
              <a:t>• </a:t>
            </a:r>
            <a:r>
              <a:rPr lang="en-IN" b="1" dirty="0" smtClean="0">
                <a:latin typeface="Calibri" pitchFamily="34" charset="0"/>
              </a:rPr>
              <a:t>Pauli Exclusion Principle</a:t>
            </a:r>
            <a:r>
              <a:rPr lang="en-IN" dirty="0" smtClean="0">
                <a:latin typeface="Calibri" pitchFamily="34" charset="0"/>
              </a:rPr>
              <a:t/>
            </a:r>
            <a:br>
              <a:rPr lang="en-IN" dirty="0" smtClean="0">
                <a:latin typeface="Calibri" pitchFamily="34" charset="0"/>
              </a:rPr>
            </a:br>
            <a:r>
              <a:rPr lang="en-IN" dirty="0" smtClean="0">
                <a:latin typeface="Calibri" pitchFamily="34" charset="0"/>
              </a:rPr>
              <a:t>According to this principle</a:t>
            </a:r>
            <a:r>
              <a:rPr lang="en-IN" b="1" dirty="0" smtClean="0">
                <a:latin typeface="Calibri" pitchFamily="34" charset="0"/>
              </a:rPr>
              <a:t>, no two electrons in an atom can have the same set of four quantum numbers</a:t>
            </a:r>
            <a:r>
              <a:rPr lang="en-IN" dirty="0" smtClean="0">
                <a:latin typeface="Calibri" pitchFamily="34" charset="0"/>
              </a:rPr>
              <a:t>.</a:t>
            </a:r>
            <a:br>
              <a:rPr lang="en-IN" dirty="0" smtClean="0">
                <a:latin typeface="Calibri" pitchFamily="34" charset="0"/>
              </a:rPr>
            </a:br>
            <a:r>
              <a:rPr lang="en-IN" dirty="0" smtClean="0">
                <a:latin typeface="Calibri" pitchFamily="34" charset="0"/>
              </a:rPr>
              <a:t>Pauli exclusion principle can also be stated as: Only two electrons may exist in the same orbital and these electrons must have opposite spins.</a:t>
            </a:r>
          </a:p>
          <a:p>
            <a:r>
              <a:rPr lang="en-IN" dirty="0" smtClean="0">
                <a:latin typeface="Calibri" pitchFamily="34" charset="0"/>
              </a:rPr>
              <a:t>Pauli exclusion principle can also be stated as </a:t>
            </a:r>
            <a:r>
              <a:rPr lang="en-IN" b="1" dirty="0" smtClean="0">
                <a:latin typeface="Calibri" pitchFamily="34" charset="0"/>
              </a:rPr>
              <a:t>: “Only two electrons may exist in the same orbital and these electrons must have opposite spin.”</a:t>
            </a:r>
            <a:r>
              <a:rPr lang="en-IN" dirty="0" smtClean="0">
                <a:latin typeface="Calibri" pitchFamily="34" charset="0"/>
              </a:rPr>
              <a:t> This means that the two electrons can have the same value of three quantum numbers n, l and ml, but must have the opposite spin quantum number.</a:t>
            </a:r>
          </a:p>
          <a:p>
            <a:r>
              <a:rPr lang="en-IN" dirty="0" smtClean="0">
                <a:latin typeface="Calibri" pitchFamily="34" charset="0"/>
              </a:rPr>
              <a:t>The restriction imposed by Pauli’s exclusion principle on the number of electrons in an orbital helps in calculating the capacity of electrons to be present in any subshell. For example, subshell 1s comprises of one orbital and thus the maximum number of electrons present in 1s subshell can be two, in p and d subshells, the maximum number of electrons can be 6 and 10 and so on. This can be summed up as : the maximum number of electrons in the shell with principal </a:t>
            </a:r>
            <a:r>
              <a:rPr lang="pt-BR" dirty="0" smtClean="0">
                <a:latin typeface="Calibri" pitchFamily="34" charset="0"/>
              </a:rPr>
              <a:t>quantum number </a:t>
            </a:r>
            <a:r>
              <a:rPr lang="pt-BR" i="1" dirty="0" smtClean="0">
                <a:latin typeface="Calibri" pitchFamily="34" charset="0"/>
              </a:rPr>
              <a:t>n is equal to 2n2.</a:t>
            </a:r>
            <a:endParaRPr lang="en-IN" dirty="0" smtClean="0">
              <a:latin typeface="Calibri" pitchFamily="34" charset="0"/>
            </a:endParaRPr>
          </a:p>
          <a:p>
            <a:r>
              <a:rPr lang="en-IN" dirty="0" smtClean="0">
                <a:latin typeface="Calibri" pitchFamily="34" charset="0"/>
              </a:rPr>
              <a:t/>
            </a:r>
            <a:br>
              <a:rPr lang="en-IN" dirty="0" smtClean="0">
                <a:latin typeface="Calibri" pitchFamily="34" charset="0"/>
              </a:rPr>
            </a:br>
            <a:endParaRPr lang="en-IN" dirty="0">
              <a:latin typeface="Calibri" pitchFamily="34" charset="0"/>
            </a:endParaRPr>
          </a:p>
        </p:txBody>
      </p:sp>
      <p:pic>
        <p:nvPicPr>
          <p:cNvPr id="6"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1845" y="793102"/>
            <a:ext cx="8192277" cy="1600438"/>
          </a:xfrm>
          <a:prstGeom prst="rect">
            <a:avLst/>
          </a:prstGeom>
        </p:spPr>
        <p:txBody>
          <a:bodyPr wrap="square">
            <a:spAutoFit/>
          </a:bodyPr>
          <a:lstStyle/>
          <a:p>
            <a:r>
              <a:rPr lang="en-IN" b="1" dirty="0" smtClean="0">
                <a:latin typeface="Calibri" pitchFamily="34" charset="0"/>
              </a:rPr>
              <a:t>• </a:t>
            </a:r>
            <a:r>
              <a:rPr lang="en-IN" b="1" dirty="0" err="1" smtClean="0">
                <a:latin typeface="Calibri" pitchFamily="34" charset="0"/>
              </a:rPr>
              <a:t>Hund’s</a:t>
            </a:r>
            <a:r>
              <a:rPr lang="en-IN" b="1" dirty="0" smtClean="0">
                <a:latin typeface="Calibri" pitchFamily="34" charset="0"/>
              </a:rPr>
              <a:t> Rule of Maximum Multiplicity</a:t>
            </a:r>
            <a:r>
              <a:rPr lang="en-IN" dirty="0" smtClean="0">
                <a:latin typeface="Calibri" pitchFamily="34" charset="0"/>
              </a:rPr>
              <a:t/>
            </a:r>
            <a:br>
              <a:rPr lang="en-IN" dirty="0" smtClean="0">
                <a:latin typeface="Calibri" pitchFamily="34" charset="0"/>
              </a:rPr>
            </a:br>
            <a:r>
              <a:rPr lang="en-IN" dirty="0" smtClean="0">
                <a:latin typeface="Calibri" pitchFamily="34" charset="0"/>
              </a:rPr>
              <a:t>It states that: pairing of electrons in the orbitals belonging to the same subshell (p, d or f) does not take place until each orbital belonging to that subshell has got one electron each i.e., it is singly occupied.</a:t>
            </a:r>
            <a:br>
              <a:rPr lang="en-IN" dirty="0" smtClean="0">
                <a:latin typeface="Calibri" pitchFamily="34" charset="0"/>
              </a:rPr>
            </a:br>
            <a:r>
              <a:rPr lang="en-IN" b="1" dirty="0" smtClean="0">
                <a:latin typeface="Calibri" pitchFamily="34" charset="0"/>
              </a:rPr>
              <a:t>• Electronic Configuration of Atoms</a:t>
            </a:r>
            <a:r>
              <a:rPr lang="en-IN" dirty="0" smtClean="0">
                <a:latin typeface="Calibri" pitchFamily="34" charset="0"/>
              </a:rPr>
              <a:t/>
            </a:r>
            <a:br>
              <a:rPr lang="en-IN" dirty="0" smtClean="0">
                <a:latin typeface="Calibri" pitchFamily="34" charset="0"/>
              </a:rPr>
            </a:br>
            <a:r>
              <a:rPr lang="en-IN" dirty="0" smtClean="0">
                <a:latin typeface="Calibri" pitchFamily="34" charset="0"/>
              </a:rPr>
              <a:t>The distribution of electrons into orbitals of an atom is called its electronic configuration. The electronic configuration of different atoms can be represented in two ways.</a:t>
            </a:r>
            <a:br>
              <a:rPr lang="en-IN" dirty="0" smtClean="0">
                <a:latin typeface="Calibri" pitchFamily="34" charset="0"/>
              </a:rPr>
            </a:br>
            <a:r>
              <a:rPr lang="en-IN" dirty="0" smtClean="0">
                <a:latin typeface="Calibri" pitchFamily="34" charset="0"/>
              </a:rPr>
              <a:t>For example:</a:t>
            </a:r>
            <a:endParaRPr lang="en-IN" dirty="0">
              <a:latin typeface="Calibri" pitchFamily="34" charset="0"/>
            </a:endParaRPr>
          </a:p>
        </p:txBody>
      </p:sp>
      <p:pic>
        <p:nvPicPr>
          <p:cNvPr id="4" name="Picture 2"/>
          <p:cNvPicPr>
            <a:picLocks noChangeAspect="1" noChangeArrowheads="1"/>
          </p:cNvPicPr>
          <p:nvPr/>
        </p:nvPicPr>
        <p:blipFill>
          <a:blip r:embed="rId2"/>
          <a:srcRect/>
          <a:stretch>
            <a:fillRect/>
          </a:stretch>
        </p:blipFill>
        <p:spPr bwMode="auto">
          <a:xfrm>
            <a:off x="811763" y="2537927"/>
            <a:ext cx="6764695" cy="1716833"/>
          </a:xfrm>
          <a:prstGeom prst="rect">
            <a:avLst/>
          </a:prstGeom>
          <a:noFill/>
          <a:ln w="9525">
            <a:noFill/>
            <a:miter lim="800000"/>
            <a:headEnd/>
            <a:tailEnd/>
          </a:ln>
          <a:effectLst/>
        </p:spPr>
      </p:pic>
      <p:pic>
        <p:nvPicPr>
          <p:cNvPr id="5"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1017037" y="961052"/>
            <a:ext cx="6120881" cy="3107095"/>
          </a:xfrm>
          <a:prstGeom prst="rect">
            <a:avLst/>
          </a:prstGeom>
          <a:noFill/>
          <a:ln w="9525">
            <a:noFill/>
            <a:miter lim="800000"/>
            <a:headEnd/>
            <a:tailEnd/>
          </a:ln>
          <a:effectLst/>
        </p:spPr>
      </p:pic>
      <p:pic>
        <p:nvPicPr>
          <p:cNvPr id="3"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5" y="765099"/>
            <a:ext cx="8406881" cy="523220"/>
          </a:xfrm>
          <a:prstGeom prst="rect">
            <a:avLst/>
          </a:prstGeom>
        </p:spPr>
        <p:txBody>
          <a:bodyPr wrap="square">
            <a:spAutoFit/>
          </a:bodyPr>
          <a:lstStyle/>
          <a:p>
            <a:r>
              <a:rPr lang="en-IN" b="1" dirty="0" smtClean="0">
                <a:latin typeface="Calibri" pitchFamily="34" charset="0"/>
              </a:rPr>
              <a:t>• Causes of Stability of Completely Filled and Half Filled Sub shells</a:t>
            </a:r>
            <a:r>
              <a:rPr lang="en-IN" dirty="0" smtClean="0">
                <a:latin typeface="Calibri" pitchFamily="34" charset="0"/>
              </a:rPr>
              <a:t/>
            </a:r>
            <a:br>
              <a:rPr lang="en-IN" dirty="0" smtClean="0">
                <a:latin typeface="Calibri" pitchFamily="34" charset="0"/>
              </a:rPr>
            </a:br>
            <a:r>
              <a:rPr lang="en-IN" dirty="0" smtClean="0">
                <a:latin typeface="Calibri" pitchFamily="34" charset="0"/>
              </a:rPr>
              <a:t>The completely filled and half filled sub shells are stable due to the following reasons:</a:t>
            </a:r>
            <a:endParaRPr lang="en-IN" dirty="0">
              <a:latin typeface="Calibri" pitchFamily="34" charset="0"/>
            </a:endParaRPr>
          </a:p>
        </p:txBody>
      </p:sp>
      <p:sp>
        <p:nvSpPr>
          <p:cNvPr id="4" name="Rectangle 3"/>
          <p:cNvSpPr/>
          <p:nvPr/>
        </p:nvSpPr>
        <p:spPr>
          <a:xfrm>
            <a:off x="475861" y="1380931"/>
            <a:ext cx="8238931" cy="2893100"/>
          </a:xfrm>
          <a:prstGeom prst="rect">
            <a:avLst/>
          </a:prstGeom>
        </p:spPr>
        <p:txBody>
          <a:bodyPr wrap="square">
            <a:spAutoFit/>
          </a:bodyPr>
          <a:lstStyle/>
          <a:p>
            <a:pPr marL="342900" indent="-342900">
              <a:buAutoNum type="arabicPeriod"/>
            </a:pPr>
            <a:r>
              <a:rPr lang="en-IN" b="1" dirty="0" smtClean="0">
                <a:latin typeface="Calibri" pitchFamily="34" charset="0"/>
              </a:rPr>
              <a:t>Symmetrical distribution of electrons: </a:t>
            </a:r>
          </a:p>
          <a:p>
            <a:pPr marL="342900" indent="-342900" algn="just"/>
            <a:r>
              <a:rPr lang="en-IN" dirty="0" smtClean="0">
                <a:latin typeface="Calibri" pitchFamily="34" charset="0"/>
              </a:rPr>
              <a:t>	It is well known that symmetry leads to stability. The completely filled or half filled subshells have symmetrical distribution of electrons in them and are therefore more stable. Electrons in the same subshell (here 3d) have equal energy but different spatial distribution. Consequently, their shielding of one another is relatively small and the electrons are more strongly attracted by the nucleus.</a:t>
            </a:r>
          </a:p>
          <a:p>
            <a:r>
              <a:rPr lang="en-IN" b="1" dirty="0" smtClean="0">
                <a:latin typeface="Calibri" pitchFamily="34" charset="0"/>
              </a:rPr>
              <a:t>2. Exchange Energy : </a:t>
            </a:r>
          </a:p>
          <a:p>
            <a:pPr algn="just"/>
            <a:r>
              <a:rPr lang="en-IN" dirty="0" smtClean="0">
                <a:latin typeface="Calibri" pitchFamily="34" charset="0"/>
              </a:rPr>
              <a:t> The stabilizing effect arises whenever two or more electrons with the same spin are present in the degenerate orbitals of a subshell. These electrons tend to exchange their positions and the energy released due to this exchange is called </a:t>
            </a:r>
            <a:r>
              <a:rPr lang="en-IN" b="1" dirty="0" smtClean="0">
                <a:latin typeface="Calibri" pitchFamily="34" charset="0"/>
              </a:rPr>
              <a:t>exchange energy</a:t>
            </a:r>
            <a:r>
              <a:rPr lang="en-IN" dirty="0" smtClean="0">
                <a:latin typeface="Calibri" pitchFamily="34" charset="0"/>
              </a:rPr>
              <a:t>. The number of exchanges that can take place is maximum when the subshell is either half filled or completely filled. As a result the exchange energy is maximum and so is the stability.</a:t>
            </a:r>
          </a:p>
          <a:p>
            <a:r>
              <a:rPr lang="en-IN" dirty="0" smtClean="0">
                <a:latin typeface="Calibri" pitchFamily="34" charset="0"/>
              </a:rPr>
              <a:t>In other words, the extra stability of half-filled and completely filled subshell is due to: (</a:t>
            </a:r>
            <a:r>
              <a:rPr lang="en-IN" dirty="0" err="1" smtClean="0">
                <a:latin typeface="Calibri" pitchFamily="34" charset="0"/>
              </a:rPr>
              <a:t>i</a:t>
            </a:r>
            <a:r>
              <a:rPr lang="en-IN" dirty="0" smtClean="0">
                <a:latin typeface="Calibri" pitchFamily="34" charset="0"/>
              </a:rPr>
              <a:t>) relatively small shielding, (ii) smaller coulombic repulsion energy, and (iii) larger exchange energy.</a:t>
            </a:r>
            <a:endParaRPr lang="en-IN" dirty="0">
              <a:latin typeface="Calibri" pitchFamily="34" charset="0"/>
            </a:endParaRPr>
          </a:p>
        </p:txBody>
      </p:sp>
      <p:pic>
        <p:nvPicPr>
          <p:cNvPr id="5" name="Google Shape;76;p16"/>
          <p:cNvPicPr preferRelativeResize="0"/>
          <p:nvPr/>
        </p:nvPicPr>
        <p:blipFill rotWithShape="1">
          <a:blip r:embed="rId2">
            <a:alphaModFix/>
          </a:blip>
          <a:srcRect/>
          <a:stretch/>
        </p:blipFill>
        <p:spPr>
          <a:xfrm>
            <a:off x="8210550" y="4199975"/>
            <a:ext cx="925650" cy="9256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781" y="770525"/>
            <a:ext cx="5878285" cy="307777"/>
          </a:xfrm>
          <a:prstGeom prst="rect">
            <a:avLst/>
          </a:prstGeom>
        </p:spPr>
        <p:txBody>
          <a:bodyPr wrap="square">
            <a:spAutoFit/>
          </a:bodyPr>
          <a:lstStyle/>
          <a:p>
            <a:r>
              <a:rPr lang="en-IN" dirty="0" smtClean="0"/>
              <a:t>		Possible exchange for a d5 configuration</a:t>
            </a:r>
            <a:endParaRPr lang="en-IN" dirty="0"/>
          </a:p>
        </p:txBody>
      </p:sp>
      <p:pic>
        <p:nvPicPr>
          <p:cNvPr id="93190" name="Picture 6"/>
          <p:cNvPicPr>
            <a:picLocks noChangeAspect="1" noChangeArrowheads="1"/>
          </p:cNvPicPr>
          <p:nvPr/>
        </p:nvPicPr>
        <p:blipFill>
          <a:blip r:embed="rId2"/>
          <a:srcRect/>
          <a:stretch>
            <a:fillRect/>
          </a:stretch>
        </p:blipFill>
        <p:spPr bwMode="auto">
          <a:xfrm>
            <a:off x="1014218" y="1275182"/>
            <a:ext cx="6219825" cy="3467100"/>
          </a:xfrm>
          <a:prstGeom prst="rect">
            <a:avLst/>
          </a:prstGeom>
          <a:noFill/>
          <a:ln w="9525">
            <a:noFill/>
            <a:miter lim="800000"/>
            <a:headEnd/>
            <a:tailEnd/>
          </a:ln>
          <a:effectLst/>
        </p:spPr>
      </p:pic>
      <p:pic>
        <p:nvPicPr>
          <p:cNvPr id="9"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srcRect/>
          <a:stretch>
            <a:fillRect/>
          </a:stretch>
        </p:blipFill>
        <p:spPr bwMode="auto">
          <a:xfrm>
            <a:off x="1101012" y="830424"/>
            <a:ext cx="6204177" cy="3648270"/>
          </a:xfrm>
          <a:prstGeom prst="rect">
            <a:avLst/>
          </a:prstGeom>
          <a:noFill/>
          <a:ln w="9525">
            <a:noFill/>
            <a:miter lim="800000"/>
            <a:headEnd/>
            <a:tailEnd/>
          </a:ln>
          <a:effectLst/>
        </p:spPr>
      </p:pic>
      <p:sp>
        <p:nvSpPr>
          <p:cNvPr id="3" name="Rectangle 2"/>
          <p:cNvSpPr/>
          <p:nvPr/>
        </p:nvSpPr>
        <p:spPr>
          <a:xfrm>
            <a:off x="2929563" y="290394"/>
            <a:ext cx="3284874" cy="307777"/>
          </a:xfrm>
          <a:prstGeom prst="rect">
            <a:avLst/>
          </a:prstGeom>
        </p:spPr>
        <p:txBody>
          <a:bodyPr wrap="none">
            <a:spAutoFit/>
          </a:bodyPr>
          <a:lstStyle/>
          <a:p>
            <a:r>
              <a:rPr lang="en-IN" b="1" dirty="0" smtClean="0"/>
              <a:t>Electronic configuration of elements</a:t>
            </a:r>
            <a:endParaRPr lang="en-IN" b="1" dirty="0"/>
          </a:p>
        </p:txBody>
      </p:sp>
      <p:pic>
        <p:nvPicPr>
          <p:cNvPr id="4" name="Google Shape;76;p16"/>
          <p:cNvPicPr preferRelativeResize="0"/>
          <p:nvPr/>
        </p:nvPicPr>
        <p:blipFill rotWithShape="1">
          <a:blip r:embed="rId4">
            <a:alphaModFix/>
          </a:blip>
          <a:srcRect/>
          <a:stretch/>
        </p:blipFill>
        <p:spPr>
          <a:xfrm>
            <a:off x="8210550" y="4199975"/>
            <a:ext cx="925650" cy="9256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a:srcRect/>
          <a:stretch>
            <a:fillRect/>
          </a:stretch>
        </p:blipFill>
        <p:spPr bwMode="auto">
          <a:xfrm>
            <a:off x="886408" y="414338"/>
            <a:ext cx="6490705" cy="4314825"/>
          </a:xfrm>
          <a:prstGeom prst="rect">
            <a:avLst/>
          </a:prstGeom>
          <a:noFill/>
          <a:ln w="9525">
            <a:noFill/>
            <a:miter lim="800000"/>
            <a:headEnd/>
            <a:tailEnd/>
          </a:ln>
          <a:effectLst/>
        </p:spPr>
      </p:pic>
      <p:pic>
        <p:nvPicPr>
          <p:cNvPr id="3"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4" name="Rectangle 3"/>
          <p:cNvSpPr/>
          <p:nvPr/>
        </p:nvSpPr>
        <p:spPr>
          <a:xfrm>
            <a:off x="457199" y="1232922"/>
            <a:ext cx="8360230" cy="3108543"/>
          </a:xfrm>
          <a:prstGeom prst="rect">
            <a:avLst/>
          </a:prstGeom>
        </p:spPr>
        <p:txBody>
          <a:bodyPr wrap="square">
            <a:spAutoFit/>
          </a:bodyPr>
          <a:lstStyle/>
          <a:p>
            <a:r>
              <a:rPr lang="en-IN" b="1" dirty="0" smtClean="0">
                <a:latin typeface="Calibri" pitchFamily="34" charset="0"/>
              </a:rPr>
              <a:t> Properties of Anode Rays</a:t>
            </a:r>
            <a:r>
              <a:rPr lang="en-IN" dirty="0" smtClean="0">
                <a:latin typeface="Calibri" pitchFamily="34" charset="0"/>
              </a:rPr>
              <a:t/>
            </a:r>
            <a:br>
              <a:rPr lang="en-IN" dirty="0" smtClean="0">
                <a:latin typeface="Calibri" pitchFamily="34" charset="0"/>
              </a:rPr>
            </a:br>
            <a:r>
              <a:rPr lang="en-IN" dirty="0" smtClean="0">
                <a:latin typeface="Calibri" pitchFamily="34" charset="0"/>
              </a:rPr>
              <a:t>(</a:t>
            </a:r>
            <a:r>
              <a:rPr lang="en-IN" dirty="0" err="1" smtClean="0">
                <a:latin typeface="Calibri" pitchFamily="34" charset="0"/>
              </a:rPr>
              <a:t>i</a:t>
            </a:r>
            <a:r>
              <a:rPr lang="en-IN" dirty="0" smtClean="0">
                <a:latin typeface="Calibri" pitchFamily="34" charset="0"/>
              </a:rPr>
              <a:t>) 	The value of positive charge (e) on the particles constituting anode rays depends upon the 	nature of the gas in the discharge tube.</a:t>
            </a:r>
            <a:br>
              <a:rPr lang="en-IN" dirty="0" smtClean="0">
                <a:latin typeface="Calibri" pitchFamily="34" charset="0"/>
              </a:rPr>
            </a:br>
            <a:r>
              <a:rPr lang="en-IN" dirty="0" smtClean="0">
                <a:latin typeface="Calibri" pitchFamily="34" charset="0"/>
              </a:rPr>
              <a:t>(ii) 	The charge to mass ratio of the particles is found to depend on the gas from which these 	originate.</a:t>
            </a:r>
            <a:br>
              <a:rPr lang="en-IN" dirty="0" smtClean="0">
                <a:latin typeface="Calibri" pitchFamily="34" charset="0"/>
              </a:rPr>
            </a:br>
            <a:r>
              <a:rPr lang="en-IN" dirty="0" smtClean="0">
                <a:latin typeface="Calibri" pitchFamily="34" charset="0"/>
              </a:rPr>
              <a:t>(iii) 	Some of the positively charged particles carry a multiple of the fundamental  unit of electrical 	charge.</a:t>
            </a:r>
            <a:br>
              <a:rPr lang="en-IN" dirty="0" smtClean="0">
                <a:latin typeface="Calibri" pitchFamily="34" charset="0"/>
              </a:rPr>
            </a:br>
            <a:r>
              <a:rPr lang="en-IN" dirty="0" smtClean="0">
                <a:latin typeface="Calibri" pitchFamily="34" charset="0"/>
              </a:rPr>
              <a:t>(iv) 	The behaviour of these particles in the magnetic or electric field is opposite to that observed 	for electron or cathode rays.</a:t>
            </a:r>
          </a:p>
          <a:p>
            <a:r>
              <a:rPr lang="en-IN" b="1" dirty="0" smtClean="0">
                <a:latin typeface="Calibri" pitchFamily="34" charset="0"/>
              </a:rPr>
              <a:t>• Proton</a:t>
            </a:r>
            <a:r>
              <a:rPr lang="en-IN" dirty="0" smtClean="0">
                <a:latin typeface="Calibri" pitchFamily="34" charset="0"/>
              </a:rPr>
              <a:t/>
            </a:r>
            <a:br>
              <a:rPr lang="en-IN" dirty="0" smtClean="0">
                <a:latin typeface="Calibri" pitchFamily="34" charset="0"/>
              </a:rPr>
            </a:br>
            <a:r>
              <a:rPr lang="en-IN" dirty="0" smtClean="0">
                <a:latin typeface="Calibri" pitchFamily="34" charset="0"/>
              </a:rPr>
              <a:t>The smallest and lightest positive ion was obtained from hydrogen and was called proton. </a:t>
            </a:r>
          </a:p>
          <a:p>
            <a:r>
              <a:rPr lang="en-IN" dirty="0" smtClean="0">
                <a:latin typeface="Calibri" pitchFamily="34" charset="0"/>
              </a:rPr>
              <a:t>	Mass of proton = 1.676 x 10</a:t>
            </a:r>
            <a:r>
              <a:rPr lang="en-IN" baseline="30000" dirty="0" smtClean="0">
                <a:latin typeface="Calibri" pitchFamily="34" charset="0"/>
              </a:rPr>
              <a:t>-27</a:t>
            </a:r>
            <a:r>
              <a:rPr lang="en-IN" dirty="0" smtClean="0">
                <a:latin typeface="Calibri" pitchFamily="34" charset="0"/>
              </a:rPr>
              <a:t> kg</a:t>
            </a:r>
            <a:br>
              <a:rPr lang="en-IN" dirty="0" smtClean="0">
                <a:latin typeface="Calibri" pitchFamily="34" charset="0"/>
              </a:rPr>
            </a:br>
            <a:r>
              <a:rPr lang="en-IN" dirty="0" smtClean="0">
                <a:latin typeface="Calibri" pitchFamily="34" charset="0"/>
              </a:rPr>
              <a:t>	Charge on a proton = (+) 1.602 x 10</a:t>
            </a:r>
            <a:r>
              <a:rPr lang="en-IN" baseline="30000" dirty="0" smtClean="0">
                <a:latin typeface="Calibri" pitchFamily="34" charset="0"/>
              </a:rPr>
              <a:t>-19</a:t>
            </a:r>
            <a:r>
              <a:rPr lang="en-IN" dirty="0" smtClean="0">
                <a:latin typeface="Calibri" pitchFamily="34" charset="0"/>
              </a:rPr>
              <a:t> C</a:t>
            </a:r>
          </a:p>
          <a:p>
            <a:endParaRPr lang="en-IN" dirty="0">
              <a:latin typeface="Calibri"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srcRect/>
          <a:stretch>
            <a:fillRect/>
          </a:stretch>
        </p:blipFill>
        <p:spPr bwMode="auto">
          <a:xfrm>
            <a:off x="1063690" y="742949"/>
            <a:ext cx="6180073" cy="4090307"/>
          </a:xfrm>
          <a:prstGeom prst="rect">
            <a:avLst/>
          </a:prstGeom>
          <a:noFill/>
          <a:ln w="9525">
            <a:noFill/>
            <a:miter lim="800000"/>
            <a:headEnd/>
            <a:tailEnd/>
          </a:ln>
          <a:effectLst/>
        </p:spPr>
      </p:pic>
      <p:pic>
        <p:nvPicPr>
          <p:cNvPr id="3"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p15"/>
          <p:cNvPicPr preferRelativeResize="0"/>
          <p:nvPr/>
        </p:nvPicPr>
        <p:blipFill rotWithShape="1">
          <a:blip r:embed="rId2">
            <a:alphaModFix/>
          </a:blip>
          <a:srcRect/>
          <a:stretch/>
        </p:blipFill>
        <p:spPr>
          <a:xfrm>
            <a:off x="8210550" y="4199975"/>
            <a:ext cx="925650" cy="925650"/>
          </a:xfrm>
          <a:prstGeom prst="rect">
            <a:avLst/>
          </a:prstGeom>
          <a:noFill/>
          <a:ln>
            <a:noFill/>
          </a:ln>
        </p:spPr>
      </p:pic>
      <p:sp>
        <p:nvSpPr>
          <p:cNvPr id="3" name="Rectangle 2"/>
          <p:cNvSpPr/>
          <p:nvPr/>
        </p:nvSpPr>
        <p:spPr>
          <a:xfrm>
            <a:off x="382555" y="1138335"/>
            <a:ext cx="8434874" cy="954107"/>
          </a:xfrm>
          <a:prstGeom prst="rect">
            <a:avLst/>
          </a:prstGeom>
        </p:spPr>
        <p:txBody>
          <a:bodyPr wrap="square">
            <a:spAutoFit/>
          </a:bodyPr>
          <a:lstStyle/>
          <a:p>
            <a:r>
              <a:rPr lang="en-IN" b="1" dirty="0" smtClean="0"/>
              <a:t>• </a:t>
            </a:r>
            <a:r>
              <a:rPr lang="en-IN" b="1" dirty="0" smtClean="0">
                <a:latin typeface="Calibri" pitchFamily="34" charset="0"/>
              </a:rPr>
              <a:t>Neutron</a:t>
            </a:r>
            <a:r>
              <a:rPr lang="en-IN" dirty="0" smtClean="0">
                <a:latin typeface="Calibri" pitchFamily="34" charset="0"/>
              </a:rPr>
              <a:t/>
            </a:r>
            <a:br>
              <a:rPr lang="en-IN" dirty="0" smtClean="0">
                <a:latin typeface="Calibri" pitchFamily="34" charset="0"/>
              </a:rPr>
            </a:br>
            <a:r>
              <a:rPr lang="en-IN" dirty="0" smtClean="0">
                <a:latin typeface="Calibri" pitchFamily="34" charset="0"/>
              </a:rPr>
              <a:t>it is a neutral particle. It was discovered by Chadwick (1932). By the bombardment of thin sheets of beryllium with fast moving alpha-particles he observed that highly penetrating rays consist of neutral particles which were named as neutrons.</a:t>
            </a:r>
            <a:endParaRPr lang="en-IN" dirty="0">
              <a:latin typeface="Calibri" pitchFamily="34" charset="0"/>
            </a:endParaRPr>
          </a:p>
        </p:txBody>
      </p:sp>
      <p:pic>
        <p:nvPicPr>
          <p:cNvPr id="4" name="Picture 3"/>
          <p:cNvPicPr/>
          <p:nvPr/>
        </p:nvPicPr>
        <p:blipFill>
          <a:blip r:embed="rId3"/>
          <a:srcRect/>
          <a:stretch>
            <a:fillRect/>
          </a:stretch>
        </p:blipFill>
        <p:spPr bwMode="auto">
          <a:xfrm>
            <a:off x="1180323" y="2059764"/>
            <a:ext cx="5943600" cy="186372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6449" y="1026367"/>
            <a:ext cx="6111551" cy="1169551"/>
          </a:xfrm>
          <a:prstGeom prst="rect">
            <a:avLst/>
          </a:prstGeom>
        </p:spPr>
        <p:txBody>
          <a:bodyPr wrap="square">
            <a:spAutoFit/>
          </a:bodyPr>
          <a:lstStyle/>
          <a:p>
            <a:r>
              <a:rPr lang="en-IN" dirty="0" smtClean="0">
                <a:latin typeface="Calibri" pitchFamily="34" charset="0"/>
              </a:rPr>
              <a:t>1. Write properties of cathode rays.</a:t>
            </a:r>
          </a:p>
          <a:p>
            <a:r>
              <a:rPr lang="en-IN" dirty="0" smtClean="0">
                <a:latin typeface="Calibri" pitchFamily="34" charset="0"/>
              </a:rPr>
              <a:t>2 Why e/m ratio of electron is constant?</a:t>
            </a:r>
          </a:p>
          <a:p>
            <a:r>
              <a:rPr lang="en-IN" dirty="0" smtClean="0">
                <a:latin typeface="Calibri" pitchFamily="34" charset="0"/>
              </a:rPr>
              <a:t>3. For which ray e/m ratio is maximum and why?</a:t>
            </a:r>
          </a:p>
          <a:p>
            <a:r>
              <a:rPr lang="en-IN" dirty="0" smtClean="0">
                <a:latin typeface="Calibri" pitchFamily="34" charset="0"/>
              </a:rPr>
              <a:t>4. Write properties of anode rays.</a:t>
            </a:r>
          </a:p>
          <a:p>
            <a:r>
              <a:rPr lang="en-IN" dirty="0" smtClean="0">
                <a:latin typeface="Calibri" pitchFamily="34" charset="0"/>
              </a:rPr>
              <a:t>5. What is the charge carried by 1 mole of electron?</a:t>
            </a:r>
            <a:endParaRPr lang="en-IN" dirty="0">
              <a:latin typeface="Calibri" pitchFamily="34" charset="0"/>
            </a:endParaRPr>
          </a:p>
        </p:txBody>
      </p:sp>
      <p:sp>
        <p:nvSpPr>
          <p:cNvPr id="4" name="Rectangle 3"/>
          <p:cNvSpPr/>
          <p:nvPr/>
        </p:nvSpPr>
        <p:spPr>
          <a:xfrm>
            <a:off x="830421" y="653136"/>
            <a:ext cx="5004283" cy="307777"/>
          </a:xfrm>
          <a:prstGeom prst="rect">
            <a:avLst/>
          </a:prstGeom>
        </p:spPr>
        <p:txBody>
          <a:bodyPr wrap="square">
            <a:spAutoFit/>
          </a:bodyPr>
          <a:lstStyle/>
          <a:p>
            <a:r>
              <a:rPr lang="en-IN" dirty="0" smtClean="0"/>
              <a:t>Answer the following questions:</a:t>
            </a:r>
            <a:endParaRPr lang="en-IN" dirty="0"/>
          </a:p>
        </p:txBody>
      </p:sp>
      <p:pic>
        <p:nvPicPr>
          <p:cNvPr id="5"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2907</Words>
  <Application>Microsoft Office PowerPoint</Application>
  <PresentationFormat>On-screen Show (16:9)</PresentationFormat>
  <Paragraphs>196</Paragraphs>
  <Slides>71</Slides>
  <Notes>10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modified xsi:type="dcterms:W3CDTF">2020-07-13T03:16:43Z</dcterms:modified>
</cp:coreProperties>
</file>