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9" r:id="rId7"/>
    <p:sldId id="270" r:id="rId8"/>
    <p:sldId id="272" r:id="rId9"/>
    <p:sldId id="261" r:id="rId10"/>
    <p:sldId id="262" r:id="rId11"/>
    <p:sldId id="263" r:id="rId12"/>
    <p:sldId id="264" r:id="rId13"/>
    <p:sldId id="265" r:id="rId14"/>
    <p:sldId id="285" r:id="rId15"/>
    <p:sldId id="266" r:id="rId16"/>
    <p:sldId id="267" r:id="rId17"/>
    <p:sldId id="268" r:id="rId18"/>
    <p:sldId id="274" r:id="rId19"/>
    <p:sldId id="275" r:id="rId20"/>
    <p:sldId id="276" r:id="rId21"/>
    <p:sldId id="281" r:id="rId22"/>
    <p:sldId id="278" r:id="rId23"/>
    <p:sldId id="279" r:id="rId24"/>
    <p:sldId id="282" r:id="rId25"/>
    <p:sldId id="283" r:id="rId26"/>
    <p:sldId id="284" r:id="rId27"/>
    <p:sldId id="280" r:id="rId28"/>
  </p:sldIdLst>
  <p:sldSz cx="9144000" cy="5143500" type="screen16x9"/>
  <p:notesSz cx="6858000" cy="9144000"/>
  <p:embeddedFontLst>
    <p:embeddedFont>
      <p:font typeface="Calibri" pitchFamily="34" charset="0"/>
      <p:regular r:id="rId30"/>
      <p:bold r:id="rId31"/>
      <p:italic r:id="rId32"/>
      <p:boldItalic r:id="rId33"/>
    </p:embeddedFont>
    <p:embeddedFont>
      <p:font typeface="Roboto"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oIOspeRNpEmnHQ+A6JbsDs7461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0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o4RSdA"/>
      </p:ext>
    </p:extLst>
  </p:cm>
  <p:cm authorId="0" dt="2020-06-17T16:36:04.720" idx="2">
    <p:pos x="6000" y="100"/>
    <p:text>+amanrouniyar@odmegroup.org How come the website here is ODM Egroup and not ODM PS?
_Assigned to you_
-Swoyan Satyendu</p:text>
    <p:extLst>
      <p:ext uri="{C676402C-5697-4E1C-873F-D02D1690AC5C}">
        <p15:threadingInfo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o4RSd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19002373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b1cda54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b1cda54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0d11ec211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f0d11ec211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0d11ec211_2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f0d11ec211_2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0d11ec211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f0d11ec211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0d11ec211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f0d11ec211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0d7077f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gf0d7077fa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0d7077fa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f0d7077fa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0d11ec2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gf0d11ec2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618ae1fa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618ae1fa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0d11ec211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gf0d11ec211_2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f0d11ec211_2_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f0d11ec211_2_10"/>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gf0d11ec211_2_10"/>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gf0d11ec211_2_10"/>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gf0d11ec211_2_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gf0d11ec211_2_58"/>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gf0d11ec211_2_58"/>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60" name="Google Shape;60;gf0d11ec211_2_5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gf0d11ec211_2_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gf0d11ec211_2_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gf0d11ec211_2_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f0d11ec211_2_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f0d11ec211_2_1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gf0d11ec211_2_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gf0d11ec211_2_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gf0d11ec211_2_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f0d11ec211_2_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gf0d11ec211_2_2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gf0d11ec211_2_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gf0d11ec211_2_2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gf0d11ec211_2_2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0" name="Google Shape;30;gf0d11ec211_2_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f0d11ec211_2_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gf0d11ec211_2_32"/>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gf0d11ec211_2_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gf0d11ec211_2_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gf0d11ec211_2_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gf0d11ec211_2_3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gf0d11ec211_2_3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gf0d11ec211_2_3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41" name="Google Shape;41;gf0d11ec211_2_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f0d11ec211_2_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gf0d11ec211_2_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f0d11ec211_2_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gf0d11ec211_2_46"/>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gf0d11ec211_2_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gf0d11ec211_2_46"/>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gf0d11ec211_2_4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1" name="Google Shape;51;gf0d11ec211_2_4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f0d11ec211_2_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gf0d11ec211_2_53"/>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gf0d11ec211_2_53"/>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gf0d11ec211_2_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bg1"/>
        </a:solidFill>
        <a:effectLst/>
      </p:bgPr>
    </p:bg>
    <p:spTree>
      <p:nvGrpSpPr>
        <p:cNvPr id="1" name="Shape 5"/>
        <p:cNvGrpSpPr/>
        <p:nvPr/>
      </p:nvGrpSpPr>
      <p:grpSpPr>
        <a:xfrm>
          <a:off x="0" y="0"/>
          <a:ext cx="0" cy="0"/>
          <a:chOff x="0" y="0"/>
          <a:chExt cx="0" cy="0"/>
        </a:xfrm>
      </p:grpSpPr>
      <p:sp>
        <p:nvSpPr>
          <p:cNvPr id="6" name="Google Shape;6;gf0d11ec211_2_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gf0d11ec211_2_6"/>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gf0d11ec211_2_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jpe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7.jpe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jpg"/><Relationship Id="rId4" Type="http://schemas.openxmlformats.org/officeDocument/2006/relationships/hyperlink" Target="http://drive.google.com/file/d/18uUgpxXB5bTRYJ2LGjPDqxn0pCuJGGAK/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2.jpg"/><Relationship Id="rId4" Type="http://schemas.openxmlformats.org/officeDocument/2006/relationships/hyperlink" Target="http://www.youtube.com/watch?v=y0c5WILbzQ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
          <p:cNvPicPr preferRelativeResize="0"/>
          <p:nvPr/>
        </p:nvPicPr>
        <p:blipFill rotWithShape="1">
          <a:blip r:embed="rId3">
            <a:alphaModFix/>
          </a:blip>
          <a:srcRect/>
          <a:stretch/>
        </p:blipFill>
        <p:spPr>
          <a:xfrm>
            <a:off x="0" y="4029075"/>
            <a:ext cx="9144000" cy="1114425"/>
          </a:xfrm>
          <a:prstGeom prst="rect">
            <a:avLst/>
          </a:prstGeom>
          <a:noFill/>
          <a:ln>
            <a:noFill/>
          </a:ln>
        </p:spPr>
      </p:pic>
      <p:pic>
        <p:nvPicPr>
          <p:cNvPr id="68" name="Google Shape;68;p1"/>
          <p:cNvPicPr preferRelativeResize="0"/>
          <p:nvPr/>
        </p:nvPicPr>
        <p:blipFill rotWithShape="1">
          <a:blip r:embed="rId4">
            <a:alphaModFix/>
          </a:blip>
          <a:srcRect/>
          <a:stretch/>
        </p:blipFill>
        <p:spPr>
          <a:xfrm>
            <a:off x="10219637" y="12"/>
            <a:ext cx="1171575" cy="1169987"/>
          </a:xfrm>
          <a:prstGeom prst="rect">
            <a:avLst/>
          </a:prstGeom>
          <a:noFill/>
          <a:ln>
            <a:noFill/>
          </a:ln>
        </p:spPr>
      </p:pic>
      <p:sp>
        <p:nvSpPr>
          <p:cNvPr id="69" name="Google Shape;69;p1"/>
          <p:cNvSpPr txBox="1"/>
          <p:nvPr/>
        </p:nvSpPr>
        <p:spPr>
          <a:xfrm>
            <a:off x="2295428" y="3082980"/>
            <a:ext cx="5008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2"/>
                </a:solidFill>
                <a:latin typeface="Calibri" pitchFamily="34" charset="0"/>
                <a:cs typeface="Calibri" pitchFamily="34" charset="0"/>
              </a:rPr>
              <a:t>CHAPTER NUMBER: 01</a:t>
            </a:r>
            <a:endParaRPr sz="2000" b="1" dirty="0">
              <a:solidFill>
                <a:schemeClr val="dk2"/>
              </a:solidFill>
              <a:latin typeface="Calibri" pitchFamily="34" charset="0"/>
              <a:cs typeface="Calibri" pitchFamily="34" charset="0"/>
            </a:endParaRPr>
          </a:p>
          <a:p>
            <a:pPr marL="0" lvl="0" indent="0" algn="l" rtl="0">
              <a:spcBef>
                <a:spcPts val="0"/>
              </a:spcBef>
              <a:spcAft>
                <a:spcPts val="0"/>
              </a:spcAft>
              <a:buNone/>
            </a:pPr>
            <a:r>
              <a:rPr lang="en-US" sz="2000" b="1" dirty="0">
                <a:solidFill>
                  <a:schemeClr val="dk2"/>
                </a:solidFill>
                <a:latin typeface="Calibri" pitchFamily="34" charset="0"/>
                <a:cs typeface="Calibri" pitchFamily="34" charset="0"/>
              </a:rPr>
              <a:t>CHAPTER NAME : THE SOLID STATE</a:t>
            </a:r>
            <a:endParaRPr sz="2000" b="1" dirty="0">
              <a:solidFill>
                <a:schemeClr val="dk2"/>
              </a:solidFill>
              <a:latin typeface="Calibri" pitchFamily="34" charset="0"/>
              <a:cs typeface="Calibri" pitchFamily="34" charset="0"/>
            </a:endParaRPr>
          </a:p>
        </p:txBody>
      </p:sp>
      <p:sp>
        <p:nvSpPr>
          <p:cNvPr id="71" name="Google Shape;71;p1"/>
          <p:cNvSpPr txBox="1"/>
          <p:nvPr/>
        </p:nvSpPr>
        <p:spPr>
          <a:xfrm>
            <a:off x="857251" y="1138716"/>
            <a:ext cx="671820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CRYSTAL LATTICE &amp; UNIT CELLS (LECT-02)</a:t>
            </a:r>
            <a:endParaRPr sz="3000" b="1" dirty="0">
              <a:solidFill>
                <a:schemeClr val="accent3"/>
              </a:solidFill>
              <a:latin typeface="Calibri" pitchFamily="34" charset="0"/>
              <a:ea typeface="Roboto"/>
              <a:cs typeface="Calibri" pitchFamily="34" charset="0"/>
              <a:sym typeface="Roboto"/>
            </a:endParaRPr>
          </a:p>
        </p:txBody>
      </p:sp>
      <p:sp>
        <p:nvSpPr>
          <p:cNvPr id="72" name="Google Shape;72;p1"/>
          <p:cNvSpPr txBox="1"/>
          <p:nvPr/>
        </p:nvSpPr>
        <p:spPr>
          <a:xfrm>
            <a:off x="6783000" y="332175"/>
            <a:ext cx="206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4" name="Google Shape;74;p1"/>
          <p:cNvSpPr txBox="1"/>
          <p:nvPr/>
        </p:nvSpPr>
        <p:spPr>
          <a:xfrm>
            <a:off x="1371600" y="1719768"/>
            <a:ext cx="74796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dirty="0" smtClean="0">
                <a:latin typeface="Calibri"/>
                <a:ea typeface="Calibri"/>
                <a:cs typeface="Calibri"/>
                <a:sym typeface="Calibri"/>
              </a:rPr>
              <a:t>SUB-CONCEPTS: </a:t>
            </a:r>
            <a:endParaRPr sz="2500" b="1" dirty="0">
              <a:latin typeface="Calibri"/>
              <a:ea typeface="Calibri"/>
              <a:cs typeface="Calibri"/>
              <a:sym typeface="Calibri"/>
            </a:endParaRPr>
          </a:p>
          <a:p>
            <a:pPr lvl="0"/>
            <a:r>
              <a:rPr lang="en-US" sz="2500" b="1" dirty="0" smtClean="0">
                <a:highlight>
                  <a:schemeClr val="lt1"/>
                </a:highlight>
                <a:latin typeface="Calibri"/>
                <a:ea typeface="Calibri"/>
                <a:cs typeface="Calibri"/>
                <a:sym typeface="Calibri"/>
              </a:rPr>
              <a:t>CRYSTAL </a:t>
            </a:r>
            <a:r>
              <a:rPr lang="en-US" sz="2500" b="1" dirty="0" smtClean="0">
                <a:highlight>
                  <a:schemeClr val="lt1"/>
                </a:highlight>
                <a:latin typeface="Calibri"/>
                <a:ea typeface="Calibri"/>
                <a:cs typeface="Calibri"/>
                <a:sym typeface="Calibri"/>
              </a:rPr>
              <a:t>LATTICES, </a:t>
            </a:r>
            <a:r>
              <a:rPr lang="en-US" sz="2500" b="1" dirty="0" smtClean="0">
                <a:highlight>
                  <a:schemeClr val="lt1"/>
                </a:highlight>
                <a:latin typeface="Calibri"/>
                <a:ea typeface="Calibri"/>
                <a:cs typeface="Calibri"/>
                <a:sym typeface="Calibri"/>
              </a:rPr>
              <a:t>CRYSTAL SYSTEM</a:t>
            </a:r>
            <a:r>
              <a:rPr lang="en-US" sz="2500" b="1" dirty="0">
                <a:highlight>
                  <a:schemeClr val="lt1"/>
                </a:highlight>
                <a:latin typeface="Calibri"/>
                <a:ea typeface="Calibri"/>
                <a:cs typeface="Calibri"/>
                <a:sym typeface="Calibri"/>
              </a:rPr>
              <a:t>S, UNIT CELLS, NUMBER </a:t>
            </a:r>
            <a:r>
              <a:rPr lang="en-US" sz="2500" b="1" dirty="0" smtClean="0">
                <a:highlight>
                  <a:schemeClr val="lt1"/>
                </a:highlight>
                <a:latin typeface="Calibri"/>
                <a:ea typeface="Calibri"/>
                <a:cs typeface="Calibri"/>
                <a:sym typeface="Calibri"/>
              </a:rPr>
              <a:t>O</a:t>
            </a:r>
            <a:r>
              <a:rPr lang="en-US" sz="2500" b="1" dirty="0">
                <a:highlight>
                  <a:schemeClr val="lt1"/>
                </a:highlight>
                <a:latin typeface="Calibri"/>
                <a:ea typeface="Calibri"/>
                <a:cs typeface="Calibri"/>
                <a:sym typeface="Calibri"/>
              </a:rPr>
              <a:t>F</a:t>
            </a:r>
            <a:r>
              <a:rPr lang="en-US" sz="2500" b="1" dirty="0" smtClean="0">
                <a:highlight>
                  <a:schemeClr val="lt1"/>
                </a:highlight>
                <a:latin typeface="Calibri"/>
                <a:ea typeface="Calibri"/>
                <a:cs typeface="Calibri"/>
                <a:sym typeface="Calibri"/>
              </a:rPr>
              <a:t> ATOM</a:t>
            </a:r>
            <a:r>
              <a:rPr lang="en-US" sz="2500" b="1" dirty="0">
                <a:highlight>
                  <a:schemeClr val="lt1"/>
                </a:highlight>
                <a:latin typeface="Calibri"/>
                <a:ea typeface="Calibri"/>
                <a:cs typeface="Calibri"/>
                <a:sym typeface="Calibri"/>
              </a:rPr>
              <a:t>S</a:t>
            </a:r>
            <a:r>
              <a:rPr lang="en-US" sz="2500" b="1" dirty="0" smtClean="0">
                <a:highlight>
                  <a:schemeClr val="lt1"/>
                </a:highlight>
                <a:latin typeface="Calibri"/>
                <a:ea typeface="Calibri"/>
                <a:cs typeface="Calibri"/>
                <a:sym typeface="Calibri"/>
              </a:rPr>
              <a:t> I</a:t>
            </a:r>
            <a:r>
              <a:rPr lang="en-US" sz="2500" b="1" dirty="0">
                <a:highlight>
                  <a:schemeClr val="lt1"/>
                </a:highlight>
                <a:latin typeface="Calibri"/>
                <a:ea typeface="Calibri"/>
                <a:cs typeface="Calibri"/>
                <a:sym typeface="Calibri"/>
              </a:rPr>
              <a:t>N</a:t>
            </a:r>
            <a:r>
              <a:rPr lang="en-US" sz="2500" b="1" dirty="0" smtClean="0">
                <a:highlight>
                  <a:schemeClr val="lt1"/>
                </a:highlight>
                <a:latin typeface="Calibri"/>
                <a:ea typeface="Calibri"/>
                <a:cs typeface="Calibri"/>
                <a:sym typeface="Calibri"/>
              </a:rPr>
              <a:t> UNI</a:t>
            </a:r>
            <a:r>
              <a:rPr lang="en-US" sz="2500" b="1" dirty="0">
                <a:highlight>
                  <a:schemeClr val="lt1"/>
                </a:highlight>
                <a:latin typeface="Calibri"/>
                <a:ea typeface="Calibri"/>
                <a:cs typeface="Calibri"/>
                <a:sym typeface="Calibri"/>
              </a:rPr>
              <a:t>T</a:t>
            </a:r>
            <a:r>
              <a:rPr lang="en-US" sz="2500" b="1" dirty="0" smtClean="0">
                <a:highlight>
                  <a:schemeClr val="lt1"/>
                </a:highlight>
                <a:latin typeface="Calibri"/>
                <a:ea typeface="Calibri"/>
                <a:cs typeface="Calibri"/>
                <a:sym typeface="Calibri"/>
              </a:rPr>
              <a:t> CELLS</a:t>
            </a:r>
            <a:endParaRPr sz="2500" b="1" dirty="0">
              <a:solidFill>
                <a:schemeClr val="accent3"/>
              </a:solidFill>
            </a:endParaRPr>
          </a:p>
        </p:txBody>
      </p:sp>
      <p:pic>
        <p:nvPicPr>
          <p:cNvPr id="12" name="Google Shape;99;gf0d11ec211_0_0"/>
          <p:cNvPicPr preferRelativeResize="0"/>
          <p:nvPr/>
        </p:nvPicPr>
        <p:blipFill>
          <a:blip r:embed="rId5">
            <a:alphaModFix/>
          </a:blip>
          <a:stretch>
            <a:fillRect/>
          </a:stretch>
        </p:blipFill>
        <p:spPr>
          <a:xfrm>
            <a:off x="152400" y="152400"/>
            <a:ext cx="1409700" cy="704850"/>
          </a:xfrm>
          <a:prstGeom prst="rect">
            <a:avLst/>
          </a:prstGeom>
          <a:noFill/>
          <a:ln>
            <a:noFill/>
          </a:ln>
        </p:spPr>
      </p:pic>
      <p:pic>
        <p:nvPicPr>
          <p:cNvPr id="13"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p:tgtEl>
                                          <p:spTgt spid="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p:cNvPicPr preferRelativeResize="0"/>
          <p:nvPr/>
        </p:nvPicPr>
        <p:blipFill>
          <a:blip r:embed="rId3">
            <a:alphaModFix/>
          </a:blip>
          <a:stretch>
            <a:fillRect/>
          </a:stretch>
        </p:blipFill>
        <p:spPr>
          <a:xfrm>
            <a:off x="152400" y="152400"/>
            <a:ext cx="1409700" cy="704850"/>
          </a:xfrm>
          <a:prstGeom prst="rect">
            <a:avLst/>
          </a:prstGeom>
          <a:noFill/>
          <a:ln>
            <a:noFill/>
          </a:ln>
        </p:spPr>
      </p:pic>
      <p:sp>
        <p:nvSpPr>
          <p:cNvPr id="2" name="TextBox 1"/>
          <p:cNvSpPr txBox="1"/>
          <p:nvPr/>
        </p:nvSpPr>
        <p:spPr>
          <a:xfrm>
            <a:off x="1856291" y="1821924"/>
            <a:ext cx="5589528" cy="1323439"/>
          </a:xfrm>
          <a:prstGeom prst="rect">
            <a:avLst/>
          </a:prstGeom>
          <a:noFill/>
        </p:spPr>
        <p:txBody>
          <a:bodyPr wrap="square" rtlCol="0">
            <a:spAutoFit/>
          </a:bodyPr>
          <a:lstStyle/>
          <a:p>
            <a:pPr marL="400050" indent="-400050">
              <a:buAutoNum type="romanLcParenBoth"/>
            </a:pPr>
            <a:endParaRPr lang="en-IN" sz="2000" b="1" dirty="0" smtClean="0">
              <a:latin typeface="Calibri" pitchFamily="34" charset="0"/>
              <a:cs typeface="Calibri" pitchFamily="34" charset="0"/>
            </a:endParaRPr>
          </a:p>
          <a:p>
            <a:endParaRPr lang="en-IN" sz="2000" b="1" dirty="0">
              <a:latin typeface="Calibri" pitchFamily="34" charset="0"/>
              <a:cs typeface="Calibri" pitchFamily="34" charset="0"/>
            </a:endParaRPr>
          </a:p>
          <a:p>
            <a:pPr marL="400050" indent="-400050">
              <a:buAutoNum type="romanLcParenBoth"/>
            </a:pPr>
            <a:endParaRPr lang="en-IN" sz="2000" b="1" dirty="0" smtClean="0">
              <a:latin typeface="Calibri" pitchFamily="34" charset="0"/>
              <a:cs typeface="Calibri" pitchFamily="34" charset="0"/>
            </a:endParaRPr>
          </a:p>
          <a:p>
            <a:endParaRPr lang="en-IN" sz="2000" b="1" dirty="0">
              <a:latin typeface="Calibri" pitchFamily="34" charset="0"/>
              <a:cs typeface="Calibri" pitchFamily="34" charset="0"/>
            </a:endParaRPr>
          </a:p>
        </p:txBody>
      </p:sp>
      <p:pic>
        <p:nvPicPr>
          <p:cNvPr id="10"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
        <p:nvSpPr>
          <p:cNvPr id="9"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UNIT CELLS I</a:t>
            </a:r>
            <a:r>
              <a:rPr lang="en-US" sz="3000" b="1" dirty="0">
                <a:solidFill>
                  <a:schemeClr val="accent3"/>
                </a:solidFill>
                <a:latin typeface="Calibri" pitchFamily="34" charset="0"/>
                <a:ea typeface="Roboto"/>
                <a:cs typeface="Calibri" pitchFamily="34" charset="0"/>
                <a:sym typeface="Roboto"/>
              </a:rPr>
              <a:t>N</a:t>
            </a:r>
            <a:r>
              <a:rPr lang="en-US" sz="3000" b="1" dirty="0" smtClean="0">
                <a:solidFill>
                  <a:schemeClr val="accent3"/>
                </a:solidFill>
                <a:latin typeface="Calibri" pitchFamily="34" charset="0"/>
                <a:ea typeface="Roboto"/>
                <a:cs typeface="Calibri" pitchFamily="34" charset="0"/>
                <a:sym typeface="Roboto"/>
              </a:rPr>
              <a:t> </a:t>
            </a:r>
            <a:r>
              <a:rPr lang="en-US" sz="3000" b="1" smtClean="0">
                <a:solidFill>
                  <a:schemeClr val="accent3"/>
                </a:solidFill>
                <a:latin typeface="Calibri" pitchFamily="34" charset="0"/>
                <a:ea typeface="Roboto"/>
                <a:cs typeface="Calibri" pitchFamily="34" charset="0"/>
                <a:sym typeface="Roboto"/>
              </a:rPr>
              <a:t>THREE DIMENSION</a:t>
            </a:r>
            <a:r>
              <a:rPr lang="en-US" sz="3000" b="1">
                <a:solidFill>
                  <a:schemeClr val="accent3"/>
                </a:solidFill>
                <a:latin typeface="Calibri" pitchFamily="34" charset="0"/>
                <a:ea typeface="Roboto"/>
                <a:cs typeface="Calibri" pitchFamily="34" charset="0"/>
                <a:sym typeface="Roboto"/>
              </a:rPr>
              <a:t>S</a:t>
            </a:r>
            <a:r>
              <a:rPr lang="en-US" sz="3000" b="1" smtClean="0">
                <a:solidFill>
                  <a:schemeClr val="accent3"/>
                </a:solidFill>
                <a:latin typeface="Calibri" pitchFamily="34" charset="0"/>
                <a:ea typeface="Roboto"/>
                <a:cs typeface="Calibri" pitchFamily="34" charset="0"/>
                <a:sym typeface="Roboto"/>
              </a:rPr>
              <a:t>:</a:t>
            </a:r>
            <a:endParaRPr sz="3000" b="1" dirty="0">
              <a:solidFill>
                <a:schemeClr val="accent3"/>
              </a:solidFill>
              <a:latin typeface="Calibri" pitchFamily="34" charset="0"/>
              <a:ea typeface="Roboto"/>
              <a:cs typeface="Calibri" pitchFamily="34" charset="0"/>
              <a:sym typeface="Roboto"/>
            </a:endParaRPr>
          </a:p>
        </p:txBody>
      </p:sp>
      <p:grpSp>
        <p:nvGrpSpPr>
          <p:cNvPr id="6" name="Group 5"/>
          <p:cNvGrpSpPr/>
          <p:nvPr/>
        </p:nvGrpSpPr>
        <p:grpSpPr>
          <a:xfrm>
            <a:off x="625642" y="1340885"/>
            <a:ext cx="5280143" cy="804397"/>
            <a:chOff x="625642" y="1340885"/>
            <a:chExt cx="5280143" cy="804397"/>
          </a:xfrm>
        </p:grpSpPr>
        <p:pic>
          <p:nvPicPr>
            <p:cNvPr id="1026" name="Picture 2" descr="Simple Cubic, fcc and bcc - ChemistNate"/>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52843" y="1340885"/>
              <a:ext cx="852942" cy="804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5642" y="1560668"/>
              <a:ext cx="4076987" cy="400110"/>
            </a:xfrm>
            <a:prstGeom prst="rect">
              <a:avLst/>
            </a:prstGeom>
            <a:noFill/>
          </p:spPr>
          <p:txBody>
            <a:bodyPr wrap="square" rtlCol="0">
              <a:spAutoFit/>
            </a:bodyPr>
            <a:lstStyle/>
            <a:p>
              <a:r>
                <a:rPr lang="en-IN" sz="2000" b="1" dirty="0">
                  <a:latin typeface="Calibri" pitchFamily="34" charset="0"/>
                  <a:cs typeface="Calibri" pitchFamily="34" charset="0"/>
                </a:rPr>
                <a:t>(i) Simple Cubic or Primitive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grpSp>
        <p:nvGrpSpPr>
          <p:cNvPr id="7" name="Group 6"/>
          <p:cNvGrpSpPr/>
          <p:nvPr/>
        </p:nvGrpSpPr>
        <p:grpSpPr>
          <a:xfrm>
            <a:off x="2461312" y="2299716"/>
            <a:ext cx="4510129" cy="921272"/>
            <a:chOff x="2461312" y="2299716"/>
            <a:chExt cx="4510129" cy="921272"/>
          </a:xfrm>
        </p:grpSpPr>
        <p:pic>
          <p:nvPicPr>
            <p:cNvPr id="1028" name="Picture 4" descr="Metallkristalle - Strukturen reiner Metalle - Chemgapedia"/>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882718" y="2299716"/>
              <a:ext cx="1088723" cy="921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1312" y="2615621"/>
              <a:ext cx="3451345" cy="400110"/>
            </a:xfrm>
            <a:prstGeom prst="rect">
              <a:avLst/>
            </a:prstGeom>
            <a:noFill/>
          </p:spPr>
          <p:txBody>
            <a:bodyPr wrap="square" rtlCol="0">
              <a:spAutoFit/>
            </a:bodyPr>
            <a:lstStyle/>
            <a:p>
              <a:r>
                <a:rPr lang="en-IN" sz="2000" b="1" dirty="0">
                  <a:latin typeface="Calibri" pitchFamily="34" charset="0"/>
                  <a:cs typeface="Calibri" pitchFamily="34" charset="0"/>
                </a:rPr>
                <a:t>(ii) Body-centred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grpSp>
        <p:nvGrpSpPr>
          <p:cNvPr id="8" name="Group 7"/>
          <p:cNvGrpSpPr/>
          <p:nvPr/>
        </p:nvGrpSpPr>
        <p:grpSpPr>
          <a:xfrm>
            <a:off x="3760728" y="3410093"/>
            <a:ext cx="4588672" cy="914400"/>
            <a:chOff x="3760728" y="3410093"/>
            <a:chExt cx="4588672" cy="914400"/>
          </a:xfrm>
        </p:grpSpPr>
        <p:pic>
          <p:nvPicPr>
            <p:cNvPr id="1030" name="Picture 6" descr="FCC Crystal Structure | 3D CAD Model Library | GrabCAD"/>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22679" y="3410093"/>
              <a:ext cx="1326721"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60728" y="3720826"/>
              <a:ext cx="2997582" cy="400110"/>
            </a:xfrm>
            <a:prstGeom prst="rect">
              <a:avLst/>
            </a:prstGeom>
            <a:noFill/>
          </p:spPr>
          <p:txBody>
            <a:bodyPr wrap="square" rtlCol="0">
              <a:spAutoFit/>
            </a:bodyPr>
            <a:lstStyle/>
            <a:p>
              <a:r>
                <a:rPr lang="en-IN" sz="2000" b="1" dirty="0">
                  <a:latin typeface="Calibri" pitchFamily="34" charset="0"/>
                  <a:cs typeface="Calibri" pitchFamily="34" charset="0"/>
                </a:rPr>
                <a:t>(iii) Face-centred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4382875" y="2278925"/>
            <a:ext cx="4543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dirty="0">
                <a:solidFill>
                  <a:schemeClr val="dk2"/>
                </a:solidFill>
                <a:latin typeface="Calibri" pitchFamily="34" charset="0"/>
                <a:ea typeface="Calibri"/>
                <a:cs typeface="Calibri" pitchFamily="34" charset="0"/>
                <a:sym typeface="Calibri"/>
              </a:rPr>
              <a:t>U</a:t>
            </a:r>
            <a:r>
              <a:rPr lang="en-US" sz="2000" b="1" i="0" u="none" dirty="0">
                <a:solidFill>
                  <a:schemeClr val="dk2"/>
                </a:solidFill>
                <a:latin typeface="Calibri" pitchFamily="34" charset="0"/>
                <a:ea typeface="Calibri"/>
                <a:cs typeface="Calibri" pitchFamily="34" charset="0"/>
                <a:sym typeface="Calibri"/>
              </a:rPr>
              <a:t>nit cell is </a:t>
            </a:r>
            <a:r>
              <a:rPr lang="en-US" sz="2000" b="1" i="0" u="none" dirty="0" err="1">
                <a:solidFill>
                  <a:schemeClr val="dk2"/>
                </a:solidFill>
                <a:latin typeface="Calibri" pitchFamily="34" charset="0"/>
                <a:ea typeface="Calibri"/>
                <a:cs typeface="Calibri" pitchFamily="34" charset="0"/>
                <a:sym typeface="Calibri"/>
              </a:rPr>
              <a:t>characterised</a:t>
            </a:r>
            <a:r>
              <a:rPr lang="en-US" sz="2000" b="1" dirty="0">
                <a:solidFill>
                  <a:schemeClr val="dk2"/>
                </a:solidFill>
                <a:latin typeface="Calibri" pitchFamily="34" charset="0"/>
                <a:ea typeface="Calibri"/>
                <a:cs typeface="Calibri" pitchFamily="34" charset="0"/>
                <a:sym typeface="Calibri"/>
              </a:rPr>
              <a:t> by</a:t>
            </a:r>
            <a:endParaRPr sz="2000" b="1" dirty="0">
              <a:solidFill>
                <a:schemeClr val="dk2"/>
              </a:solidFill>
              <a:latin typeface="Calibri" pitchFamily="34" charset="0"/>
              <a:ea typeface="Calibri"/>
              <a:cs typeface="Calibri" pitchFamily="34" charset="0"/>
              <a:sym typeface="Calibri"/>
            </a:endParaRPr>
          </a:p>
          <a:p>
            <a:pPr marL="0" marR="0" lvl="0" indent="0" algn="l" rtl="0">
              <a:lnSpc>
                <a:spcPct val="100000"/>
              </a:lnSpc>
              <a:spcBef>
                <a:spcPts val="0"/>
              </a:spcBef>
              <a:spcAft>
                <a:spcPts val="0"/>
              </a:spcAft>
              <a:buNone/>
            </a:pPr>
            <a:endParaRPr sz="2000" b="1" dirty="0">
              <a:solidFill>
                <a:schemeClr val="dk2"/>
              </a:solidFill>
              <a:latin typeface="Calibri" pitchFamily="34" charset="0"/>
              <a:ea typeface="Calibri"/>
              <a:cs typeface="Calibri" pitchFamily="34" charset="0"/>
              <a:sym typeface="Calibri"/>
            </a:endParaRPr>
          </a:p>
          <a:p>
            <a:pPr marL="0" marR="0" lvl="0" indent="0" algn="l" rtl="0">
              <a:lnSpc>
                <a:spcPct val="100000"/>
              </a:lnSpc>
              <a:spcBef>
                <a:spcPts val="0"/>
              </a:spcBef>
              <a:spcAft>
                <a:spcPts val="0"/>
              </a:spcAft>
              <a:buClr>
                <a:srgbClr val="000000"/>
              </a:buClr>
              <a:buSzPts val="1400"/>
              <a:buFont typeface="Calibri"/>
              <a:buNone/>
            </a:pPr>
            <a:r>
              <a:rPr lang="en-US" sz="2000" b="1" i="0" u="none" dirty="0">
                <a:solidFill>
                  <a:schemeClr val="dk2"/>
                </a:solidFill>
                <a:latin typeface="Calibri" pitchFamily="34" charset="0"/>
                <a:ea typeface="Calibri"/>
                <a:cs typeface="Calibri" pitchFamily="34" charset="0"/>
                <a:sym typeface="Calibri"/>
              </a:rPr>
              <a:t>(i) Dimensions along three edges a, b &amp; c. </a:t>
            </a:r>
            <a:endParaRPr sz="2000" b="1" dirty="0">
              <a:solidFill>
                <a:schemeClr val="dk2"/>
              </a:solidFill>
              <a:latin typeface="Calibri" pitchFamily="34" charset="0"/>
              <a:cs typeface="Calibri" pitchFamily="34" charset="0"/>
            </a:endParaRPr>
          </a:p>
          <a:p>
            <a:pPr marL="0" marR="0" lvl="0" indent="0" algn="l" rtl="0">
              <a:lnSpc>
                <a:spcPct val="100000"/>
              </a:lnSpc>
              <a:spcBef>
                <a:spcPts val="0"/>
              </a:spcBef>
              <a:spcAft>
                <a:spcPts val="0"/>
              </a:spcAft>
              <a:buClr>
                <a:srgbClr val="000000"/>
              </a:buClr>
              <a:buSzPts val="1400"/>
              <a:buFont typeface="Calibri"/>
              <a:buNone/>
            </a:pPr>
            <a:r>
              <a:rPr lang="en-US" sz="2000" b="1" i="0" u="none" dirty="0">
                <a:solidFill>
                  <a:schemeClr val="dk2"/>
                </a:solidFill>
                <a:latin typeface="Calibri" pitchFamily="34" charset="0"/>
                <a:ea typeface="Calibri"/>
                <a:cs typeface="Calibri" pitchFamily="34" charset="0"/>
                <a:sym typeface="Calibri"/>
              </a:rPr>
              <a:t>(ii) Angle between the edges ά, β &amp; γ.</a:t>
            </a:r>
            <a:endParaRPr sz="2000" b="1" dirty="0">
              <a:solidFill>
                <a:schemeClr val="dk2"/>
              </a:solidFill>
              <a:latin typeface="Calibri" pitchFamily="34" charset="0"/>
              <a:cs typeface="Calibri" pitchFamily="34" charset="0"/>
            </a:endParaRPr>
          </a:p>
          <a:p>
            <a:pPr marL="0" marR="0" lvl="0" indent="0" algn="l" rtl="0">
              <a:lnSpc>
                <a:spcPct val="100000"/>
              </a:lnSpc>
              <a:spcBef>
                <a:spcPts val="0"/>
              </a:spcBef>
              <a:spcAft>
                <a:spcPts val="0"/>
              </a:spcAft>
              <a:buNone/>
            </a:pPr>
            <a:endParaRPr sz="1600" b="0" i="0" u="none" dirty="0">
              <a:solidFill>
                <a:schemeClr val="accent3"/>
              </a:solidFill>
              <a:latin typeface="Calibri" pitchFamily="34" charset="0"/>
              <a:ea typeface="Calibri"/>
              <a:cs typeface="Calibri" pitchFamily="34" charset="0"/>
              <a:sym typeface="Calibri"/>
            </a:endParaRPr>
          </a:p>
        </p:txBody>
      </p:sp>
      <p:pic>
        <p:nvPicPr>
          <p:cNvPr id="136" name="Google Shape;136;p6"/>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139" name="Google Shape;139;p6"/>
          <p:cNvPicPr preferRelativeResize="0"/>
          <p:nvPr/>
        </p:nvPicPr>
        <p:blipFill>
          <a:blip r:embed="rId4">
            <a:alphaModFix/>
          </a:blip>
          <a:stretch>
            <a:fillRect/>
          </a:stretch>
        </p:blipFill>
        <p:spPr>
          <a:xfrm>
            <a:off x="152400" y="1496032"/>
            <a:ext cx="3915279" cy="3510250"/>
          </a:xfrm>
          <a:prstGeom prst="rect">
            <a:avLst/>
          </a:prstGeom>
          <a:noFill/>
          <a:ln>
            <a:noFill/>
          </a:ln>
        </p:spPr>
      </p:pic>
      <p:pic>
        <p:nvPicPr>
          <p:cNvPr id="7"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8"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PARAMETERS O</a:t>
            </a:r>
            <a:r>
              <a:rPr lang="en-US" sz="3000" b="1" dirty="0">
                <a:solidFill>
                  <a:schemeClr val="accent3"/>
                </a:solidFill>
                <a:latin typeface="Calibri" pitchFamily="34" charset="0"/>
                <a:ea typeface="Roboto"/>
                <a:cs typeface="Calibri" pitchFamily="34" charset="0"/>
                <a:sym typeface="Roboto"/>
              </a:rPr>
              <a:t>F</a:t>
            </a:r>
            <a:r>
              <a:rPr lang="en-US" sz="3000" b="1" dirty="0" smtClean="0">
                <a:solidFill>
                  <a:schemeClr val="accent3"/>
                </a:solidFill>
                <a:latin typeface="Calibri" pitchFamily="34" charset="0"/>
                <a:ea typeface="Roboto"/>
                <a:cs typeface="Calibri" pitchFamily="34" charset="0"/>
                <a:sym typeface="Roboto"/>
              </a:rPr>
              <a:t>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1000" fill="hold"/>
                                        <p:tgtEl>
                                          <p:spTgt spid="139"/>
                                        </p:tgtEl>
                                        <p:attrNameLst>
                                          <p:attrName>ppt_w</p:attrName>
                                        </p:attrNameLst>
                                      </p:cBhvr>
                                      <p:tavLst>
                                        <p:tav tm="0">
                                          <p:val>
                                            <p:fltVal val="0"/>
                                          </p:val>
                                        </p:tav>
                                        <p:tav tm="100000">
                                          <p:val>
                                            <p:strVal val="#ppt_w"/>
                                          </p:val>
                                        </p:tav>
                                      </p:tavLst>
                                    </p:anim>
                                    <p:anim calcmode="lin" valueType="num">
                                      <p:cBhvr>
                                        <p:cTn id="8" dur="1000" fill="hold"/>
                                        <p:tgtEl>
                                          <p:spTgt spid="139"/>
                                        </p:tgtEl>
                                        <p:attrNameLst>
                                          <p:attrName>ppt_h</p:attrName>
                                        </p:attrNameLst>
                                      </p:cBhvr>
                                      <p:tavLst>
                                        <p:tav tm="0">
                                          <p:val>
                                            <p:fltVal val="0"/>
                                          </p:val>
                                        </p:tav>
                                        <p:tav tm="100000">
                                          <p:val>
                                            <p:strVal val="#ppt_h"/>
                                          </p:val>
                                        </p:tav>
                                      </p:tavLst>
                                    </p:anim>
                                    <p:anim calcmode="lin" valueType="num">
                                      <p:cBhvr>
                                        <p:cTn id="9" dur="1000" fill="hold"/>
                                        <p:tgtEl>
                                          <p:spTgt spid="139"/>
                                        </p:tgtEl>
                                        <p:attrNameLst>
                                          <p:attrName>style.rotation</p:attrName>
                                        </p:attrNameLst>
                                      </p:cBhvr>
                                      <p:tavLst>
                                        <p:tav tm="0">
                                          <p:val>
                                            <p:fltVal val="90"/>
                                          </p:val>
                                        </p:tav>
                                        <p:tav tm="100000">
                                          <p:val>
                                            <p:fltVal val="0"/>
                                          </p:val>
                                        </p:tav>
                                      </p:tavLst>
                                    </p:anim>
                                    <p:animEffect transition="in" filter="fade">
                                      <p:cBhvr>
                                        <p:cTn id="10" dur="10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p:cTn id="15" dur="1000" fill="hold"/>
                                        <p:tgtEl>
                                          <p:spTgt spid="135"/>
                                        </p:tgtEl>
                                        <p:attrNameLst>
                                          <p:attrName>ppt_w</p:attrName>
                                        </p:attrNameLst>
                                      </p:cBhvr>
                                      <p:tavLst>
                                        <p:tav tm="0">
                                          <p:val>
                                            <p:fltVal val="0"/>
                                          </p:val>
                                        </p:tav>
                                        <p:tav tm="100000">
                                          <p:val>
                                            <p:strVal val="#ppt_w"/>
                                          </p:val>
                                        </p:tav>
                                      </p:tavLst>
                                    </p:anim>
                                    <p:anim calcmode="lin" valueType="num">
                                      <p:cBhvr>
                                        <p:cTn id="16" dur="1000" fill="hold"/>
                                        <p:tgtEl>
                                          <p:spTgt spid="135"/>
                                        </p:tgtEl>
                                        <p:attrNameLst>
                                          <p:attrName>ppt_h</p:attrName>
                                        </p:attrNameLst>
                                      </p:cBhvr>
                                      <p:tavLst>
                                        <p:tav tm="0">
                                          <p:val>
                                            <p:fltVal val="0"/>
                                          </p:val>
                                        </p:tav>
                                        <p:tav tm="100000">
                                          <p:val>
                                            <p:strVal val="#ppt_h"/>
                                          </p:val>
                                        </p:tav>
                                      </p:tavLst>
                                    </p:anim>
                                    <p:anim calcmode="lin" valueType="num">
                                      <p:cBhvr>
                                        <p:cTn id="17" dur="1000" fill="hold"/>
                                        <p:tgtEl>
                                          <p:spTgt spid="135"/>
                                        </p:tgtEl>
                                        <p:attrNameLst>
                                          <p:attrName>style.rotation</p:attrName>
                                        </p:attrNameLst>
                                      </p:cBhvr>
                                      <p:tavLst>
                                        <p:tav tm="0">
                                          <p:val>
                                            <p:fltVal val="90"/>
                                          </p:val>
                                        </p:tav>
                                        <p:tav tm="100000">
                                          <p:val>
                                            <p:fltVal val="0"/>
                                          </p:val>
                                        </p:tav>
                                      </p:tavLst>
                                    </p:anim>
                                    <p:animEffect transition="in" filter="fade">
                                      <p:cBhvr>
                                        <p:cTn id="18"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cb1cda543c_0_0"/>
          <p:cNvPicPr preferRelativeResize="0"/>
          <p:nvPr/>
        </p:nvPicPr>
        <p:blipFill>
          <a:blip r:embed="rId3">
            <a:alphaModFix/>
          </a:blip>
          <a:stretch>
            <a:fillRect/>
          </a:stretch>
        </p:blipFill>
        <p:spPr>
          <a:xfrm>
            <a:off x="152400" y="152400"/>
            <a:ext cx="1409700" cy="704850"/>
          </a:xfrm>
          <a:prstGeom prst="rect">
            <a:avLst/>
          </a:prstGeom>
          <a:noFill/>
          <a:ln>
            <a:noFill/>
          </a:ln>
        </p:spPr>
      </p:pic>
      <p:sp>
        <p:nvSpPr>
          <p:cNvPr id="145" name="Google Shape;145;gcb1cda543c_0_0"/>
          <p:cNvSpPr txBox="1"/>
          <p:nvPr/>
        </p:nvSpPr>
        <p:spPr>
          <a:xfrm>
            <a:off x="2151933" y="1284598"/>
            <a:ext cx="5727031" cy="492412"/>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2"/>
              </a:buClr>
              <a:buSzPts val="2000"/>
              <a:buFont typeface="Calibri"/>
              <a:buAutoNum type="alphaLcParenBoth"/>
            </a:pPr>
            <a:r>
              <a:rPr lang="en-US" sz="2000" b="1" dirty="0">
                <a:solidFill>
                  <a:schemeClr val="dk2"/>
                </a:solidFill>
                <a:latin typeface="Calibri"/>
                <a:ea typeface="Calibri"/>
                <a:cs typeface="Calibri"/>
                <a:sym typeface="Calibri"/>
              </a:rPr>
              <a:t>Primitive Unit </a:t>
            </a:r>
            <a:r>
              <a:rPr lang="en-US" sz="2000" b="1" dirty="0" smtClean="0">
                <a:solidFill>
                  <a:schemeClr val="dk2"/>
                </a:solidFill>
                <a:latin typeface="Calibri"/>
                <a:ea typeface="Calibri"/>
                <a:cs typeface="Calibri"/>
                <a:sym typeface="Calibri"/>
              </a:rPr>
              <a:t>Cell	(b) </a:t>
            </a:r>
            <a:r>
              <a:rPr lang="en-US" sz="2000" b="1" dirty="0" err="1" smtClean="0">
                <a:solidFill>
                  <a:schemeClr val="dk2"/>
                </a:solidFill>
                <a:latin typeface="Calibri"/>
                <a:ea typeface="Calibri"/>
                <a:cs typeface="Calibri"/>
                <a:sym typeface="Calibri"/>
              </a:rPr>
              <a:t>Centred</a:t>
            </a:r>
            <a:r>
              <a:rPr lang="en-US" sz="2000" b="1" dirty="0" smtClean="0">
                <a:solidFill>
                  <a:schemeClr val="dk2"/>
                </a:solidFill>
                <a:latin typeface="Calibri"/>
                <a:ea typeface="Calibri"/>
                <a:cs typeface="Calibri"/>
                <a:sym typeface="Calibri"/>
              </a:rPr>
              <a:t> </a:t>
            </a:r>
            <a:r>
              <a:rPr lang="en-US" sz="2000" b="1" dirty="0">
                <a:solidFill>
                  <a:schemeClr val="dk2"/>
                </a:solidFill>
                <a:latin typeface="Calibri"/>
                <a:ea typeface="Calibri"/>
                <a:cs typeface="Calibri"/>
                <a:sym typeface="Calibri"/>
              </a:rPr>
              <a:t>Unit Cells</a:t>
            </a:r>
            <a:endParaRPr sz="1000" b="1" dirty="0">
              <a:solidFill>
                <a:schemeClr val="dk2"/>
              </a:solidFill>
            </a:endParaRPr>
          </a:p>
        </p:txBody>
      </p:sp>
      <p:pic>
        <p:nvPicPr>
          <p:cNvPr id="149" name="Google Shape;149;gcb1cda543c_0_0"/>
          <p:cNvPicPr preferRelativeResize="0"/>
          <p:nvPr/>
        </p:nvPicPr>
        <p:blipFill>
          <a:blip r:embed="rId4">
            <a:alphaModFix amt="70000"/>
          </a:blip>
          <a:stretch>
            <a:fillRect/>
          </a:stretch>
        </p:blipFill>
        <p:spPr>
          <a:xfrm>
            <a:off x="2464151" y="1911302"/>
            <a:ext cx="6274213" cy="2963203"/>
          </a:xfrm>
          <a:prstGeom prst="rect">
            <a:avLst/>
          </a:prstGeom>
          <a:noFill/>
          <a:ln w="76200" cap="flat" cmpd="sng">
            <a:solidFill>
              <a:srgbClr val="FF00FF"/>
            </a:solidFill>
            <a:prstDash val="solid"/>
            <a:round/>
            <a:headEnd type="none" w="sm" len="sm"/>
            <a:tailEnd type="none" w="sm" len="sm"/>
          </a:ln>
        </p:spPr>
      </p:pic>
      <p:pic>
        <p:nvPicPr>
          <p:cNvPr id="10"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11"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TYPES OF UNIT CELLS:</a:t>
            </a:r>
            <a:endParaRPr sz="3000" b="1" dirty="0">
              <a:solidFill>
                <a:schemeClr val="accent3"/>
              </a:solidFill>
              <a:latin typeface="Calibri" pitchFamily="34" charset="0"/>
              <a:ea typeface="Roboto"/>
              <a:cs typeface="Calibri" pitchFamily="34" charset="0"/>
              <a:sym typeface="Roboto"/>
            </a:endParaRPr>
          </a:p>
        </p:txBody>
      </p:sp>
      <p:grpSp>
        <p:nvGrpSpPr>
          <p:cNvPr id="13" name="Group 12"/>
          <p:cNvGrpSpPr/>
          <p:nvPr/>
        </p:nvGrpSpPr>
        <p:grpSpPr>
          <a:xfrm>
            <a:off x="69900" y="2921955"/>
            <a:ext cx="2556424" cy="1038153"/>
            <a:chOff x="152400" y="2921955"/>
            <a:chExt cx="2542674" cy="1038153"/>
          </a:xfrm>
        </p:grpSpPr>
        <p:sp>
          <p:nvSpPr>
            <p:cNvPr id="7" name="Pentagon 6"/>
            <p:cNvSpPr/>
            <p:nvPr/>
          </p:nvSpPr>
          <p:spPr>
            <a:xfrm>
              <a:off x="152400" y="2921955"/>
              <a:ext cx="2542674" cy="1038153"/>
            </a:xfrm>
            <a:prstGeom prst="homePlate">
              <a:avLst>
                <a:gd name="adj" fmla="val 48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275008" y="3245089"/>
              <a:ext cx="2179434" cy="400110"/>
            </a:xfrm>
            <a:prstGeom prst="rect">
              <a:avLst/>
            </a:prstGeom>
            <a:noFill/>
          </p:spPr>
          <p:txBody>
            <a:bodyPr wrap="square" rtlCol="0">
              <a:spAutoFit/>
            </a:bodyPr>
            <a:lstStyle/>
            <a:p>
              <a:r>
                <a:rPr lang="en-IN" sz="2000" b="1" dirty="0" smtClean="0">
                  <a:solidFill>
                    <a:srgbClr val="FFFF00"/>
                  </a:solidFill>
                  <a:latin typeface="Calibri" pitchFamily="34" charset="0"/>
                  <a:cs typeface="Calibri" pitchFamily="34" charset="0"/>
                </a:rPr>
                <a:t>Primitive Unit Cell</a:t>
              </a:r>
              <a:endParaRPr lang="en-IN" sz="2000" b="1" dirty="0">
                <a:solidFill>
                  <a:srgbClr val="FFFF00"/>
                </a:solidFill>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Google Shape;157;gf0d11ec211_2_101"/>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7"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
        <p:nvSpPr>
          <p:cNvPr id="8"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CENTRED UNIT CELLS:</a:t>
            </a:r>
            <a:endParaRPr sz="3000" b="1" dirty="0">
              <a:solidFill>
                <a:schemeClr val="accent3"/>
              </a:solidFill>
              <a:latin typeface="Calibri" pitchFamily="34" charset="0"/>
              <a:ea typeface="Roboto"/>
              <a:cs typeface="Calibri" pitchFamily="34" charset="0"/>
              <a:sym typeface="Roboto"/>
            </a:endParaRPr>
          </a:p>
        </p:txBody>
      </p:sp>
      <p:grpSp>
        <p:nvGrpSpPr>
          <p:cNvPr id="10" name="Group 9"/>
          <p:cNvGrpSpPr/>
          <p:nvPr/>
        </p:nvGrpSpPr>
        <p:grpSpPr>
          <a:xfrm>
            <a:off x="625642" y="1340885"/>
            <a:ext cx="5280143" cy="804397"/>
            <a:chOff x="625642" y="1340885"/>
            <a:chExt cx="5280143" cy="804397"/>
          </a:xfrm>
        </p:grpSpPr>
        <p:pic>
          <p:nvPicPr>
            <p:cNvPr id="11" name="Picture 2" descr="Simple Cubic, fcc and bcc - ChemistNate"/>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52843" y="1340885"/>
              <a:ext cx="852942" cy="8043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5642" y="1560668"/>
              <a:ext cx="4076987" cy="400110"/>
            </a:xfrm>
            <a:prstGeom prst="rect">
              <a:avLst/>
            </a:prstGeom>
            <a:noFill/>
          </p:spPr>
          <p:txBody>
            <a:bodyPr wrap="square" rtlCol="0">
              <a:spAutoFit/>
            </a:bodyPr>
            <a:lstStyle/>
            <a:p>
              <a:r>
                <a:rPr lang="en-IN" sz="2000" b="1" dirty="0">
                  <a:latin typeface="Calibri" pitchFamily="34" charset="0"/>
                  <a:cs typeface="Calibri" pitchFamily="34" charset="0"/>
                </a:rPr>
                <a:t>(i) Simple Cubic or Primitive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grpSp>
        <p:nvGrpSpPr>
          <p:cNvPr id="13" name="Group 12"/>
          <p:cNvGrpSpPr/>
          <p:nvPr/>
        </p:nvGrpSpPr>
        <p:grpSpPr>
          <a:xfrm>
            <a:off x="2461312" y="2299716"/>
            <a:ext cx="4510129" cy="921272"/>
            <a:chOff x="2461312" y="2299716"/>
            <a:chExt cx="4510129" cy="921272"/>
          </a:xfrm>
        </p:grpSpPr>
        <p:pic>
          <p:nvPicPr>
            <p:cNvPr id="14" name="Picture 4" descr="Metallkristalle - Strukturen reiner Metalle - Chemgapedia"/>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882718" y="2299716"/>
              <a:ext cx="1088723" cy="9212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61312" y="2615621"/>
              <a:ext cx="3451345" cy="400110"/>
            </a:xfrm>
            <a:prstGeom prst="rect">
              <a:avLst/>
            </a:prstGeom>
            <a:noFill/>
          </p:spPr>
          <p:txBody>
            <a:bodyPr wrap="square" rtlCol="0">
              <a:spAutoFit/>
            </a:bodyPr>
            <a:lstStyle/>
            <a:p>
              <a:r>
                <a:rPr lang="en-IN" sz="2000" b="1" dirty="0">
                  <a:latin typeface="Calibri" pitchFamily="34" charset="0"/>
                  <a:cs typeface="Calibri" pitchFamily="34" charset="0"/>
                </a:rPr>
                <a:t>(ii) Body-centred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grpSp>
        <p:nvGrpSpPr>
          <p:cNvPr id="16" name="Group 15"/>
          <p:cNvGrpSpPr/>
          <p:nvPr/>
        </p:nvGrpSpPr>
        <p:grpSpPr>
          <a:xfrm>
            <a:off x="3760728" y="3410093"/>
            <a:ext cx="4588672" cy="914400"/>
            <a:chOff x="3760728" y="3410093"/>
            <a:chExt cx="4588672" cy="914400"/>
          </a:xfrm>
        </p:grpSpPr>
        <p:pic>
          <p:nvPicPr>
            <p:cNvPr id="17" name="Picture 6" descr="FCC Crystal Structure | 3D CAD Model Library | GrabCAD"/>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22679" y="3410093"/>
              <a:ext cx="1326721"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60728" y="3720826"/>
              <a:ext cx="2997582" cy="400110"/>
            </a:xfrm>
            <a:prstGeom prst="rect">
              <a:avLst/>
            </a:prstGeom>
            <a:noFill/>
          </p:spPr>
          <p:txBody>
            <a:bodyPr wrap="square" rtlCol="0">
              <a:spAutoFit/>
            </a:bodyPr>
            <a:lstStyle/>
            <a:p>
              <a:r>
                <a:rPr lang="en-IN" sz="2000" b="1" dirty="0">
                  <a:latin typeface="Calibri" pitchFamily="34" charset="0"/>
                  <a:cs typeface="Calibri" pitchFamily="34" charset="0"/>
                </a:rPr>
                <a:t>(iii) Face-centred Unit </a:t>
              </a:r>
              <a:r>
                <a:rPr lang="en-IN" sz="2000" b="1" dirty="0" smtClean="0">
                  <a:latin typeface="Calibri" pitchFamily="34" charset="0"/>
                  <a:cs typeface="Calibri" pitchFamily="34" charset="0"/>
                </a:rPr>
                <a:t>Cell</a:t>
              </a:r>
              <a:endParaRPr lang="en-IN" sz="2000" b="1"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f0d11ec211_2_101"/>
          <p:cNvSpPr txBox="1"/>
          <p:nvPr/>
        </p:nvSpPr>
        <p:spPr>
          <a:xfrm>
            <a:off x="257175" y="1433875"/>
            <a:ext cx="5057345" cy="400069"/>
          </a:xfrm>
          <a:prstGeom prst="rect">
            <a:avLst/>
          </a:prstGeom>
          <a:noFill/>
          <a:ln>
            <a:noFill/>
          </a:ln>
        </p:spPr>
        <p:txBody>
          <a:bodyPr spcFirstLastPara="1" wrap="square" lIns="91425" tIns="45700" rIns="91425" bIns="45700" anchor="t" anchorCtr="0">
            <a:spAutoFit/>
          </a:bodyPr>
          <a:lstStyle/>
          <a:p>
            <a:pPr marL="101600" marR="0" lvl="0" algn="l" rtl="0">
              <a:lnSpc>
                <a:spcPct val="100000"/>
              </a:lnSpc>
              <a:spcBef>
                <a:spcPts val="0"/>
              </a:spcBef>
              <a:spcAft>
                <a:spcPts val="0"/>
              </a:spcAft>
              <a:buClr>
                <a:schemeClr val="dk2"/>
              </a:buClr>
              <a:buSzPts val="2000"/>
            </a:pPr>
            <a:r>
              <a:rPr lang="en-US" sz="2000" b="1" i="0" u="none" strike="noStrike" cap="none" dirty="0">
                <a:solidFill>
                  <a:schemeClr val="dk2"/>
                </a:solidFill>
                <a:latin typeface="Calibri" pitchFamily="34" charset="0"/>
                <a:ea typeface="Calibri"/>
                <a:cs typeface="Calibri" pitchFamily="34" charset="0"/>
                <a:sym typeface="Calibri"/>
              </a:rPr>
              <a:t>	</a:t>
            </a:r>
            <a:r>
              <a:rPr lang="en-US" sz="2000" b="1" i="0" u="none" strike="noStrike" cap="none" dirty="0" smtClean="0">
                <a:solidFill>
                  <a:schemeClr val="dk2"/>
                </a:solidFill>
                <a:latin typeface="Calibri" pitchFamily="34" charset="0"/>
                <a:ea typeface="Calibri"/>
                <a:cs typeface="Calibri" pitchFamily="34" charset="0"/>
                <a:sym typeface="Calibri"/>
              </a:rPr>
              <a:t>(i) Body-</a:t>
            </a:r>
            <a:r>
              <a:rPr lang="en-US" sz="2000" b="1" i="0" u="none" strike="noStrike" cap="none" dirty="0" err="1" smtClean="0">
                <a:solidFill>
                  <a:schemeClr val="dk2"/>
                </a:solidFill>
                <a:latin typeface="Calibri" pitchFamily="34" charset="0"/>
                <a:ea typeface="Calibri"/>
                <a:cs typeface="Calibri" pitchFamily="34" charset="0"/>
                <a:sym typeface="Calibri"/>
              </a:rPr>
              <a:t>Centred</a:t>
            </a:r>
            <a:r>
              <a:rPr lang="en-US" sz="2000" b="1" i="0" u="none" strike="noStrike" cap="none" dirty="0" smtClean="0">
                <a:solidFill>
                  <a:schemeClr val="dk2"/>
                </a:solidFill>
                <a:latin typeface="Calibri" pitchFamily="34" charset="0"/>
                <a:ea typeface="Calibri"/>
                <a:cs typeface="Calibri" pitchFamily="34" charset="0"/>
                <a:sym typeface="Calibri"/>
              </a:rPr>
              <a:t> </a:t>
            </a:r>
            <a:r>
              <a:rPr lang="en-US" sz="2000" b="1" i="0" u="none" strike="noStrike" cap="none" dirty="0">
                <a:solidFill>
                  <a:schemeClr val="dk2"/>
                </a:solidFill>
                <a:latin typeface="Calibri" pitchFamily="34" charset="0"/>
                <a:ea typeface="Calibri"/>
                <a:cs typeface="Calibri" pitchFamily="34" charset="0"/>
                <a:sym typeface="Calibri"/>
              </a:rPr>
              <a:t>Unit </a:t>
            </a:r>
            <a:r>
              <a:rPr lang="en-US" sz="2000" b="1" i="0" u="none" strike="noStrike" cap="none" dirty="0" smtClean="0">
                <a:solidFill>
                  <a:schemeClr val="dk2"/>
                </a:solidFill>
                <a:latin typeface="Calibri" pitchFamily="34" charset="0"/>
                <a:ea typeface="Calibri"/>
                <a:cs typeface="Calibri" pitchFamily="34" charset="0"/>
                <a:sym typeface="Calibri"/>
              </a:rPr>
              <a:t>Cell		</a:t>
            </a:r>
            <a:endParaRPr sz="1000" b="1" i="0" u="none" dirty="0">
              <a:solidFill>
                <a:schemeClr val="dk2"/>
              </a:solidFill>
              <a:latin typeface="Calibri"/>
              <a:ea typeface="Calibri"/>
              <a:cs typeface="Calibri"/>
              <a:sym typeface="Calibri"/>
            </a:endParaRPr>
          </a:p>
        </p:txBody>
      </p:sp>
      <p:pic>
        <p:nvPicPr>
          <p:cNvPr id="157" name="Google Shape;157;gf0d11ec211_2_101"/>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158" name="Google Shape;158;gf0d11ec211_2_101"/>
          <p:cNvPicPr preferRelativeResize="0"/>
          <p:nvPr/>
        </p:nvPicPr>
        <p:blipFill>
          <a:blip r:embed="rId4">
            <a:alphaModFix amt="80000"/>
          </a:blip>
          <a:stretch>
            <a:fillRect/>
          </a:stretch>
        </p:blipFill>
        <p:spPr>
          <a:xfrm>
            <a:off x="319152" y="2303187"/>
            <a:ext cx="8593925" cy="2330689"/>
          </a:xfrm>
          <a:prstGeom prst="rect">
            <a:avLst/>
          </a:prstGeom>
          <a:noFill/>
          <a:ln w="76200" cap="flat" cmpd="sng">
            <a:solidFill>
              <a:srgbClr val="FF00FF"/>
            </a:solidFill>
            <a:prstDash val="solid"/>
            <a:round/>
            <a:headEnd type="none" w="sm" len="sm"/>
            <a:tailEnd type="none" w="sm" len="sm"/>
          </a:ln>
        </p:spPr>
      </p:pic>
      <p:pic>
        <p:nvPicPr>
          <p:cNvPr id="7"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8"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CENTRED UNIT CELLS:</a:t>
            </a:r>
            <a:endParaRPr sz="3000" b="1" dirty="0">
              <a:solidFill>
                <a:schemeClr val="accent3"/>
              </a:solidFill>
              <a:latin typeface="Calibri" pitchFamily="34" charset="0"/>
              <a:ea typeface="Roboto"/>
              <a:cs typeface="Calibri" pitchFamily="34" charset="0"/>
              <a:sym typeface="Roboto"/>
            </a:endParaRPr>
          </a:p>
        </p:txBody>
      </p:sp>
    </p:spTree>
    <p:extLst>
      <p:ext uri="{BB962C8B-B14F-4D97-AF65-F5344CB8AC3E}">
        <p14:creationId xmlns:p14="http://schemas.microsoft.com/office/powerpoint/2010/main" val="332902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1000" fill="hold"/>
                                        <p:tgtEl>
                                          <p:spTgt spid="158"/>
                                        </p:tgtEl>
                                        <p:attrNameLst>
                                          <p:attrName>ppt_w</p:attrName>
                                        </p:attrNameLst>
                                      </p:cBhvr>
                                      <p:tavLst>
                                        <p:tav tm="0">
                                          <p:val>
                                            <p:fltVal val="0"/>
                                          </p:val>
                                        </p:tav>
                                        <p:tav tm="100000">
                                          <p:val>
                                            <p:strVal val="#ppt_w"/>
                                          </p:val>
                                        </p:tav>
                                      </p:tavLst>
                                    </p:anim>
                                    <p:anim calcmode="lin" valueType="num">
                                      <p:cBhvr>
                                        <p:cTn id="8" dur="1000" fill="hold"/>
                                        <p:tgtEl>
                                          <p:spTgt spid="158"/>
                                        </p:tgtEl>
                                        <p:attrNameLst>
                                          <p:attrName>ppt_h</p:attrName>
                                        </p:attrNameLst>
                                      </p:cBhvr>
                                      <p:tavLst>
                                        <p:tav tm="0">
                                          <p:val>
                                            <p:fltVal val="0"/>
                                          </p:val>
                                        </p:tav>
                                        <p:tav tm="100000">
                                          <p:val>
                                            <p:strVal val="#ppt_h"/>
                                          </p:val>
                                        </p:tav>
                                      </p:tavLst>
                                    </p:anim>
                                    <p:anim calcmode="lin" valueType="num">
                                      <p:cBhvr>
                                        <p:cTn id="9" dur="1000" fill="hold"/>
                                        <p:tgtEl>
                                          <p:spTgt spid="158"/>
                                        </p:tgtEl>
                                        <p:attrNameLst>
                                          <p:attrName>style.rotation</p:attrName>
                                        </p:attrNameLst>
                                      </p:cBhvr>
                                      <p:tavLst>
                                        <p:tav tm="0">
                                          <p:val>
                                            <p:fltVal val="90"/>
                                          </p:val>
                                        </p:tav>
                                        <p:tav tm="100000">
                                          <p:val>
                                            <p:fltVal val="0"/>
                                          </p:val>
                                        </p:tav>
                                      </p:tavLst>
                                    </p:anim>
                                    <p:animEffect transition="in" filter="fade">
                                      <p:cBhvr>
                                        <p:cTn id="10"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f0d11ec211_2_117"/>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167" name="Google Shape;167;gf0d11ec211_2_117"/>
          <p:cNvPicPr preferRelativeResize="0"/>
          <p:nvPr/>
        </p:nvPicPr>
        <p:blipFill>
          <a:blip r:embed="rId4">
            <a:alphaModFix/>
          </a:blip>
          <a:stretch>
            <a:fillRect/>
          </a:stretch>
        </p:blipFill>
        <p:spPr>
          <a:xfrm>
            <a:off x="385775" y="2179434"/>
            <a:ext cx="8529624" cy="2556865"/>
          </a:xfrm>
          <a:prstGeom prst="rect">
            <a:avLst/>
          </a:prstGeom>
          <a:noFill/>
          <a:ln w="76200" cap="flat" cmpd="sng">
            <a:solidFill>
              <a:srgbClr val="FF00FF"/>
            </a:solidFill>
            <a:prstDash val="solid"/>
            <a:round/>
            <a:headEnd type="none" w="sm" len="sm"/>
            <a:tailEnd type="none" w="sm" len="sm"/>
          </a:ln>
        </p:spPr>
      </p:pic>
      <p:pic>
        <p:nvPicPr>
          <p:cNvPr id="7"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9" name="Google Shape;156;gf0d11ec211_2_101"/>
          <p:cNvSpPr txBox="1"/>
          <p:nvPr/>
        </p:nvSpPr>
        <p:spPr>
          <a:xfrm>
            <a:off x="257175" y="1433875"/>
            <a:ext cx="5057345" cy="400069"/>
          </a:xfrm>
          <a:prstGeom prst="rect">
            <a:avLst/>
          </a:prstGeom>
          <a:noFill/>
          <a:ln>
            <a:noFill/>
          </a:ln>
        </p:spPr>
        <p:txBody>
          <a:bodyPr spcFirstLastPara="1" wrap="square" lIns="91425" tIns="45700" rIns="91425" bIns="45700" anchor="t" anchorCtr="0">
            <a:spAutoFit/>
          </a:bodyPr>
          <a:lstStyle/>
          <a:p>
            <a:pPr marL="101600" marR="0" lvl="0" algn="l" rtl="0">
              <a:lnSpc>
                <a:spcPct val="100000"/>
              </a:lnSpc>
              <a:spcBef>
                <a:spcPts val="0"/>
              </a:spcBef>
              <a:spcAft>
                <a:spcPts val="0"/>
              </a:spcAft>
              <a:buClr>
                <a:schemeClr val="dk2"/>
              </a:buClr>
              <a:buSzPts val="2000"/>
            </a:pPr>
            <a:r>
              <a:rPr lang="en-US" sz="2000" b="1" i="0" u="none" strike="noStrike" cap="none" dirty="0">
                <a:solidFill>
                  <a:schemeClr val="dk2"/>
                </a:solidFill>
                <a:latin typeface="Calibri" pitchFamily="34" charset="0"/>
                <a:ea typeface="Calibri"/>
                <a:cs typeface="Calibri" pitchFamily="34" charset="0"/>
                <a:sym typeface="Calibri"/>
              </a:rPr>
              <a:t>	</a:t>
            </a:r>
            <a:r>
              <a:rPr lang="en-US" sz="2000" b="1" i="0" u="none" strike="noStrike" cap="none" dirty="0" smtClean="0">
                <a:solidFill>
                  <a:schemeClr val="dk2"/>
                </a:solidFill>
                <a:latin typeface="Calibri" pitchFamily="34" charset="0"/>
                <a:ea typeface="Calibri"/>
                <a:cs typeface="Calibri" pitchFamily="34" charset="0"/>
                <a:sym typeface="Calibri"/>
              </a:rPr>
              <a:t>(ii) Face-</a:t>
            </a:r>
            <a:r>
              <a:rPr lang="en-US" sz="2000" b="1" i="0" u="none" strike="noStrike" cap="none" dirty="0" err="1" smtClean="0">
                <a:solidFill>
                  <a:schemeClr val="dk2"/>
                </a:solidFill>
                <a:latin typeface="Calibri" pitchFamily="34" charset="0"/>
                <a:ea typeface="Calibri"/>
                <a:cs typeface="Calibri" pitchFamily="34" charset="0"/>
                <a:sym typeface="Calibri"/>
              </a:rPr>
              <a:t>Centred</a:t>
            </a:r>
            <a:r>
              <a:rPr lang="en-US" sz="2000" b="1" i="0" u="none" strike="noStrike" cap="none" dirty="0" smtClean="0">
                <a:solidFill>
                  <a:schemeClr val="dk2"/>
                </a:solidFill>
                <a:latin typeface="Calibri" pitchFamily="34" charset="0"/>
                <a:ea typeface="Calibri"/>
                <a:cs typeface="Calibri" pitchFamily="34" charset="0"/>
                <a:sym typeface="Calibri"/>
              </a:rPr>
              <a:t> </a:t>
            </a:r>
            <a:r>
              <a:rPr lang="en-US" sz="2000" b="1" i="0" u="none" strike="noStrike" cap="none" dirty="0">
                <a:solidFill>
                  <a:schemeClr val="dk2"/>
                </a:solidFill>
                <a:latin typeface="Calibri" pitchFamily="34" charset="0"/>
                <a:ea typeface="Calibri"/>
                <a:cs typeface="Calibri" pitchFamily="34" charset="0"/>
                <a:sym typeface="Calibri"/>
              </a:rPr>
              <a:t>Unit </a:t>
            </a:r>
            <a:r>
              <a:rPr lang="en-US" sz="2000" b="1" i="0" u="none" strike="noStrike" cap="none" dirty="0" smtClean="0">
                <a:solidFill>
                  <a:schemeClr val="dk2"/>
                </a:solidFill>
                <a:latin typeface="Calibri" pitchFamily="34" charset="0"/>
                <a:ea typeface="Calibri"/>
                <a:cs typeface="Calibri" pitchFamily="34" charset="0"/>
                <a:sym typeface="Calibri"/>
              </a:rPr>
              <a:t>Cell		</a:t>
            </a:r>
            <a:endParaRPr sz="1000" b="1" i="0" u="none" dirty="0">
              <a:solidFill>
                <a:schemeClr val="dk2"/>
              </a:solidFill>
              <a:latin typeface="Calibri"/>
              <a:ea typeface="Calibri"/>
              <a:cs typeface="Calibri"/>
              <a:sym typeface="Calibri"/>
            </a:endParaRPr>
          </a:p>
        </p:txBody>
      </p:sp>
      <p:sp>
        <p:nvSpPr>
          <p:cNvPr id="10"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CENTRED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1000" fill="hold"/>
                                        <p:tgtEl>
                                          <p:spTgt spid="167"/>
                                        </p:tgtEl>
                                        <p:attrNameLst>
                                          <p:attrName>ppt_w</p:attrName>
                                        </p:attrNameLst>
                                      </p:cBhvr>
                                      <p:tavLst>
                                        <p:tav tm="0">
                                          <p:val>
                                            <p:fltVal val="0"/>
                                          </p:val>
                                        </p:tav>
                                        <p:tav tm="100000">
                                          <p:val>
                                            <p:strVal val="#ppt_w"/>
                                          </p:val>
                                        </p:tav>
                                      </p:tavLst>
                                    </p:anim>
                                    <p:anim calcmode="lin" valueType="num">
                                      <p:cBhvr>
                                        <p:cTn id="8" dur="1000" fill="hold"/>
                                        <p:tgtEl>
                                          <p:spTgt spid="167"/>
                                        </p:tgtEl>
                                        <p:attrNameLst>
                                          <p:attrName>ppt_h</p:attrName>
                                        </p:attrNameLst>
                                      </p:cBhvr>
                                      <p:tavLst>
                                        <p:tav tm="0">
                                          <p:val>
                                            <p:fltVal val="0"/>
                                          </p:val>
                                        </p:tav>
                                        <p:tav tm="100000">
                                          <p:val>
                                            <p:strVal val="#ppt_h"/>
                                          </p:val>
                                        </p:tav>
                                      </p:tavLst>
                                    </p:anim>
                                    <p:anim calcmode="lin" valueType="num">
                                      <p:cBhvr>
                                        <p:cTn id="9" dur="1000" fill="hold"/>
                                        <p:tgtEl>
                                          <p:spTgt spid="167"/>
                                        </p:tgtEl>
                                        <p:attrNameLst>
                                          <p:attrName>style.rotation</p:attrName>
                                        </p:attrNameLst>
                                      </p:cBhvr>
                                      <p:tavLst>
                                        <p:tav tm="0">
                                          <p:val>
                                            <p:fltVal val="90"/>
                                          </p:val>
                                        </p:tav>
                                        <p:tav tm="100000">
                                          <p:val>
                                            <p:fltVal val="0"/>
                                          </p:val>
                                        </p:tav>
                                      </p:tavLst>
                                    </p:anim>
                                    <p:animEffect transition="in" filter="fade">
                                      <p:cBhvr>
                                        <p:cTn id="10"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f0d11ec211_2_126"/>
          <p:cNvPicPr preferRelativeResize="0"/>
          <p:nvPr/>
        </p:nvPicPr>
        <p:blipFill>
          <a:blip r:embed="rId3">
            <a:alphaModFix/>
          </a:blip>
          <a:stretch>
            <a:fillRect/>
          </a:stretch>
        </p:blipFill>
        <p:spPr>
          <a:xfrm>
            <a:off x="152400" y="152400"/>
            <a:ext cx="1409700" cy="704850"/>
          </a:xfrm>
          <a:prstGeom prst="rect">
            <a:avLst/>
          </a:prstGeom>
          <a:noFill/>
          <a:ln>
            <a:noFill/>
          </a:ln>
        </p:spPr>
      </p:pic>
      <p:grpSp>
        <p:nvGrpSpPr>
          <p:cNvPr id="2" name="Group 1"/>
          <p:cNvGrpSpPr/>
          <p:nvPr/>
        </p:nvGrpSpPr>
        <p:grpSpPr>
          <a:xfrm>
            <a:off x="1313141" y="1969624"/>
            <a:ext cx="6433995" cy="2930071"/>
            <a:chOff x="632516" y="1969624"/>
            <a:chExt cx="6433995" cy="2930071"/>
          </a:xfrm>
        </p:grpSpPr>
        <p:pic>
          <p:nvPicPr>
            <p:cNvPr id="176" name="Google Shape;176;gf0d11ec211_2_126"/>
            <p:cNvPicPr preferRelativeResize="0"/>
            <p:nvPr/>
          </p:nvPicPr>
          <p:blipFill>
            <a:blip r:embed="rId4">
              <a:alphaModFix/>
            </a:blip>
            <a:stretch>
              <a:fillRect/>
            </a:stretch>
          </p:blipFill>
          <p:spPr>
            <a:xfrm>
              <a:off x="632516" y="1969626"/>
              <a:ext cx="3310833" cy="2930069"/>
            </a:xfrm>
            <a:prstGeom prst="rect">
              <a:avLst/>
            </a:prstGeom>
            <a:noFill/>
            <a:ln w="76200" cap="flat" cmpd="sng">
              <a:solidFill>
                <a:srgbClr val="FF00FF"/>
              </a:solidFill>
              <a:prstDash val="solid"/>
              <a:round/>
              <a:headEnd type="none" w="sm" len="sm"/>
              <a:tailEnd type="none" w="sm" len="sm"/>
            </a:ln>
          </p:spPr>
        </p:pic>
        <p:pic>
          <p:nvPicPr>
            <p:cNvPr id="177" name="Google Shape;177;gf0d11ec211_2_126"/>
            <p:cNvPicPr preferRelativeResize="0"/>
            <p:nvPr/>
          </p:nvPicPr>
          <p:blipFill>
            <a:blip r:embed="rId5">
              <a:alphaModFix/>
            </a:blip>
            <a:stretch>
              <a:fillRect/>
            </a:stretch>
          </p:blipFill>
          <p:spPr>
            <a:xfrm>
              <a:off x="3999461" y="1969624"/>
              <a:ext cx="3067050" cy="2930069"/>
            </a:xfrm>
            <a:prstGeom prst="rect">
              <a:avLst/>
            </a:prstGeom>
            <a:noFill/>
            <a:ln w="76200" cap="flat" cmpd="sng">
              <a:solidFill>
                <a:srgbClr val="FF00FF"/>
              </a:solidFill>
              <a:prstDash val="solid"/>
              <a:round/>
              <a:headEnd type="none" w="sm" len="sm"/>
              <a:tailEnd type="none" w="sm" len="sm"/>
            </a:ln>
          </p:spPr>
        </p:pic>
      </p:grpSp>
      <p:pic>
        <p:nvPicPr>
          <p:cNvPr id="8"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
        <p:nvSpPr>
          <p:cNvPr id="9" name="Google Shape;156;gf0d11ec211_2_101"/>
          <p:cNvSpPr txBox="1"/>
          <p:nvPr/>
        </p:nvSpPr>
        <p:spPr>
          <a:xfrm>
            <a:off x="257175" y="1433875"/>
            <a:ext cx="5057345" cy="400069"/>
          </a:xfrm>
          <a:prstGeom prst="rect">
            <a:avLst/>
          </a:prstGeom>
          <a:noFill/>
          <a:ln>
            <a:noFill/>
          </a:ln>
        </p:spPr>
        <p:txBody>
          <a:bodyPr spcFirstLastPara="1" wrap="square" lIns="91425" tIns="45700" rIns="91425" bIns="45700" anchor="t" anchorCtr="0">
            <a:spAutoFit/>
          </a:bodyPr>
          <a:lstStyle/>
          <a:p>
            <a:pPr marL="101600" marR="0" lvl="0" algn="l" rtl="0">
              <a:lnSpc>
                <a:spcPct val="100000"/>
              </a:lnSpc>
              <a:spcBef>
                <a:spcPts val="0"/>
              </a:spcBef>
              <a:spcAft>
                <a:spcPts val="0"/>
              </a:spcAft>
              <a:buClr>
                <a:schemeClr val="dk2"/>
              </a:buClr>
              <a:buSzPts val="2000"/>
            </a:pPr>
            <a:r>
              <a:rPr lang="en-US" sz="2000" b="1" i="0" u="none" strike="noStrike" cap="none" dirty="0">
                <a:solidFill>
                  <a:schemeClr val="dk2"/>
                </a:solidFill>
                <a:latin typeface="Calibri" pitchFamily="34" charset="0"/>
                <a:ea typeface="Calibri"/>
                <a:cs typeface="Calibri" pitchFamily="34" charset="0"/>
                <a:sym typeface="Calibri"/>
              </a:rPr>
              <a:t>	</a:t>
            </a:r>
            <a:r>
              <a:rPr lang="en-US" sz="2000" b="1" i="0" u="none" strike="noStrike" cap="none" dirty="0" smtClean="0">
                <a:solidFill>
                  <a:schemeClr val="dk2"/>
                </a:solidFill>
                <a:latin typeface="Calibri" pitchFamily="34" charset="0"/>
                <a:ea typeface="Calibri"/>
                <a:cs typeface="Calibri" pitchFamily="34" charset="0"/>
                <a:sym typeface="Calibri"/>
              </a:rPr>
              <a:t>(iii) End-</a:t>
            </a:r>
            <a:r>
              <a:rPr lang="en-US" sz="2000" b="1" i="0" u="none" strike="noStrike" cap="none" dirty="0" err="1" smtClean="0">
                <a:solidFill>
                  <a:schemeClr val="dk2"/>
                </a:solidFill>
                <a:latin typeface="Calibri" pitchFamily="34" charset="0"/>
                <a:ea typeface="Calibri"/>
                <a:cs typeface="Calibri" pitchFamily="34" charset="0"/>
                <a:sym typeface="Calibri"/>
              </a:rPr>
              <a:t>Centred</a:t>
            </a:r>
            <a:r>
              <a:rPr lang="en-US" sz="2000" b="1" i="0" u="none" strike="noStrike" cap="none" dirty="0" smtClean="0">
                <a:solidFill>
                  <a:schemeClr val="dk2"/>
                </a:solidFill>
                <a:latin typeface="Calibri" pitchFamily="34" charset="0"/>
                <a:ea typeface="Calibri"/>
                <a:cs typeface="Calibri" pitchFamily="34" charset="0"/>
                <a:sym typeface="Calibri"/>
              </a:rPr>
              <a:t> </a:t>
            </a:r>
            <a:r>
              <a:rPr lang="en-US" sz="2000" b="1" i="0" u="none" strike="noStrike" cap="none" dirty="0">
                <a:solidFill>
                  <a:schemeClr val="dk2"/>
                </a:solidFill>
                <a:latin typeface="Calibri" pitchFamily="34" charset="0"/>
                <a:ea typeface="Calibri"/>
                <a:cs typeface="Calibri" pitchFamily="34" charset="0"/>
                <a:sym typeface="Calibri"/>
              </a:rPr>
              <a:t>Unit </a:t>
            </a:r>
            <a:r>
              <a:rPr lang="en-US" sz="2000" b="1" i="0" u="none" strike="noStrike" cap="none" dirty="0" smtClean="0">
                <a:solidFill>
                  <a:schemeClr val="dk2"/>
                </a:solidFill>
                <a:latin typeface="Calibri" pitchFamily="34" charset="0"/>
                <a:ea typeface="Calibri"/>
                <a:cs typeface="Calibri" pitchFamily="34" charset="0"/>
                <a:sym typeface="Calibri"/>
              </a:rPr>
              <a:t>Cell		</a:t>
            </a:r>
            <a:endParaRPr sz="1000" b="1" i="0" u="none" dirty="0">
              <a:solidFill>
                <a:schemeClr val="dk2"/>
              </a:solidFill>
              <a:latin typeface="Calibri"/>
              <a:ea typeface="Calibri"/>
              <a:cs typeface="Calibri"/>
              <a:sym typeface="Calibri"/>
            </a:endParaRPr>
          </a:p>
        </p:txBody>
      </p:sp>
      <p:sp>
        <p:nvSpPr>
          <p:cNvPr id="11"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CENTRED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f0d7077faa_0_0"/>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185" name="Google Shape;185;gf0d7077faa_0_0" title="4 - Class 12 - Chemistry - Solid State - Types of unit cells.mp4">
            <a:hlinkClick r:id="rId4"/>
          </p:cNvPr>
          <p:cNvPicPr preferRelativeResize="0"/>
          <p:nvPr/>
        </p:nvPicPr>
        <p:blipFill>
          <a:blip r:embed="rId5">
            <a:alphaModFix/>
          </a:blip>
          <a:stretch>
            <a:fillRect/>
          </a:stretch>
        </p:blipFill>
        <p:spPr>
          <a:xfrm>
            <a:off x="1438275" y="1031800"/>
            <a:ext cx="7078134" cy="3981451"/>
          </a:xfrm>
          <a:prstGeom prst="rect">
            <a:avLst/>
          </a:prstGeom>
          <a:noFill/>
          <a:ln>
            <a:noFill/>
          </a:ln>
        </p:spPr>
      </p:pic>
      <p:pic>
        <p:nvPicPr>
          <p:cNvPr id="4"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p:nvPr/>
        </p:nvSpPr>
        <p:spPr>
          <a:xfrm>
            <a:off x="393025" y="1445062"/>
            <a:ext cx="5987143" cy="40006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Font typeface="Arial" pitchFamily="34" charset="0"/>
              <a:buChar char="•"/>
            </a:pPr>
            <a:r>
              <a:rPr lang="en-US" sz="2000" b="1" i="0" u="none" dirty="0">
                <a:solidFill>
                  <a:schemeClr val="dk2"/>
                </a:solidFill>
                <a:latin typeface="Calibri" pitchFamily="34" charset="0"/>
                <a:ea typeface="Calibri"/>
                <a:cs typeface="Calibri" pitchFamily="34" charset="0"/>
                <a:sym typeface="Calibri"/>
              </a:rPr>
              <a:t>Contribution by each corner atom</a:t>
            </a:r>
            <a:r>
              <a:rPr lang="en-US" sz="2000" b="1" i="0" u="none" dirty="0" smtClean="0">
                <a:solidFill>
                  <a:schemeClr val="dk2"/>
                </a:solidFill>
                <a:latin typeface="Calibri" pitchFamily="34" charset="0"/>
                <a:ea typeface="Calibri"/>
                <a:cs typeface="Calibri" pitchFamily="34" charset="0"/>
                <a:sym typeface="Calibri"/>
              </a:rPr>
              <a:t>:</a:t>
            </a:r>
            <a:endParaRPr sz="2000" b="1" dirty="0">
              <a:solidFill>
                <a:schemeClr val="dk2"/>
              </a:solidFill>
              <a:latin typeface="Calibri" pitchFamily="34" charset="0"/>
              <a:cs typeface="Calibri" pitchFamily="34" charset="0"/>
            </a:endParaRPr>
          </a:p>
        </p:txBody>
      </p:sp>
      <p:pic>
        <p:nvPicPr>
          <p:cNvPr id="241" name="Google Shape;241;p14"/>
          <p:cNvPicPr preferRelativeResize="0"/>
          <p:nvPr/>
        </p:nvPicPr>
        <p:blipFill>
          <a:blip r:embed="rId3">
            <a:alphaModFix/>
          </a:blip>
          <a:stretch>
            <a:fillRect/>
          </a:stretch>
        </p:blipFill>
        <p:spPr>
          <a:xfrm>
            <a:off x="152400" y="152400"/>
            <a:ext cx="1409700" cy="704850"/>
          </a:xfrm>
          <a:prstGeom prst="rect">
            <a:avLst/>
          </a:prstGeom>
          <a:noFill/>
          <a:ln>
            <a:noFill/>
          </a:ln>
        </p:spPr>
      </p:pic>
      <p:grpSp>
        <p:nvGrpSpPr>
          <p:cNvPr id="3" name="Group 2"/>
          <p:cNvGrpSpPr/>
          <p:nvPr/>
        </p:nvGrpSpPr>
        <p:grpSpPr>
          <a:xfrm>
            <a:off x="771051" y="2303196"/>
            <a:ext cx="8080150" cy="2208394"/>
            <a:chOff x="771050" y="2429342"/>
            <a:chExt cx="8223973" cy="2322873"/>
          </a:xfrm>
        </p:grpSpPr>
        <p:pic>
          <p:nvPicPr>
            <p:cNvPr id="239" name="Google Shape;239;p14"/>
            <p:cNvPicPr preferRelativeResize="0"/>
            <p:nvPr/>
          </p:nvPicPr>
          <p:blipFill rotWithShape="1">
            <a:blip r:embed="rId4">
              <a:alphaModFix/>
            </a:blip>
            <a:srcRect/>
            <a:stretch/>
          </p:blipFill>
          <p:spPr>
            <a:xfrm>
              <a:off x="771050" y="2429342"/>
              <a:ext cx="2948400" cy="2318233"/>
            </a:xfrm>
            <a:prstGeom prst="rect">
              <a:avLst/>
            </a:prstGeom>
            <a:noFill/>
            <a:ln w="76200" cap="flat" cmpd="sng">
              <a:solidFill>
                <a:srgbClr val="FF00FF"/>
              </a:solidFill>
              <a:prstDash val="solid"/>
              <a:round/>
              <a:headEnd type="none" w="sm" len="sm"/>
              <a:tailEnd type="none" w="sm" len="sm"/>
            </a:ln>
          </p:spPr>
        </p:pic>
        <p:grpSp>
          <p:nvGrpSpPr>
            <p:cNvPr id="5" name="Group 4"/>
            <p:cNvGrpSpPr/>
            <p:nvPr/>
          </p:nvGrpSpPr>
          <p:grpSpPr>
            <a:xfrm>
              <a:off x="4391025" y="2433815"/>
              <a:ext cx="4603998" cy="2318400"/>
              <a:chOff x="4391025" y="2433815"/>
              <a:chExt cx="4603998" cy="2318400"/>
            </a:xfrm>
          </p:grpSpPr>
          <p:pic>
            <p:nvPicPr>
              <p:cNvPr id="240" name="Google Shape;240;p14"/>
              <p:cNvPicPr preferRelativeResize="0"/>
              <p:nvPr/>
            </p:nvPicPr>
            <p:blipFill rotWithShape="1">
              <a:blip r:embed="rId5">
                <a:alphaModFix/>
              </a:blip>
              <a:srcRect/>
              <a:stretch/>
            </p:blipFill>
            <p:spPr>
              <a:xfrm>
                <a:off x="4391025" y="2433815"/>
                <a:ext cx="2949175" cy="2318400"/>
              </a:xfrm>
              <a:prstGeom prst="rect">
                <a:avLst/>
              </a:prstGeom>
              <a:noFill/>
              <a:ln w="76200" cap="flat" cmpd="sng">
                <a:solidFill>
                  <a:srgbClr val="FF00FF"/>
                </a:solidFill>
                <a:prstDash val="solid"/>
                <a:round/>
                <a:headEnd type="none" w="sm" len="sm"/>
                <a:tailEnd type="none" w="sm" len="sm"/>
              </a:ln>
            </p:spPr>
          </p:pic>
          <p:sp>
            <p:nvSpPr>
              <p:cNvPr id="2" name="TextBox 1"/>
              <p:cNvSpPr txBox="1"/>
              <p:nvPr/>
            </p:nvSpPr>
            <p:spPr>
              <a:xfrm>
                <a:off x="7507712" y="3004457"/>
                <a:ext cx="1487311" cy="307777"/>
              </a:xfrm>
              <a:prstGeom prst="rect">
                <a:avLst/>
              </a:prstGeom>
              <a:noFill/>
            </p:spPr>
            <p:txBody>
              <a:bodyPr wrap="square" rtlCol="0">
                <a:spAutoFit/>
              </a:bodyPr>
              <a:lstStyle/>
              <a:p>
                <a:r>
                  <a:rPr lang="en-IN" b="1" dirty="0" smtClean="0">
                    <a:latin typeface="Calibri" pitchFamily="34" charset="0"/>
                    <a:cs typeface="Calibri" pitchFamily="34" charset="0"/>
                  </a:rPr>
                  <a:t>1/8</a:t>
                </a:r>
                <a:r>
                  <a:rPr lang="en-IN" b="1" baseline="30000" dirty="0" smtClean="0">
                    <a:latin typeface="Calibri" pitchFamily="34" charset="0"/>
                    <a:cs typeface="Calibri" pitchFamily="34" charset="0"/>
                  </a:rPr>
                  <a:t>th</a:t>
                </a:r>
                <a:r>
                  <a:rPr lang="en-IN" b="1" dirty="0" smtClean="0">
                    <a:latin typeface="Calibri" pitchFamily="34" charset="0"/>
                    <a:cs typeface="Calibri" pitchFamily="34" charset="0"/>
                  </a:rPr>
                  <a:t> of an atom</a:t>
                </a:r>
                <a:endParaRPr lang="en-IN" b="1" dirty="0">
                  <a:latin typeface="Calibri" pitchFamily="34" charset="0"/>
                  <a:cs typeface="Calibri" pitchFamily="34" charset="0"/>
                </a:endParaRPr>
              </a:p>
            </p:txBody>
          </p:sp>
          <p:sp>
            <p:nvSpPr>
              <p:cNvPr id="4" name="Left Arrow 3"/>
              <p:cNvSpPr/>
              <p:nvPr/>
            </p:nvSpPr>
            <p:spPr>
              <a:xfrm>
                <a:off x="6666808" y="3020841"/>
                <a:ext cx="877884" cy="275007"/>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1"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
        <p:nvSpPr>
          <p:cNvPr id="12"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NUMBER OF ATOMS IN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fill="hold"/>
                                        <p:tgtEl>
                                          <p:spTgt spid="237"/>
                                        </p:tgtEl>
                                        <p:attrNameLst>
                                          <p:attrName>ppt_x</p:attrName>
                                        </p:attrNameLst>
                                      </p:cBhvr>
                                      <p:tavLst>
                                        <p:tav tm="0">
                                          <p:val>
                                            <p:strVal val="0-#ppt_w/2"/>
                                          </p:val>
                                        </p:tav>
                                        <p:tav tm="100000">
                                          <p:val>
                                            <p:strVal val="#ppt_x"/>
                                          </p:val>
                                        </p:tav>
                                      </p:tavLst>
                                    </p:anim>
                                    <p:anim calcmode="lin" valueType="num">
                                      <p:cBhvr additive="base">
                                        <p:cTn id="8" dur="500" fill="hold"/>
                                        <p:tgtEl>
                                          <p:spTgt spid="2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15"/>
          <p:cNvGrpSpPr/>
          <p:nvPr/>
        </p:nvGrpSpPr>
        <p:grpSpPr>
          <a:xfrm>
            <a:off x="610800" y="2234449"/>
            <a:ext cx="8086313" cy="2281972"/>
            <a:chOff x="610801" y="2320100"/>
            <a:chExt cx="8315395" cy="2635250"/>
          </a:xfrm>
        </p:grpSpPr>
        <p:pic>
          <p:nvPicPr>
            <p:cNvPr id="249" name="Google Shape;249;p15"/>
            <p:cNvPicPr preferRelativeResize="0"/>
            <p:nvPr/>
          </p:nvPicPr>
          <p:blipFill rotWithShape="1">
            <a:blip r:embed="rId3">
              <a:alphaModFix/>
            </a:blip>
            <a:srcRect/>
            <a:stretch/>
          </p:blipFill>
          <p:spPr>
            <a:xfrm>
              <a:off x="610801" y="2320100"/>
              <a:ext cx="3713575" cy="2635250"/>
            </a:xfrm>
            <a:prstGeom prst="rect">
              <a:avLst/>
            </a:prstGeom>
            <a:noFill/>
            <a:ln w="76200" cap="flat" cmpd="sng">
              <a:solidFill>
                <a:srgbClr val="FF00FF"/>
              </a:solidFill>
              <a:prstDash val="solid"/>
              <a:round/>
              <a:headEnd type="none" w="sm" len="sm"/>
              <a:tailEnd type="none" w="sm" len="sm"/>
            </a:ln>
          </p:spPr>
        </p:pic>
        <p:pic>
          <p:nvPicPr>
            <p:cNvPr id="250" name="Google Shape;250;p15"/>
            <p:cNvPicPr preferRelativeResize="0"/>
            <p:nvPr/>
          </p:nvPicPr>
          <p:blipFill rotWithShape="1">
            <a:blip r:embed="rId4">
              <a:alphaModFix/>
            </a:blip>
            <a:srcRect/>
            <a:stretch/>
          </p:blipFill>
          <p:spPr>
            <a:xfrm>
              <a:off x="4382525" y="2320100"/>
              <a:ext cx="2669150" cy="2635250"/>
            </a:xfrm>
            <a:prstGeom prst="rect">
              <a:avLst/>
            </a:prstGeom>
            <a:noFill/>
            <a:ln w="76200" cap="flat" cmpd="sng">
              <a:solidFill>
                <a:srgbClr val="FF00FF"/>
              </a:solidFill>
              <a:prstDash val="solid"/>
              <a:round/>
              <a:headEnd type="none" w="sm" len="sm"/>
              <a:tailEnd type="none" w="sm" len="sm"/>
            </a:ln>
          </p:spPr>
        </p:pic>
        <p:sp>
          <p:nvSpPr>
            <p:cNvPr id="251" name="Google Shape;251;p15"/>
            <p:cNvSpPr txBox="1"/>
            <p:nvPr/>
          </p:nvSpPr>
          <p:spPr>
            <a:xfrm>
              <a:off x="7326296" y="3419475"/>
              <a:ext cx="1599900" cy="432900"/>
            </a:xfrm>
            <a:prstGeom prst="rect">
              <a:avLst/>
            </a:prstGeom>
            <a:noFill/>
            <a:ln w="76200" cap="flat" cmpd="sng">
              <a:solidFill>
                <a:srgbClr val="FF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2000" b="1" i="0" u="none">
                  <a:solidFill>
                    <a:schemeClr val="dk2"/>
                  </a:solidFill>
                  <a:latin typeface="Calibri"/>
                  <a:ea typeface="Calibri"/>
                  <a:cs typeface="Calibri"/>
                  <a:sym typeface="Calibri"/>
                </a:rPr>
                <a:t>½ of an atom </a:t>
              </a:r>
              <a:endParaRPr sz="2000" b="1">
                <a:solidFill>
                  <a:schemeClr val="dk2"/>
                </a:solidFill>
              </a:endParaRPr>
            </a:p>
          </p:txBody>
        </p:sp>
        <p:cxnSp>
          <p:nvCxnSpPr>
            <p:cNvPr id="252" name="Google Shape;252;p15"/>
            <p:cNvCxnSpPr/>
            <p:nvPr/>
          </p:nvCxnSpPr>
          <p:spPr>
            <a:xfrm flipH="1">
              <a:off x="6330012" y="3694987"/>
              <a:ext cx="944700" cy="153900"/>
            </a:xfrm>
            <a:prstGeom prst="straightConnector1">
              <a:avLst/>
            </a:prstGeom>
            <a:noFill/>
            <a:ln w="76200" cap="flat" cmpd="sng">
              <a:solidFill>
                <a:srgbClr val="FF00FF"/>
              </a:solidFill>
              <a:prstDash val="solid"/>
              <a:miter lim="800000"/>
              <a:headEnd type="none" w="med" len="med"/>
              <a:tailEnd type="stealth" w="med" len="med"/>
            </a:ln>
          </p:spPr>
        </p:cxnSp>
      </p:grpSp>
      <p:pic>
        <p:nvPicPr>
          <p:cNvPr id="254" name="Google Shape;254;p15"/>
          <p:cNvPicPr preferRelativeResize="0"/>
          <p:nvPr/>
        </p:nvPicPr>
        <p:blipFill>
          <a:blip r:embed="rId5">
            <a:alphaModFix/>
          </a:blip>
          <a:stretch>
            <a:fillRect/>
          </a:stretch>
        </p:blipFill>
        <p:spPr>
          <a:xfrm>
            <a:off x="152400" y="152400"/>
            <a:ext cx="1409700" cy="704850"/>
          </a:xfrm>
          <a:prstGeom prst="rect">
            <a:avLst/>
          </a:prstGeom>
          <a:noFill/>
          <a:ln>
            <a:noFill/>
          </a:ln>
        </p:spPr>
      </p:pic>
      <p:sp>
        <p:nvSpPr>
          <p:cNvPr id="255" name="Google Shape;255;p15"/>
          <p:cNvSpPr txBox="1"/>
          <p:nvPr/>
        </p:nvSpPr>
        <p:spPr>
          <a:xfrm>
            <a:off x="296474" y="1443775"/>
            <a:ext cx="6124951" cy="492412"/>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itchFamily="34" charset="0"/>
              <a:buChar char="•"/>
            </a:pPr>
            <a:r>
              <a:rPr lang="en-US" sz="2000" b="1" dirty="0">
                <a:solidFill>
                  <a:schemeClr val="dk2"/>
                </a:solidFill>
                <a:latin typeface="Calibri"/>
                <a:ea typeface="Calibri"/>
                <a:cs typeface="Calibri"/>
                <a:sym typeface="Calibri"/>
              </a:rPr>
              <a:t>Contribution by each atom at face centers:</a:t>
            </a:r>
            <a:endParaRPr sz="2000" dirty="0">
              <a:solidFill>
                <a:schemeClr val="dk2"/>
              </a:solidFill>
            </a:endParaRPr>
          </a:p>
        </p:txBody>
      </p:sp>
      <p:pic>
        <p:nvPicPr>
          <p:cNvPr id="12"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
        <p:nvSpPr>
          <p:cNvPr id="11"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NUMBER OF ATOMS IN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1000"/>
                                        <p:tgtEl>
                                          <p:spTgt spid="2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 calcmode="lin" valueType="num">
                                      <p:cBhvr>
                                        <p:cTn id="12" dur="1000" fill="hold"/>
                                        <p:tgtEl>
                                          <p:spTgt spid="248"/>
                                        </p:tgtEl>
                                        <p:attrNameLst>
                                          <p:attrName>ppt_w</p:attrName>
                                        </p:attrNameLst>
                                      </p:cBhvr>
                                      <p:tavLst>
                                        <p:tav tm="0">
                                          <p:val>
                                            <p:fltVal val="0"/>
                                          </p:val>
                                        </p:tav>
                                        <p:tav tm="100000">
                                          <p:val>
                                            <p:strVal val="#ppt_w"/>
                                          </p:val>
                                        </p:tav>
                                      </p:tavLst>
                                    </p:anim>
                                    <p:anim calcmode="lin" valueType="num">
                                      <p:cBhvr>
                                        <p:cTn id="13" dur="1000" fill="hold"/>
                                        <p:tgtEl>
                                          <p:spTgt spid="248"/>
                                        </p:tgtEl>
                                        <p:attrNameLst>
                                          <p:attrName>ppt_h</p:attrName>
                                        </p:attrNameLst>
                                      </p:cBhvr>
                                      <p:tavLst>
                                        <p:tav tm="0">
                                          <p:val>
                                            <p:fltVal val="0"/>
                                          </p:val>
                                        </p:tav>
                                        <p:tav tm="100000">
                                          <p:val>
                                            <p:strVal val="#ppt_h"/>
                                          </p:val>
                                        </p:tav>
                                      </p:tavLst>
                                    </p:anim>
                                    <p:anim calcmode="lin" valueType="num">
                                      <p:cBhvr>
                                        <p:cTn id="14" dur="1000" fill="hold"/>
                                        <p:tgtEl>
                                          <p:spTgt spid="248"/>
                                        </p:tgtEl>
                                        <p:attrNameLst>
                                          <p:attrName>style.rotation</p:attrName>
                                        </p:attrNameLst>
                                      </p:cBhvr>
                                      <p:tavLst>
                                        <p:tav tm="0">
                                          <p:val>
                                            <p:fltVal val="90"/>
                                          </p:val>
                                        </p:tav>
                                        <p:tav tm="100000">
                                          <p:val>
                                            <p:fltVal val="0"/>
                                          </p:val>
                                        </p:tav>
                                      </p:tavLst>
                                    </p:anim>
                                    <p:animEffect transition="in" filter="fade">
                                      <p:cBhvr>
                                        <p:cTn id="15"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p:nvPr/>
        </p:nvSpPr>
        <p:spPr>
          <a:xfrm>
            <a:off x="225025" y="1461100"/>
            <a:ext cx="8686500" cy="3443100"/>
          </a:xfrm>
          <a:prstGeom prst="rect">
            <a:avLst/>
          </a:prstGeom>
          <a:solidFill>
            <a:srgbClr val="C8C8C8"/>
          </a:solidFill>
          <a:ln w="7620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55600" algn="just" rtl="0">
              <a:lnSpc>
                <a:spcPct val="100000"/>
              </a:lnSpc>
              <a:spcBef>
                <a:spcPts val="0"/>
              </a:spcBef>
              <a:spcAft>
                <a:spcPts val="0"/>
              </a:spcAft>
              <a:buClr>
                <a:schemeClr val="accent3"/>
              </a:buClr>
              <a:buSzPts val="2000"/>
              <a:buFont typeface="Calibri"/>
              <a:buChar char="●"/>
            </a:pPr>
            <a:r>
              <a:rPr lang="en-US" sz="2000" b="1" i="0" u="none" strike="noStrike" cap="none" dirty="0">
                <a:solidFill>
                  <a:schemeClr val="accent3"/>
                </a:solidFill>
                <a:latin typeface="Calibri" pitchFamily="34" charset="0"/>
                <a:ea typeface="Calibri"/>
                <a:cs typeface="Calibri" pitchFamily="34" charset="0"/>
                <a:sym typeface="Calibri"/>
              </a:rPr>
              <a:t>Students will be able to describe lattice points and recite the seven types of Crystal systems with the help of an acronym (HTC MOTR). </a:t>
            </a:r>
            <a:endParaRPr sz="2000" b="1" dirty="0">
              <a:solidFill>
                <a:schemeClr val="accent3"/>
              </a:solidFill>
              <a:latin typeface="Calibri" pitchFamily="34" charset="0"/>
              <a:cs typeface="Calibri" pitchFamily="34" charset="0"/>
            </a:endParaRPr>
          </a:p>
          <a:p>
            <a:pPr marL="457200" marR="0" lvl="0" indent="-355600" algn="just" rtl="0">
              <a:lnSpc>
                <a:spcPct val="100000"/>
              </a:lnSpc>
              <a:spcBef>
                <a:spcPts val="0"/>
              </a:spcBef>
              <a:spcAft>
                <a:spcPts val="0"/>
              </a:spcAft>
              <a:buClr>
                <a:schemeClr val="accent3"/>
              </a:buClr>
              <a:buSzPts val="2000"/>
              <a:buFont typeface="Calibri"/>
              <a:buChar char="●"/>
            </a:pPr>
            <a:r>
              <a:rPr lang="en-US" sz="2000" b="1" i="0" u="none" strike="noStrike" cap="none" dirty="0">
                <a:solidFill>
                  <a:schemeClr val="accent3"/>
                </a:solidFill>
                <a:latin typeface="Calibri" pitchFamily="34" charset="0"/>
                <a:ea typeface="Calibri"/>
                <a:cs typeface="Calibri" pitchFamily="34" charset="0"/>
                <a:sym typeface="Calibri"/>
              </a:rPr>
              <a:t>Students will be accustomed to the types of unit cells and their 14 types of </a:t>
            </a:r>
            <a:r>
              <a:rPr lang="en-US" sz="2000" b="1" i="0" u="none" strike="noStrike" cap="none" dirty="0" err="1">
                <a:solidFill>
                  <a:schemeClr val="accent3"/>
                </a:solidFill>
                <a:latin typeface="Calibri" pitchFamily="34" charset="0"/>
                <a:ea typeface="Calibri"/>
                <a:cs typeface="Calibri" pitchFamily="34" charset="0"/>
                <a:sym typeface="Calibri"/>
              </a:rPr>
              <a:t>Bravais</a:t>
            </a:r>
            <a:r>
              <a:rPr lang="en-US" sz="2000" b="1" i="0" u="none" strike="noStrike" cap="none" dirty="0">
                <a:solidFill>
                  <a:schemeClr val="accent3"/>
                </a:solidFill>
                <a:latin typeface="Calibri" pitchFamily="34" charset="0"/>
                <a:ea typeface="Calibri"/>
                <a:cs typeface="Calibri" pitchFamily="34" charset="0"/>
                <a:sym typeface="Calibri"/>
              </a:rPr>
              <a:t> lattices. </a:t>
            </a:r>
            <a:endParaRPr sz="2000" b="1" dirty="0">
              <a:solidFill>
                <a:schemeClr val="accent3"/>
              </a:solidFill>
              <a:latin typeface="Calibri" pitchFamily="34" charset="0"/>
              <a:cs typeface="Calibri" pitchFamily="34" charset="0"/>
            </a:endParaRPr>
          </a:p>
          <a:p>
            <a:pPr marL="457200" marR="0" lvl="0" indent="-355600" algn="just" rtl="0">
              <a:lnSpc>
                <a:spcPct val="100000"/>
              </a:lnSpc>
              <a:spcBef>
                <a:spcPts val="0"/>
              </a:spcBef>
              <a:spcAft>
                <a:spcPts val="0"/>
              </a:spcAft>
              <a:buClr>
                <a:schemeClr val="accent3"/>
              </a:buClr>
              <a:buSzPts val="2000"/>
              <a:buFont typeface="Calibri"/>
              <a:buChar char="●"/>
            </a:pPr>
            <a:r>
              <a:rPr lang="en-US" sz="2000" b="1" i="0" u="none" strike="noStrike" cap="none" dirty="0">
                <a:solidFill>
                  <a:schemeClr val="accent3"/>
                </a:solidFill>
                <a:latin typeface="Calibri" pitchFamily="34" charset="0"/>
                <a:ea typeface="Calibri"/>
                <a:cs typeface="Calibri" pitchFamily="34" charset="0"/>
                <a:sym typeface="Calibri"/>
              </a:rPr>
              <a:t>They can easily figure out the number of atoms in each unit cell and can do problems related to this. </a:t>
            </a:r>
            <a:endParaRPr sz="2000" b="1" i="0" u="none" dirty="0">
              <a:solidFill>
                <a:schemeClr val="accent3"/>
              </a:solidFill>
              <a:latin typeface="Calibri" pitchFamily="34" charset="0"/>
              <a:ea typeface="Calibri"/>
              <a:cs typeface="Calibri" pitchFamily="34" charset="0"/>
              <a:sym typeface="Calibri"/>
            </a:endParaRPr>
          </a:p>
        </p:txBody>
      </p:sp>
      <p:sp>
        <p:nvSpPr>
          <p:cNvPr id="81" name="Google Shape;81;p2"/>
          <p:cNvSpPr txBox="1"/>
          <p:nvPr/>
        </p:nvSpPr>
        <p:spPr>
          <a:xfrm>
            <a:off x="2196700" y="707225"/>
            <a:ext cx="4240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chemeClr val="accent3"/>
                </a:solidFill>
                <a:latin typeface="Roboto"/>
                <a:ea typeface="Roboto"/>
                <a:cs typeface="Roboto"/>
                <a:sym typeface="Roboto"/>
              </a:rPr>
              <a:t>LEARNING OUTCOMES</a:t>
            </a:r>
            <a:endParaRPr sz="3000" b="1" dirty="0">
              <a:solidFill>
                <a:schemeClr val="accent3"/>
              </a:solidFill>
              <a:latin typeface="Roboto"/>
              <a:ea typeface="Roboto"/>
              <a:cs typeface="Roboto"/>
              <a:sym typeface="Roboto"/>
            </a:endParaRPr>
          </a:p>
        </p:txBody>
      </p:sp>
      <p:pic>
        <p:nvPicPr>
          <p:cNvPr id="7" name="Google Shape;73;p1"/>
          <p:cNvPicPr preferRelativeResize="0"/>
          <p:nvPr/>
        </p:nvPicPr>
        <p:blipFill>
          <a:blip r:embed="rId3">
            <a:alphaModFix/>
          </a:blip>
          <a:stretch>
            <a:fillRect/>
          </a:stretch>
        </p:blipFill>
        <p:spPr>
          <a:xfrm>
            <a:off x="7655390" y="84409"/>
            <a:ext cx="1195810" cy="928466"/>
          </a:xfrm>
          <a:prstGeom prst="rect">
            <a:avLst/>
          </a:prstGeom>
          <a:noFill/>
          <a:ln>
            <a:noFill/>
          </a:ln>
        </p:spPr>
      </p:pic>
      <p:pic>
        <p:nvPicPr>
          <p:cNvPr id="8" name="Google Shape;99;gf0d11ec211_0_0"/>
          <p:cNvPicPr preferRelativeResize="0"/>
          <p:nvPr/>
        </p:nvPicPr>
        <p:blipFill>
          <a:blip r:embed="rId4">
            <a:alphaModFix/>
          </a:blip>
          <a:stretch>
            <a:fillRect/>
          </a:stretch>
        </p:blipFill>
        <p:spPr>
          <a:xfrm>
            <a:off x="152400" y="152400"/>
            <a:ext cx="1409700" cy="70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1000"/>
                                        <p:tgtEl>
                                          <p:spTgt spid="8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p:cTn id="12" dur="1000" fill="hold"/>
                                        <p:tgtEl>
                                          <p:spTgt spid="79"/>
                                        </p:tgtEl>
                                        <p:attrNameLst>
                                          <p:attrName>ppt_w</p:attrName>
                                        </p:attrNameLst>
                                      </p:cBhvr>
                                      <p:tavLst>
                                        <p:tav tm="0">
                                          <p:val>
                                            <p:fltVal val="0"/>
                                          </p:val>
                                        </p:tav>
                                        <p:tav tm="100000">
                                          <p:val>
                                            <p:strVal val="#ppt_w"/>
                                          </p:val>
                                        </p:tav>
                                      </p:tavLst>
                                    </p:anim>
                                    <p:anim calcmode="lin" valueType="num">
                                      <p:cBhvr>
                                        <p:cTn id="13" dur="1000" fill="hold"/>
                                        <p:tgtEl>
                                          <p:spTgt spid="79"/>
                                        </p:tgtEl>
                                        <p:attrNameLst>
                                          <p:attrName>ppt_h</p:attrName>
                                        </p:attrNameLst>
                                      </p:cBhvr>
                                      <p:tavLst>
                                        <p:tav tm="0">
                                          <p:val>
                                            <p:fltVal val="0"/>
                                          </p:val>
                                        </p:tav>
                                        <p:tav tm="100000">
                                          <p:val>
                                            <p:strVal val="#ppt_h"/>
                                          </p:val>
                                        </p:tav>
                                      </p:tavLst>
                                    </p:anim>
                                    <p:anim calcmode="lin" valueType="num">
                                      <p:cBhvr>
                                        <p:cTn id="14" dur="1000" fill="hold"/>
                                        <p:tgtEl>
                                          <p:spTgt spid="79"/>
                                        </p:tgtEl>
                                        <p:attrNameLst>
                                          <p:attrName>style.rotation</p:attrName>
                                        </p:attrNameLst>
                                      </p:cBhvr>
                                      <p:tavLst>
                                        <p:tav tm="0">
                                          <p:val>
                                            <p:fltVal val="90"/>
                                          </p:val>
                                        </p:tav>
                                        <p:tav tm="100000">
                                          <p:val>
                                            <p:fltVal val="0"/>
                                          </p:val>
                                        </p:tav>
                                      </p:tavLst>
                                    </p:anim>
                                    <p:animEffect transition="in" filter="fade">
                                      <p:cBhvr>
                                        <p:cTn id="15"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3" name="Google Shape;263;p16"/>
          <p:cNvGrpSpPr/>
          <p:nvPr/>
        </p:nvGrpSpPr>
        <p:grpSpPr>
          <a:xfrm>
            <a:off x="1217150" y="2138183"/>
            <a:ext cx="6853200" cy="2777575"/>
            <a:chOff x="1444625" y="2185950"/>
            <a:chExt cx="7395725" cy="2862300"/>
          </a:xfrm>
        </p:grpSpPr>
        <p:pic>
          <p:nvPicPr>
            <p:cNvPr id="264" name="Google Shape;264;p16"/>
            <p:cNvPicPr preferRelativeResize="0"/>
            <p:nvPr/>
          </p:nvPicPr>
          <p:blipFill rotWithShape="1">
            <a:blip r:embed="rId3">
              <a:alphaModFix/>
            </a:blip>
            <a:srcRect/>
            <a:stretch/>
          </p:blipFill>
          <p:spPr>
            <a:xfrm>
              <a:off x="1444625" y="2185950"/>
              <a:ext cx="4035425" cy="2862300"/>
            </a:xfrm>
            <a:prstGeom prst="rect">
              <a:avLst/>
            </a:prstGeom>
            <a:noFill/>
            <a:ln w="76200" cap="flat" cmpd="sng">
              <a:solidFill>
                <a:srgbClr val="FF00FF"/>
              </a:solidFill>
              <a:prstDash val="solid"/>
              <a:round/>
              <a:headEnd type="none" w="sm" len="sm"/>
              <a:tailEnd type="none" w="sm" len="sm"/>
            </a:ln>
          </p:spPr>
        </p:pic>
        <p:sp>
          <p:nvSpPr>
            <p:cNvPr id="265" name="Google Shape;265;p16"/>
            <p:cNvSpPr txBox="1"/>
            <p:nvPr/>
          </p:nvSpPr>
          <p:spPr>
            <a:xfrm>
              <a:off x="5594350" y="3473450"/>
              <a:ext cx="3246000" cy="400200"/>
            </a:xfrm>
            <a:prstGeom prst="rect">
              <a:avLst/>
            </a:prstGeom>
            <a:noFill/>
            <a:ln w="76200" cap="flat" cmpd="sng">
              <a:solidFill>
                <a:srgbClr val="FF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2000" b="1" i="0" u="none">
                  <a:solidFill>
                    <a:schemeClr val="dk2"/>
                  </a:solidFill>
                  <a:latin typeface="Calibri"/>
                  <a:ea typeface="Calibri"/>
                  <a:cs typeface="Calibri"/>
                  <a:sym typeface="Calibri"/>
                </a:rPr>
                <a:t>One atom at the body centre</a:t>
              </a:r>
              <a:endParaRPr sz="2000" b="1">
                <a:solidFill>
                  <a:schemeClr val="dk2"/>
                </a:solidFill>
              </a:endParaRPr>
            </a:p>
          </p:txBody>
        </p:sp>
        <p:cxnSp>
          <p:nvCxnSpPr>
            <p:cNvPr id="266" name="Google Shape;266;p16"/>
            <p:cNvCxnSpPr/>
            <p:nvPr/>
          </p:nvCxnSpPr>
          <p:spPr>
            <a:xfrm flipH="1">
              <a:off x="4248262" y="3673562"/>
              <a:ext cx="1346100" cy="600"/>
            </a:xfrm>
            <a:prstGeom prst="bentConnector3">
              <a:avLst>
                <a:gd name="adj1" fmla="val 50000"/>
              </a:avLst>
            </a:prstGeom>
            <a:noFill/>
            <a:ln w="76200" cap="flat" cmpd="sng">
              <a:solidFill>
                <a:srgbClr val="FF00FF"/>
              </a:solidFill>
              <a:prstDash val="solid"/>
              <a:miter lim="800000"/>
              <a:headEnd type="none" w="med" len="med"/>
              <a:tailEnd type="stealth" w="med" len="med"/>
            </a:ln>
          </p:spPr>
        </p:cxnSp>
      </p:grpSp>
      <p:pic>
        <p:nvPicPr>
          <p:cNvPr id="267" name="Google Shape;267;p16"/>
          <p:cNvPicPr preferRelativeResize="0"/>
          <p:nvPr/>
        </p:nvPicPr>
        <p:blipFill>
          <a:blip r:embed="rId4">
            <a:alphaModFix/>
          </a:blip>
          <a:stretch>
            <a:fillRect/>
          </a:stretch>
        </p:blipFill>
        <p:spPr>
          <a:xfrm>
            <a:off x="152400" y="152400"/>
            <a:ext cx="1409700" cy="704850"/>
          </a:xfrm>
          <a:prstGeom prst="rect">
            <a:avLst/>
          </a:prstGeom>
          <a:noFill/>
          <a:ln>
            <a:noFill/>
          </a:ln>
        </p:spPr>
      </p:pic>
      <p:sp>
        <p:nvSpPr>
          <p:cNvPr id="268" name="Google Shape;268;p16"/>
          <p:cNvSpPr txBox="1"/>
          <p:nvPr/>
        </p:nvSpPr>
        <p:spPr>
          <a:xfrm>
            <a:off x="355999" y="1499200"/>
            <a:ext cx="7564217" cy="492412"/>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itchFamily="34" charset="0"/>
              <a:buChar char="•"/>
            </a:pPr>
            <a:r>
              <a:rPr lang="en-US" sz="2000" b="1" dirty="0">
                <a:solidFill>
                  <a:schemeClr val="dk2"/>
                </a:solidFill>
                <a:latin typeface="Calibri"/>
                <a:ea typeface="Calibri"/>
                <a:cs typeface="Calibri"/>
                <a:sym typeface="Calibri"/>
              </a:rPr>
              <a:t>Number of atoms contributed by body </a:t>
            </a:r>
            <a:r>
              <a:rPr lang="en-US" sz="2000" b="1" dirty="0" err="1">
                <a:solidFill>
                  <a:schemeClr val="dk2"/>
                </a:solidFill>
                <a:latin typeface="Calibri"/>
                <a:ea typeface="Calibri"/>
                <a:cs typeface="Calibri"/>
                <a:sym typeface="Calibri"/>
              </a:rPr>
              <a:t>centre</a:t>
            </a:r>
            <a:r>
              <a:rPr lang="en-US" sz="2000" b="1" dirty="0">
                <a:solidFill>
                  <a:schemeClr val="dk2"/>
                </a:solidFill>
                <a:latin typeface="Calibri"/>
                <a:ea typeface="Calibri"/>
                <a:cs typeface="Calibri"/>
                <a:sym typeface="Calibri"/>
              </a:rPr>
              <a:t>:</a:t>
            </a:r>
            <a:endParaRPr sz="2000" dirty="0">
              <a:solidFill>
                <a:schemeClr val="dk2"/>
              </a:solidFill>
            </a:endParaRPr>
          </a:p>
        </p:txBody>
      </p:sp>
      <p:pic>
        <p:nvPicPr>
          <p:cNvPr id="11"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10"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NUMBER OF ATOMS IN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p:tgtEl>
                                          <p:spTgt spid="26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 calcmode="lin" valueType="num">
                                      <p:cBhvr additive="base">
                                        <p:cTn id="12" dur="1000"/>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6" name="Google Shape;276;p17"/>
          <p:cNvPicPr preferRelativeResize="0"/>
          <p:nvPr/>
        </p:nvPicPr>
        <p:blipFill>
          <a:blip r:embed="rId3">
            <a:alphaModFix/>
          </a:blip>
          <a:stretch>
            <a:fillRect/>
          </a:stretch>
        </p:blipFill>
        <p:spPr>
          <a:xfrm>
            <a:off x="152400" y="152400"/>
            <a:ext cx="1409700" cy="704850"/>
          </a:xfrm>
          <a:prstGeom prst="rect">
            <a:avLst/>
          </a:prstGeom>
          <a:noFill/>
          <a:ln>
            <a:noFill/>
          </a:ln>
        </p:spPr>
      </p:pic>
      <p:sp>
        <p:nvSpPr>
          <p:cNvPr id="2" name="TextBox 1"/>
          <p:cNvSpPr txBox="1"/>
          <p:nvPr/>
        </p:nvSpPr>
        <p:spPr>
          <a:xfrm>
            <a:off x="1001625" y="1776564"/>
            <a:ext cx="6918588" cy="477054"/>
          </a:xfrm>
          <a:prstGeom prst="rect">
            <a:avLst/>
          </a:prstGeom>
          <a:solidFill>
            <a:schemeClr val="accent6"/>
          </a:solidFill>
          <a:ln>
            <a:noFill/>
          </a:ln>
        </p:spPr>
        <p:txBody>
          <a:bodyPr wrap="square" rtlCol="0" anchor="ctr">
            <a:spAutoFit/>
          </a:bodyPr>
          <a:lstStyle/>
          <a:p>
            <a:pPr algn="ctr"/>
            <a:r>
              <a:rPr lang="en-IN" sz="2500" b="1" dirty="0" smtClean="0">
                <a:latin typeface="Calibri" pitchFamily="34" charset="0"/>
                <a:cs typeface="Calibri" pitchFamily="34" charset="0"/>
              </a:rPr>
              <a:t>UNIT CELLS		Number of atoms per unit cell</a:t>
            </a:r>
            <a:endParaRPr lang="en-IN" sz="2500" b="1" dirty="0">
              <a:latin typeface="Calibri" pitchFamily="34" charset="0"/>
              <a:cs typeface="Calibri" pitchFamily="34" charset="0"/>
            </a:endParaRPr>
          </a:p>
        </p:txBody>
      </p:sp>
      <p:sp>
        <p:nvSpPr>
          <p:cNvPr id="7" name="TextBox 6"/>
          <p:cNvSpPr txBox="1"/>
          <p:nvPr/>
        </p:nvSpPr>
        <p:spPr>
          <a:xfrm>
            <a:off x="1002775" y="2265022"/>
            <a:ext cx="6918588" cy="400110"/>
          </a:xfrm>
          <a:prstGeom prst="rect">
            <a:avLst/>
          </a:prstGeom>
          <a:solidFill>
            <a:srgbClr val="00B0F0"/>
          </a:solidFill>
          <a:ln>
            <a:noFill/>
          </a:ln>
        </p:spPr>
        <p:txBody>
          <a:bodyPr wrap="square" rtlCol="0" anchor="ctr">
            <a:spAutoFit/>
          </a:bodyPr>
          <a:lstStyle/>
          <a:p>
            <a:r>
              <a:rPr lang="en-IN" b="1" dirty="0" smtClean="0">
                <a:latin typeface="Calibri" pitchFamily="34" charset="0"/>
                <a:cs typeface="Calibri" pitchFamily="34" charset="0"/>
              </a:rPr>
              <a:t>             </a:t>
            </a:r>
            <a:r>
              <a:rPr lang="en-IN" sz="2000" b="1" dirty="0" smtClean="0">
                <a:latin typeface="Calibri" pitchFamily="34" charset="0"/>
                <a:cs typeface="Calibri" pitchFamily="34" charset="0"/>
              </a:rPr>
              <a:t>Simple Cubic			8 x 1/8 = 8</a:t>
            </a:r>
            <a:endParaRPr lang="en-IN" sz="2000" b="1" dirty="0">
              <a:latin typeface="Calibri" pitchFamily="34" charset="0"/>
              <a:cs typeface="Calibri" pitchFamily="34" charset="0"/>
            </a:endParaRPr>
          </a:p>
        </p:txBody>
      </p:sp>
      <p:sp>
        <p:nvSpPr>
          <p:cNvPr id="8" name="TextBox 7"/>
          <p:cNvSpPr txBox="1"/>
          <p:nvPr/>
        </p:nvSpPr>
        <p:spPr>
          <a:xfrm>
            <a:off x="1002775" y="2677738"/>
            <a:ext cx="6918588" cy="400110"/>
          </a:xfrm>
          <a:prstGeom prst="rect">
            <a:avLst/>
          </a:prstGeom>
          <a:solidFill>
            <a:srgbClr val="FFFF00"/>
          </a:solidFill>
          <a:ln>
            <a:noFill/>
          </a:ln>
        </p:spPr>
        <p:txBody>
          <a:bodyPr wrap="square" rtlCol="0" anchor="ctr">
            <a:spAutoFit/>
          </a:bodyPr>
          <a:lstStyle/>
          <a:p>
            <a:r>
              <a:rPr lang="en-IN" sz="2000" b="1" dirty="0" smtClean="0">
                <a:latin typeface="Calibri" pitchFamily="34" charset="0"/>
                <a:cs typeface="Calibri" pitchFamily="34" charset="0"/>
              </a:rPr>
              <a:t>         Body Centred			8 x 1/8 + 1 = 2</a:t>
            </a:r>
            <a:endParaRPr lang="en-IN" sz="2000" b="1" dirty="0">
              <a:latin typeface="Calibri" pitchFamily="34" charset="0"/>
              <a:cs typeface="Calibri" pitchFamily="34" charset="0"/>
            </a:endParaRPr>
          </a:p>
        </p:txBody>
      </p:sp>
      <p:sp>
        <p:nvSpPr>
          <p:cNvPr id="9" name="TextBox 8"/>
          <p:cNvSpPr txBox="1"/>
          <p:nvPr/>
        </p:nvSpPr>
        <p:spPr>
          <a:xfrm>
            <a:off x="1002775" y="3095124"/>
            <a:ext cx="6918588" cy="400110"/>
          </a:xfrm>
          <a:prstGeom prst="rect">
            <a:avLst/>
          </a:prstGeom>
          <a:solidFill>
            <a:srgbClr val="00B0F0"/>
          </a:solidFill>
          <a:ln>
            <a:noFill/>
          </a:ln>
        </p:spPr>
        <p:txBody>
          <a:bodyPr wrap="square" rtlCol="0" anchor="ctr">
            <a:spAutoFit/>
          </a:bodyPr>
          <a:lstStyle/>
          <a:p>
            <a:r>
              <a:rPr lang="en-IN" sz="2000" b="1" dirty="0">
                <a:latin typeface="Calibri" pitchFamily="34" charset="0"/>
                <a:cs typeface="Calibri" pitchFamily="34" charset="0"/>
              </a:rPr>
              <a:t> </a:t>
            </a:r>
            <a:r>
              <a:rPr lang="en-IN" sz="2000" b="1" dirty="0" smtClean="0">
                <a:latin typeface="Calibri" pitchFamily="34" charset="0"/>
                <a:cs typeface="Calibri" pitchFamily="34" charset="0"/>
              </a:rPr>
              <a:t>         Face Centred			8 x 1/8 + 6 x ½ = 4</a:t>
            </a:r>
            <a:endParaRPr lang="en-IN" sz="2000" b="1" dirty="0">
              <a:latin typeface="Calibri" pitchFamily="34" charset="0"/>
              <a:cs typeface="Calibri" pitchFamily="34" charset="0"/>
            </a:endParaRPr>
          </a:p>
        </p:txBody>
      </p:sp>
      <p:pic>
        <p:nvPicPr>
          <p:cNvPr id="10"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
        <p:nvSpPr>
          <p:cNvPr id="12"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NUMBER OF ATOMS IN UNIT CELLS:</a:t>
            </a:r>
            <a:endParaRPr sz="3000" b="1" dirty="0">
              <a:solidFill>
                <a:schemeClr val="accent3"/>
              </a:solidFill>
              <a:latin typeface="Calibri" pitchFamily="34" charset="0"/>
              <a:ea typeface="Roboto"/>
              <a:cs typeface="Calibri" pitchFamily="34" charset="0"/>
              <a:sym typeface="Roboto"/>
            </a:endParaRPr>
          </a:p>
        </p:txBody>
      </p:sp>
    </p:spTree>
    <p:extLst>
      <p:ext uri="{BB962C8B-B14F-4D97-AF65-F5344CB8AC3E}">
        <p14:creationId xmlns:p14="http://schemas.microsoft.com/office/powerpoint/2010/main" val="13073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gf0d7077faa_1_1"/>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284" name="Google Shape;284;gf0d7077faa_1_1" descr="Follow us on https://www.instagram.com/7activestudio/&#10;&#10;For more information:&#10;&#10;http://www.7activestudio.com      &#10;          info@7activestudio.com&#10;&#10;Contact:     +91- 9700061777, 040-66564777&#10;                               &#10;7 Active Technology Solutions Pvt. Ltd. is an educational 3D digital content provider for K-12. We also customise the content as per your requirement for companies platform providers colleges etc. 7 Active driving force &quot;The Joy of Happy Learning&quot; -- is what makes difference from other digital content providers. We consider Student needs, Lecturer needs and College needs in designing the 3D &amp; 2D Animated Video Lectures. We are carrying a huge 3D Digital Library ready to use.&#10;&#10;&#10;Number of atoms in unit cell:Primitive cubic unit cell. In this type of unit cell the constituent particles occupy the 8 corners. So the total no. of atoms in one unit cell.Body centered unit cellIn this type of unit cell the constituent particles occupy the 8 corners and body center. So, the total no. of atoms in one unit cellFace centered unit cellIn this type of unit cell, the constituent particles occupy the 8 corners and 6 faces.One dimensional packingLet us consider the constituent particles as hard sphere which help us in explaining the packing.There is only one way of arraying the sphere and it is in contact with 2 other spheres. So its co-ordination.Two dimensional packing a Square close packingTwo dimensional packing can be arranged in two different ways.AArrange the second layer of spheres in contact with first layer such that each sphere is in contact with four other spheres. (Sphere is aligned horizontally as well as vertically). So the co-ordination number is 4. If the first row is of 'A' type and second row is exactly the same as first then this type of arrangement is called 'AAA' type of arrangement or square packing.Hexagonal close packing:Arrange the second layer of spheres in contact with first layer such that each sphere is in contact with 6 other spheres (second row spheres fit in the depression of first row spheres). So the co-ordination number is 6. If the first row is of 'A' type and second row is of 'B' type then this type of packing is called 'ABAB' type of packing or Hexagonal packing. The empty space is less when compared to square packing.Three dimensional close packingSimple cubic latticeEx: - PoloniumThese are generated by placing two dimensional layers on one above the other.This type of packing is obtained by placing layers exactly on the top of first layer. Such that each sphere is in contact with 6 spheres four from the same layer one from the top layer and one from the bottom layer. This type of arrangement is called 'AAA' type of arrangement. The total space occupied by the spheres is 52% and the remaining space is void.The co-ordination number is Ex: - Polonium." title="simple cubic cell">
            <a:hlinkClick r:id="rId4"/>
          </p:cNvPr>
          <p:cNvPicPr preferRelativeResize="0"/>
          <p:nvPr/>
        </p:nvPicPr>
        <p:blipFill>
          <a:blip r:embed="rId5">
            <a:alphaModFix/>
          </a:blip>
          <a:stretch>
            <a:fillRect/>
          </a:stretch>
        </p:blipFill>
        <p:spPr>
          <a:xfrm>
            <a:off x="471500" y="1082600"/>
            <a:ext cx="8240300" cy="3908475"/>
          </a:xfrm>
          <a:prstGeom prst="rect">
            <a:avLst/>
          </a:prstGeom>
          <a:noFill/>
          <a:ln w="76200" cap="flat" cmpd="sng">
            <a:solidFill>
              <a:srgbClr val="FF00FF"/>
            </a:solidFill>
            <a:prstDash val="solid"/>
            <a:round/>
            <a:headEnd type="none" w="sm" len="sm"/>
            <a:tailEnd type="none" w="sm" len="sm"/>
          </a:ln>
        </p:spPr>
      </p:pic>
      <p:pic>
        <p:nvPicPr>
          <p:cNvPr id="4" name="Google Shape;73;p1"/>
          <p:cNvPicPr preferRelativeResize="0"/>
          <p:nvPr/>
        </p:nvPicPr>
        <p:blipFill>
          <a:blip r:embed="rId6">
            <a:alphaModFix/>
          </a:blip>
          <a:stretch>
            <a:fillRect/>
          </a:stretch>
        </p:blipFill>
        <p:spPr>
          <a:xfrm>
            <a:off x="7655390" y="84409"/>
            <a:ext cx="1195810" cy="928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8"/>
          <p:cNvPicPr preferRelativeResize="0"/>
          <p:nvPr/>
        </p:nvPicPr>
        <p:blipFill>
          <a:blip r:embed="rId3">
            <a:alphaModFix/>
          </a:blip>
          <a:stretch>
            <a:fillRect/>
          </a:stretch>
        </p:blipFill>
        <p:spPr>
          <a:xfrm>
            <a:off x="152400" y="152400"/>
            <a:ext cx="1409700" cy="704850"/>
          </a:xfrm>
          <a:prstGeom prst="rect">
            <a:avLst/>
          </a:prstGeom>
          <a:noFill/>
          <a:ln>
            <a:noFill/>
          </a:ln>
        </p:spPr>
      </p:pic>
      <p:sp>
        <p:nvSpPr>
          <p:cNvPr id="290" name="Google Shape;290;p18"/>
          <p:cNvSpPr txBox="1"/>
          <p:nvPr/>
        </p:nvSpPr>
        <p:spPr>
          <a:xfrm>
            <a:off x="66100" y="1156375"/>
            <a:ext cx="8964300" cy="3405517"/>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 In a simple cubic unit cell, each point on a corner is shared by </a:t>
            </a:r>
            <a:endParaRPr b="1" dirty="0">
              <a:latin typeface="Calibri"/>
              <a:ea typeface="Calibri"/>
              <a:cs typeface="Calibri"/>
              <a:sym typeface="Calibri"/>
            </a:endParaRPr>
          </a:p>
          <a:p>
            <a:pPr marL="1600200" lvl="0" indent="-317500" algn="l" rtl="0">
              <a:lnSpc>
                <a:spcPct val="115000"/>
              </a:lnSpc>
              <a:spcBef>
                <a:spcPts val="0"/>
              </a:spcBef>
              <a:spcAft>
                <a:spcPts val="0"/>
              </a:spcAft>
              <a:buSzPts val="1400"/>
              <a:buFont typeface="Calibri"/>
              <a:buAutoNum type="alphaLcParenBoth"/>
            </a:pPr>
            <a:r>
              <a:rPr lang="en-US" b="1" dirty="0">
                <a:latin typeface="Calibri"/>
                <a:ea typeface="Calibri"/>
                <a:cs typeface="Calibri"/>
                <a:sym typeface="Calibri"/>
              </a:rPr>
              <a:t>      2 unit cells	(b) 1 unit cell	(c) 8 unit cells	(d) 4 unit cells</a:t>
            </a:r>
            <a:endParaRPr b="1" dirty="0">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The number of atoms in an end-centered unit cell is</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                 	      (a) 1        (b) 2        (c) 3         (d) 4                	(d) 4</a:t>
            </a:r>
            <a:endParaRPr b="1" dirty="0">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Assertion: A particle present at the corner of the unit cell has 1/8</a:t>
            </a:r>
            <a:r>
              <a:rPr lang="en-US" b="1" baseline="30000" dirty="0">
                <a:latin typeface="Calibri"/>
                <a:ea typeface="Calibri"/>
                <a:cs typeface="Calibri"/>
                <a:sym typeface="Calibri"/>
              </a:rPr>
              <a:t>th</a:t>
            </a:r>
            <a:r>
              <a:rPr lang="en-US" b="1" dirty="0">
                <a:latin typeface="Calibri"/>
                <a:ea typeface="Calibri"/>
                <a:cs typeface="Calibri"/>
                <a:sym typeface="Calibri"/>
              </a:rPr>
              <a:t> of  its contribution to the unit cell.</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US" b="1" dirty="0">
                <a:latin typeface="Calibri"/>
                <a:ea typeface="Calibri"/>
                <a:cs typeface="Calibri"/>
                <a:sym typeface="Calibri"/>
              </a:rPr>
              <a:t>            </a:t>
            </a:r>
            <a:r>
              <a:rPr lang="en-US" b="1" dirty="0" smtClean="0">
                <a:latin typeface="Calibri"/>
                <a:ea typeface="Calibri"/>
                <a:cs typeface="Calibri"/>
                <a:sym typeface="Calibri"/>
              </a:rPr>
              <a:t>Reason</a:t>
            </a:r>
            <a:r>
              <a:rPr lang="en-US" b="1" dirty="0">
                <a:latin typeface="Calibri"/>
                <a:ea typeface="Calibri"/>
                <a:cs typeface="Calibri"/>
                <a:sym typeface="Calibri"/>
              </a:rPr>
              <a:t>: In any space lattice, the corner of the unit cell is always shared by  the eight-unit of the cells.</a:t>
            </a:r>
            <a:endParaRPr b="1" dirty="0">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How many atoms constitute one unit cell of a face-centered cubic (</a:t>
            </a:r>
            <a:r>
              <a:rPr lang="en-US" b="1" dirty="0" err="1">
                <a:latin typeface="Calibri"/>
                <a:ea typeface="Calibri"/>
                <a:cs typeface="Calibri"/>
                <a:sym typeface="Calibri"/>
              </a:rPr>
              <a:t>fcc</a:t>
            </a:r>
            <a:r>
              <a:rPr lang="en-US" b="1" dirty="0">
                <a:latin typeface="Calibri"/>
                <a:ea typeface="Calibri"/>
                <a:cs typeface="Calibri"/>
                <a:sym typeface="Calibri"/>
              </a:rPr>
              <a:t>) crystal?	</a:t>
            </a:r>
            <a:endParaRPr b="1" dirty="0">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Give the significance of a ‘lattice point’. </a:t>
            </a:r>
            <a:endParaRPr b="1" dirty="0">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Name the parameters that characterize a unit cell. </a:t>
            </a:r>
            <a:endParaRPr b="1" dirty="0">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Distinguish between (i) Hexagonal and monoclinic unit cells (ii) Face-</a:t>
            </a:r>
            <a:r>
              <a:rPr lang="en-US" b="1" dirty="0" err="1">
                <a:latin typeface="Calibri"/>
                <a:ea typeface="Calibri"/>
                <a:cs typeface="Calibri"/>
                <a:sym typeface="Calibri"/>
              </a:rPr>
              <a:t>centred</a:t>
            </a:r>
            <a:r>
              <a:rPr lang="en-US" b="1" dirty="0">
                <a:latin typeface="Calibri"/>
                <a:ea typeface="Calibri"/>
                <a:cs typeface="Calibri"/>
                <a:sym typeface="Calibri"/>
              </a:rPr>
              <a:t> and end-centered unit cells. </a:t>
            </a:r>
            <a:endParaRPr b="1" dirty="0">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Explain how many portions of an atom are located at (i) corner </a:t>
            </a:r>
            <a:r>
              <a:rPr lang="en-US" b="1" dirty="0" smtClean="0">
                <a:latin typeface="Calibri"/>
                <a:ea typeface="Calibri"/>
                <a:cs typeface="Calibri"/>
                <a:sym typeface="Calibri"/>
              </a:rPr>
              <a:t> </a:t>
            </a:r>
            <a:r>
              <a:rPr lang="en-US" b="1" dirty="0">
                <a:latin typeface="Calibri"/>
                <a:ea typeface="Calibri"/>
                <a:cs typeface="Calibri"/>
                <a:sym typeface="Calibri"/>
              </a:rPr>
              <a:t>(ii) the body center of a cubic unit cell is part of its neighboring unit cell.</a:t>
            </a:r>
            <a:endParaRPr b="1" dirty="0">
              <a:highlight>
                <a:srgbClr val="FFFFFF"/>
              </a:highlight>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AutoNum type="arabicPeriod"/>
            </a:pPr>
            <a:r>
              <a:rPr lang="en-US" b="1" dirty="0">
                <a:latin typeface="Calibri"/>
                <a:ea typeface="Calibri"/>
                <a:cs typeface="Calibri"/>
                <a:sym typeface="Calibri"/>
              </a:rPr>
              <a:t>Distinguish between Crystal lattice and unit cell</a:t>
            </a:r>
            <a:r>
              <a:rPr lang="en-US" b="1" dirty="0" smtClean="0">
                <a:latin typeface="Calibri"/>
                <a:ea typeface="Calibri"/>
                <a:cs typeface="Calibri"/>
                <a:sym typeface="Calibri"/>
              </a:rPr>
              <a:t>?</a:t>
            </a:r>
            <a:endParaRPr b="1" dirty="0">
              <a:highlight>
                <a:srgbClr val="FFFFFF"/>
              </a:highlight>
              <a:latin typeface="Calibri"/>
              <a:ea typeface="Calibri"/>
              <a:cs typeface="Calibri"/>
              <a:sym typeface="Calibri"/>
            </a:endParaRPr>
          </a:p>
        </p:txBody>
      </p:sp>
      <p:sp>
        <p:nvSpPr>
          <p:cNvPr id="291" name="Google Shape;291;p18"/>
          <p:cNvSpPr txBox="1"/>
          <p:nvPr/>
        </p:nvSpPr>
        <p:spPr>
          <a:xfrm>
            <a:off x="2314575" y="267900"/>
            <a:ext cx="633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smtClean="0">
                <a:solidFill>
                  <a:schemeClr val="accent3"/>
                </a:solidFill>
                <a:latin typeface="Calibri"/>
                <a:ea typeface="Calibri"/>
                <a:cs typeface="Calibri"/>
                <a:sym typeface="Calibri"/>
              </a:rPr>
              <a:t>Assignments</a:t>
            </a:r>
            <a:r>
              <a:rPr lang="en-US" sz="3000" b="1" dirty="0">
                <a:solidFill>
                  <a:schemeClr val="accent3"/>
                </a:solidFill>
                <a:latin typeface="Calibri"/>
                <a:ea typeface="Calibri"/>
                <a:cs typeface="Calibri"/>
                <a:sym typeface="Calibri"/>
              </a:rPr>
              <a:t>. </a:t>
            </a:r>
            <a:endParaRPr dirty="0">
              <a:latin typeface="Roboto"/>
              <a:ea typeface="Roboto"/>
              <a:cs typeface="Roboto"/>
              <a:sym typeface="Roboto"/>
            </a:endParaRPr>
          </a:p>
        </p:txBody>
      </p:sp>
      <p:pic>
        <p:nvPicPr>
          <p:cNvPr id="6"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770" y="1010653"/>
            <a:ext cx="7775838" cy="3539430"/>
          </a:xfrm>
          <a:prstGeom prst="rect">
            <a:avLst/>
          </a:prstGeom>
          <a:noFill/>
        </p:spPr>
        <p:txBody>
          <a:bodyPr wrap="square" rtlCol="0">
            <a:spAutoFit/>
          </a:bodyPr>
          <a:lstStyle/>
          <a:p>
            <a:pPr marL="342900" lvl="0" indent="-342900">
              <a:buAutoNum type="arabicPeriod" startAt="7"/>
            </a:pPr>
            <a:r>
              <a:rPr lang="en-IN" b="1" dirty="0" smtClean="0">
                <a:latin typeface="Calibri" pitchFamily="34" charset="0"/>
                <a:cs typeface="Calibri" pitchFamily="34" charset="0"/>
              </a:rPr>
              <a:t>The </a:t>
            </a:r>
            <a:r>
              <a:rPr lang="en-IN" b="1" dirty="0">
                <a:latin typeface="Calibri" pitchFamily="34" charset="0"/>
                <a:cs typeface="Calibri" pitchFamily="34" charset="0"/>
              </a:rPr>
              <a:t>Refractive index of a solid is observed to have the same value along with all </a:t>
            </a:r>
            <a:r>
              <a:rPr lang="en-IN" b="1" dirty="0" smtClean="0">
                <a:latin typeface="Calibri" pitchFamily="34" charset="0"/>
                <a:cs typeface="Calibri" pitchFamily="34" charset="0"/>
              </a:rPr>
              <a:t>	directions</a:t>
            </a:r>
            <a:r>
              <a:rPr lang="en-IN" b="1" dirty="0">
                <a:latin typeface="Calibri" pitchFamily="34" charset="0"/>
                <a:cs typeface="Calibri" pitchFamily="34" charset="0"/>
              </a:rPr>
              <a:t>. Comment on the nature of this solid. Would it show cleavage </a:t>
            </a:r>
            <a:r>
              <a:rPr lang="en-IN" b="1" dirty="0" smtClean="0">
                <a:latin typeface="Calibri" pitchFamily="34" charset="0"/>
                <a:cs typeface="Calibri" pitchFamily="34" charset="0"/>
              </a:rPr>
              <a:t>property?</a:t>
            </a:r>
          </a:p>
          <a:p>
            <a:pPr marL="342900" lvl="0" indent="-342900">
              <a:buAutoNum type="arabicPeriod" startAt="7"/>
            </a:pPr>
            <a:r>
              <a:rPr lang="en-IN" b="1" dirty="0" smtClean="0">
                <a:latin typeface="Calibri" pitchFamily="34" charset="0"/>
                <a:cs typeface="Calibri" pitchFamily="34" charset="0"/>
              </a:rPr>
              <a:t>How </a:t>
            </a:r>
            <a:r>
              <a:rPr lang="en-IN" b="1" dirty="0">
                <a:latin typeface="Calibri" pitchFamily="34" charset="0"/>
                <a:cs typeface="Calibri" pitchFamily="34" charset="0"/>
              </a:rPr>
              <a:t>many lattice points are there in one unit cell of each of the following lattices? (i) Face-centred cubic (ii) Face-centred tetragonal (iii) </a:t>
            </a:r>
            <a:r>
              <a:rPr lang="en-IN" b="1" dirty="0" smtClean="0">
                <a:latin typeface="Calibri" pitchFamily="34" charset="0"/>
                <a:cs typeface="Calibri" pitchFamily="34" charset="0"/>
              </a:rPr>
              <a:t>Body-centred.</a:t>
            </a:r>
          </a:p>
          <a:p>
            <a:pPr marL="342900" lvl="0" indent="-342900">
              <a:buAutoNum type="arabicPeriod" startAt="7"/>
            </a:pPr>
            <a:r>
              <a:rPr lang="en-IN" b="1" dirty="0" smtClean="0">
                <a:latin typeface="Calibri" pitchFamily="34" charset="0"/>
                <a:cs typeface="Calibri" pitchFamily="34" charset="0"/>
              </a:rPr>
              <a:t>A </a:t>
            </a:r>
            <a:r>
              <a:rPr lang="en-IN" b="1" dirty="0">
                <a:latin typeface="Calibri" pitchFamily="34" charset="0"/>
                <a:cs typeface="Calibri" pitchFamily="34" charset="0"/>
              </a:rPr>
              <a:t>cubic solid is made of two elements P and Q. Atoms of Q are at the corners of the cube and P at the body-</a:t>
            </a:r>
            <a:r>
              <a:rPr lang="en-IN" b="1" dirty="0" err="1">
                <a:latin typeface="Calibri" pitchFamily="34" charset="0"/>
                <a:cs typeface="Calibri" pitchFamily="34" charset="0"/>
              </a:rPr>
              <a:t>center</a:t>
            </a:r>
            <a:r>
              <a:rPr lang="en-IN" b="1" dirty="0">
                <a:latin typeface="Calibri" pitchFamily="34" charset="0"/>
                <a:cs typeface="Calibri" pitchFamily="34" charset="0"/>
              </a:rPr>
              <a:t>. What is the formula of the </a:t>
            </a:r>
            <a:r>
              <a:rPr lang="en-IN" b="1" dirty="0" smtClean="0">
                <a:latin typeface="Calibri" pitchFamily="34" charset="0"/>
                <a:cs typeface="Calibri" pitchFamily="34" charset="0"/>
              </a:rPr>
              <a:t>compound?</a:t>
            </a:r>
            <a:endParaRPr lang="en-IN" b="1" dirty="0">
              <a:latin typeface="Calibri" pitchFamily="34" charset="0"/>
              <a:cs typeface="Calibri" pitchFamily="34" charset="0"/>
            </a:endParaRPr>
          </a:p>
          <a:p>
            <a:pPr marL="342900" lvl="0" indent="-342900">
              <a:buAutoNum type="arabicPeriod" startAt="7"/>
            </a:pPr>
            <a:r>
              <a:rPr lang="en-IN" b="1" dirty="0" smtClean="0">
                <a:latin typeface="Calibri" pitchFamily="34" charset="0"/>
                <a:cs typeface="Calibri" pitchFamily="34" charset="0"/>
              </a:rPr>
              <a:t>A </a:t>
            </a:r>
            <a:r>
              <a:rPr lang="en-IN" b="1" dirty="0">
                <a:latin typeface="Calibri" pitchFamily="34" charset="0"/>
                <a:cs typeface="Calibri" pitchFamily="34" charset="0"/>
              </a:rPr>
              <a:t>cubic solid is made of two elements X and Y. Atoms of X are at the corners of the cube and Y at the face-</a:t>
            </a:r>
            <a:r>
              <a:rPr lang="en-IN" b="1" dirty="0" err="1">
                <a:latin typeface="Calibri" pitchFamily="34" charset="0"/>
                <a:cs typeface="Calibri" pitchFamily="34" charset="0"/>
              </a:rPr>
              <a:t>centers</a:t>
            </a:r>
            <a:r>
              <a:rPr lang="en-IN" b="1" dirty="0">
                <a:latin typeface="Calibri" pitchFamily="34" charset="0"/>
                <a:cs typeface="Calibri" pitchFamily="34" charset="0"/>
              </a:rPr>
              <a:t>. What is the formula of the compound? </a:t>
            </a:r>
          </a:p>
          <a:p>
            <a:pPr marL="342900" lvl="0" indent="-342900">
              <a:buAutoNum type="arabicPeriod" startAt="7"/>
            </a:pPr>
            <a:r>
              <a:rPr lang="en-IN" b="1" dirty="0" smtClean="0">
                <a:latin typeface="Calibri" pitchFamily="34" charset="0"/>
                <a:cs typeface="Calibri" pitchFamily="34" charset="0"/>
              </a:rPr>
              <a:t>A </a:t>
            </a:r>
            <a:r>
              <a:rPr lang="en-IN" b="1" dirty="0">
                <a:latin typeface="Calibri" pitchFamily="34" charset="0"/>
                <a:cs typeface="Calibri" pitchFamily="34" charset="0"/>
              </a:rPr>
              <a:t>cubic solid is made of two elements A and B. Atoms of A are at the corners of the cube and two atoms of B are in each body diagonal. What is the formula of the compound? </a:t>
            </a:r>
            <a:endParaRPr lang="en-IN" b="1" dirty="0" smtClean="0">
              <a:latin typeface="Calibri" pitchFamily="34" charset="0"/>
              <a:cs typeface="Calibri" pitchFamily="34" charset="0"/>
            </a:endParaRPr>
          </a:p>
          <a:p>
            <a:pPr marL="342900" indent="-342900">
              <a:buFont typeface="Arial"/>
              <a:buAutoNum type="arabicPeriod" startAt="7"/>
            </a:pPr>
            <a:r>
              <a:rPr lang="en-US" b="1" dirty="0">
                <a:latin typeface="Calibri" pitchFamily="34" charset="0"/>
                <a:cs typeface="Calibri" pitchFamily="34" charset="0"/>
              </a:rPr>
              <a:t>In a face-centered cubic arrangement of A and B atoms where A are present at the corner and B at the face centers. An atom is missing from 4 corners in each unit cell. What is the simplest formula of the compound?</a:t>
            </a:r>
            <a:endParaRPr lang="en-IN" b="1" dirty="0">
              <a:latin typeface="Calibri" pitchFamily="34" charset="0"/>
              <a:cs typeface="Calibri" pitchFamily="34" charset="0"/>
            </a:endParaRPr>
          </a:p>
          <a:p>
            <a:pPr marL="342900" lvl="0" indent="-342900">
              <a:buAutoNum type="arabicPeriod" startAt="7"/>
            </a:pPr>
            <a:r>
              <a:rPr lang="en-IN" b="1" dirty="0">
                <a:latin typeface="Calibri" pitchFamily="34" charset="0"/>
                <a:cs typeface="Calibri" pitchFamily="34" charset="0"/>
              </a:rPr>
              <a:t>In an </a:t>
            </a:r>
            <a:r>
              <a:rPr lang="en-IN" b="1" dirty="0" err="1">
                <a:latin typeface="Calibri" pitchFamily="34" charset="0"/>
                <a:cs typeface="Calibri" pitchFamily="34" charset="0"/>
              </a:rPr>
              <a:t>fcc</a:t>
            </a:r>
            <a:r>
              <a:rPr lang="en-IN" b="1" dirty="0">
                <a:latin typeface="Calibri" pitchFamily="34" charset="0"/>
                <a:cs typeface="Calibri" pitchFamily="34" charset="0"/>
              </a:rPr>
              <a:t> arrangement of A and B atoms. A is present at the corners of the unit cell and B is present at the face </a:t>
            </a:r>
            <a:r>
              <a:rPr lang="en-IN" b="1" dirty="0" err="1">
                <a:latin typeface="Calibri" pitchFamily="34" charset="0"/>
                <a:cs typeface="Calibri" pitchFamily="34" charset="0"/>
              </a:rPr>
              <a:t>centers</a:t>
            </a:r>
            <a:r>
              <a:rPr lang="en-IN" b="1" dirty="0">
                <a:latin typeface="Calibri" pitchFamily="34" charset="0"/>
                <a:cs typeface="Calibri" pitchFamily="34" charset="0"/>
              </a:rPr>
              <a:t>. If one atom of A is missing from its position at the corners, what is the formula of the compound? </a:t>
            </a:r>
          </a:p>
        </p:txBody>
      </p:sp>
      <p:pic>
        <p:nvPicPr>
          <p:cNvPr id="3" name="Google Shape;289;p18"/>
          <p:cNvPicPr preferRelativeResize="0"/>
          <p:nvPr/>
        </p:nvPicPr>
        <p:blipFill>
          <a:blip r:embed="rId2">
            <a:alphaModFix/>
          </a:blip>
          <a:stretch>
            <a:fillRect/>
          </a:stretch>
        </p:blipFill>
        <p:spPr>
          <a:xfrm>
            <a:off x="152400" y="152400"/>
            <a:ext cx="1409700" cy="704850"/>
          </a:xfrm>
          <a:prstGeom prst="rect">
            <a:avLst/>
          </a:prstGeom>
          <a:noFill/>
          <a:ln>
            <a:noFill/>
          </a:ln>
        </p:spPr>
      </p:pic>
      <p:pic>
        <p:nvPicPr>
          <p:cNvPr id="5" name="Google Shape;73;p1"/>
          <p:cNvPicPr preferRelativeResize="0"/>
          <p:nvPr/>
        </p:nvPicPr>
        <p:blipFill>
          <a:blip r:embed="rId3">
            <a:alphaModFix/>
          </a:blip>
          <a:stretch>
            <a:fillRect/>
          </a:stretch>
        </p:blipFill>
        <p:spPr>
          <a:xfrm>
            <a:off x="7655390" y="84409"/>
            <a:ext cx="1195810" cy="928466"/>
          </a:xfrm>
          <a:prstGeom prst="rect">
            <a:avLst/>
          </a:prstGeom>
          <a:noFill/>
          <a:ln>
            <a:noFill/>
          </a:ln>
        </p:spPr>
      </p:pic>
    </p:spTree>
    <p:extLst>
      <p:ext uri="{BB962C8B-B14F-4D97-AF65-F5344CB8AC3E}">
        <p14:creationId xmlns:p14="http://schemas.microsoft.com/office/powerpoint/2010/main" val="1577640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517" y="941901"/>
            <a:ext cx="8147098" cy="3754874"/>
          </a:xfrm>
          <a:prstGeom prst="rect">
            <a:avLst/>
          </a:prstGeom>
          <a:noFill/>
        </p:spPr>
        <p:txBody>
          <a:bodyPr wrap="square" rtlCol="0">
            <a:spAutoFit/>
          </a:bodyPr>
          <a:lstStyle/>
          <a:p>
            <a:r>
              <a:rPr lang="en-US" b="1" dirty="0" smtClean="0">
                <a:latin typeface="Calibri" pitchFamily="34" charset="0"/>
                <a:cs typeface="Calibri" pitchFamily="34" charset="0"/>
              </a:rPr>
              <a:t>14. Which </a:t>
            </a:r>
            <a:r>
              <a:rPr lang="en-US" b="1" dirty="0">
                <a:latin typeface="Calibri" pitchFamily="34" charset="0"/>
                <a:cs typeface="Calibri" pitchFamily="34" charset="0"/>
              </a:rPr>
              <a:t>of the following is regarded as the ‘repeatable entity’ of a 3D crystal structure?</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a:t>
            </a:r>
            <a:r>
              <a:rPr lang="en-US" dirty="0">
                <a:latin typeface="Calibri" pitchFamily="34" charset="0"/>
                <a:cs typeface="Calibri" pitchFamily="34" charset="0"/>
              </a:rPr>
              <a:t>) Unit </a:t>
            </a:r>
            <a:r>
              <a:rPr lang="en-US" dirty="0" smtClean="0">
                <a:latin typeface="Calibri" pitchFamily="34" charset="0"/>
                <a:cs typeface="Calibri" pitchFamily="34" charset="0"/>
              </a:rPr>
              <a:t>cell	b</a:t>
            </a:r>
            <a:r>
              <a:rPr lang="en-US" dirty="0">
                <a:latin typeface="Calibri" pitchFamily="34" charset="0"/>
                <a:cs typeface="Calibri" pitchFamily="34" charset="0"/>
              </a:rPr>
              <a:t>) </a:t>
            </a:r>
            <a:r>
              <a:rPr lang="en-US" dirty="0" smtClean="0">
                <a:latin typeface="Calibri" pitchFamily="34" charset="0"/>
                <a:cs typeface="Calibri" pitchFamily="34" charset="0"/>
              </a:rPr>
              <a:t>Lattice	c</a:t>
            </a:r>
            <a:r>
              <a:rPr lang="en-US" dirty="0">
                <a:latin typeface="Calibri" pitchFamily="34" charset="0"/>
                <a:cs typeface="Calibri" pitchFamily="34" charset="0"/>
              </a:rPr>
              <a:t>) </a:t>
            </a:r>
            <a:r>
              <a:rPr lang="en-US" dirty="0" smtClean="0">
                <a:latin typeface="Calibri" pitchFamily="34" charset="0"/>
                <a:cs typeface="Calibri" pitchFamily="34" charset="0"/>
              </a:rPr>
              <a:t>Crystal	d</a:t>
            </a:r>
            <a:r>
              <a:rPr lang="en-US" dirty="0">
                <a:latin typeface="Calibri" pitchFamily="34" charset="0"/>
                <a:cs typeface="Calibri" pitchFamily="34" charset="0"/>
              </a:rPr>
              <a:t>) </a:t>
            </a:r>
            <a:r>
              <a:rPr lang="en-US" dirty="0" err="1">
                <a:latin typeface="Calibri" pitchFamily="34" charset="0"/>
                <a:cs typeface="Calibri" pitchFamily="34" charset="0"/>
              </a:rPr>
              <a:t>Bravais</a:t>
            </a:r>
            <a:r>
              <a:rPr lang="en-US" dirty="0">
                <a:latin typeface="Calibri" pitchFamily="34" charset="0"/>
                <a:cs typeface="Calibri" pitchFamily="34" charset="0"/>
              </a:rPr>
              <a:t> </a:t>
            </a:r>
            <a:r>
              <a:rPr lang="en-US" dirty="0" smtClean="0">
                <a:latin typeface="Calibri" pitchFamily="34" charset="0"/>
                <a:cs typeface="Calibri" pitchFamily="34" charset="0"/>
              </a:rPr>
              <a:t>Index</a:t>
            </a:r>
          </a:p>
          <a:p>
            <a:r>
              <a:rPr lang="en-US" b="1" dirty="0" smtClean="0">
                <a:latin typeface="Calibri" pitchFamily="34" charset="0"/>
                <a:cs typeface="Calibri" pitchFamily="34" charset="0"/>
              </a:rPr>
              <a:t>15. </a:t>
            </a:r>
            <a:r>
              <a:rPr lang="en-US" b="1" dirty="0">
                <a:latin typeface="Calibri" pitchFamily="34" charset="0"/>
                <a:cs typeface="Calibri" pitchFamily="34" charset="0"/>
              </a:rPr>
              <a:t>Identify the dimensional relation for the unit cell illustrated below</a:t>
            </a:r>
            <a:r>
              <a:rPr lang="en-US" b="1" dirty="0" smtClean="0">
                <a:latin typeface="Calibri" pitchFamily="34" charset="0"/>
                <a:cs typeface="Calibri" pitchFamily="34" charset="0"/>
              </a:rPr>
              <a:t>.</a:t>
            </a: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r>
              <a:rPr lang="en-US" b="1" dirty="0">
                <a:latin typeface="Calibri" pitchFamily="34" charset="0"/>
                <a:cs typeface="Calibri" pitchFamily="34" charset="0"/>
              </a:rPr>
              <a:t>	</a:t>
            </a:r>
            <a:r>
              <a:rPr lang="pt-BR" dirty="0">
                <a:latin typeface="Calibri" pitchFamily="34" charset="0"/>
                <a:cs typeface="Calibri" pitchFamily="34" charset="0"/>
              </a:rPr>
              <a:t>a) a = b = </a:t>
            </a:r>
            <a:r>
              <a:rPr lang="pt-BR" dirty="0" smtClean="0">
                <a:latin typeface="Calibri" pitchFamily="34" charset="0"/>
                <a:cs typeface="Calibri" pitchFamily="34" charset="0"/>
              </a:rPr>
              <a:t>c		b</a:t>
            </a:r>
            <a:r>
              <a:rPr lang="pt-BR" dirty="0">
                <a:latin typeface="Calibri" pitchFamily="34" charset="0"/>
                <a:cs typeface="Calibri" pitchFamily="34" charset="0"/>
              </a:rPr>
              <a:t>) a = b ≠ </a:t>
            </a:r>
            <a:r>
              <a:rPr lang="pt-BR" dirty="0" smtClean="0">
                <a:latin typeface="Calibri" pitchFamily="34" charset="0"/>
                <a:cs typeface="Calibri" pitchFamily="34" charset="0"/>
              </a:rPr>
              <a:t>c		c</a:t>
            </a:r>
            <a:r>
              <a:rPr lang="pt-BR" dirty="0">
                <a:latin typeface="Calibri" pitchFamily="34" charset="0"/>
                <a:cs typeface="Calibri" pitchFamily="34" charset="0"/>
              </a:rPr>
              <a:t>) a ≠ b ≠ </a:t>
            </a:r>
            <a:r>
              <a:rPr lang="pt-BR" dirty="0" smtClean="0">
                <a:latin typeface="Calibri" pitchFamily="34" charset="0"/>
                <a:cs typeface="Calibri" pitchFamily="34" charset="0"/>
              </a:rPr>
              <a:t>c		d</a:t>
            </a:r>
            <a:r>
              <a:rPr lang="pt-BR" dirty="0">
                <a:latin typeface="Calibri" pitchFamily="34" charset="0"/>
                <a:cs typeface="Calibri" pitchFamily="34" charset="0"/>
              </a:rPr>
              <a:t>) a ≠ b = c</a:t>
            </a:r>
            <a:endParaRPr lang="en-IN" dirty="0">
              <a:latin typeface="Calibri" pitchFamily="34" charset="0"/>
              <a:cs typeface="Calibri" pitchFamily="34" charset="0"/>
            </a:endParaRPr>
          </a:p>
          <a:p>
            <a:r>
              <a:rPr lang="en-US" b="1" dirty="0" smtClean="0">
                <a:latin typeface="Calibri" pitchFamily="34" charset="0"/>
                <a:cs typeface="Calibri" pitchFamily="34" charset="0"/>
              </a:rPr>
              <a:t>16. </a:t>
            </a:r>
            <a:r>
              <a:rPr lang="en-US" b="1" dirty="0">
                <a:latin typeface="Calibri" pitchFamily="34" charset="0"/>
                <a:cs typeface="Calibri" pitchFamily="34" charset="0"/>
              </a:rPr>
              <a:t>A compound is formed by atoms of elements A occupying the corners of the unit cell and an atom of element B present at the center of the unit cell. Deduce the formula of the compound.</a:t>
            </a:r>
            <a:br>
              <a:rPr lang="en-US" b="1" dirty="0">
                <a:latin typeface="Calibri" pitchFamily="34" charset="0"/>
                <a:cs typeface="Calibri" pitchFamily="34" charset="0"/>
              </a:rPr>
            </a:br>
            <a:r>
              <a:rPr lang="en-US" b="1" dirty="0" smtClean="0">
                <a:latin typeface="Calibri" pitchFamily="34" charset="0"/>
                <a:cs typeface="Calibri" pitchFamily="34" charset="0"/>
              </a:rPr>
              <a:t>	</a:t>
            </a:r>
            <a:r>
              <a:rPr lang="en-US" dirty="0" smtClean="0">
                <a:latin typeface="Calibri" pitchFamily="34" charset="0"/>
                <a:cs typeface="Calibri" pitchFamily="34" charset="0"/>
              </a:rPr>
              <a:t>a</a:t>
            </a:r>
            <a:r>
              <a:rPr lang="en-US" dirty="0">
                <a:latin typeface="Calibri" pitchFamily="34" charset="0"/>
                <a:cs typeface="Calibri" pitchFamily="34" charset="0"/>
              </a:rPr>
              <a:t>) </a:t>
            </a:r>
            <a:r>
              <a:rPr lang="en-US" dirty="0" smtClean="0">
                <a:latin typeface="Calibri" pitchFamily="34" charset="0"/>
                <a:cs typeface="Calibri" pitchFamily="34" charset="0"/>
              </a:rPr>
              <a:t>AB</a:t>
            </a:r>
            <a:r>
              <a:rPr lang="en-US" baseline="-25000" dirty="0" smtClean="0">
                <a:latin typeface="Calibri" pitchFamily="34" charset="0"/>
                <a:cs typeface="Calibri" pitchFamily="34" charset="0"/>
              </a:rPr>
              <a:t>2</a:t>
            </a:r>
            <a:r>
              <a:rPr lang="en-US" dirty="0" smtClean="0">
                <a:latin typeface="Calibri" pitchFamily="34" charset="0"/>
                <a:cs typeface="Calibri" pitchFamily="34" charset="0"/>
              </a:rPr>
              <a:t>	b</a:t>
            </a:r>
            <a:r>
              <a:rPr lang="en-US" dirty="0">
                <a:latin typeface="Calibri" pitchFamily="34" charset="0"/>
                <a:cs typeface="Calibri" pitchFamily="34" charset="0"/>
              </a:rPr>
              <a:t>) </a:t>
            </a:r>
            <a:r>
              <a:rPr lang="en-US" dirty="0" smtClean="0">
                <a:latin typeface="Calibri" pitchFamily="34" charset="0"/>
                <a:cs typeface="Calibri" pitchFamily="34" charset="0"/>
              </a:rPr>
              <a:t>AB</a:t>
            </a:r>
            <a:r>
              <a:rPr lang="en-US" baseline="-25000" dirty="0" smtClean="0">
                <a:latin typeface="Calibri" pitchFamily="34" charset="0"/>
                <a:cs typeface="Calibri" pitchFamily="34" charset="0"/>
              </a:rPr>
              <a:t>3</a:t>
            </a:r>
            <a:r>
              <a:rPr lang="en-US" dirty="0" smtClean="0">
                <a:latin typeface="Calibri" pitchFamily="34" charset="0"/>
                <a:cs typeface="Calibri" pitchFamily="34" charset="0"/>
              </a:rPr>
              <a:t>	c</a:t>
            </a:r>
            <a:r>
              <a:rPr lang="en-US" dirty="0">
                <a:latin typeface="Calibri" pitchFamily="34" charset="0"/>
                <a:cs typeface="Calibri" pitchFamily="34" charset="0"/>
              </a:rPr>
              <a:t>) </a:t>
            </a:r>
            <a:r>
              <a:rPr lang="en-US" dirty="0" smtClean="0">
                <a:latin typeface="Calibri" pitchFamily="34" charset="0"/>
                <a:cs typeface="Calibri" pitchFamily="34" charset="0"/>
              </a:rPr>
              <a:t>AB</a:t>
            </a:r>
            <a:r>
              <a:rPr lang="en-US" baseline="-25000" dirty="0" smtClean="0">
                <a:latin typeface="Calibri" pitchFamily="34" charset="0"/>
                <a:cs typeface="Calibri" pitchFamily="34" charset="0"/>
              </a:rPr>
              <a:t>4</a:t>
            </a:r>
            <a:r>
              <a:rPr lang="en-US" dirty="0" smtClean="0">
                <a:latin typeface="Calibri" pitchFamily="34" charset="0"/>
                <a:cs typeface="Calibri" pitchFamily="34" charset="0"/>
              </a:rPr>
              <a:t>	d</a:t>
            </a:r>
            <a:r>
              <a:rPr lang="en-US" dirty="0">
                <a:latin typeface="Calibri" pitchFamily="34" charset="0"/>
                <a:cs typeface="Calibri" pitchFamily="34" charset="0"/>
              </a:rPr>
              <a:t>) </a:t>
            </a:r>
            <a:r>
              <a:rPr lang="en-US" dirty="0" smtClean="0">
                <a:latin typeface="Calibri" pitchFamily="34" charset="0"/>
                <a:cs typeface="Calibri" pitchFamily="34" charset="0"/>
              </a:rPr>
              <a:t>AB</a:t>
            </a:r>
          </a:p>
          <a:p>
            <a:r>
              <a:rPr lang="en-US" b="1" dirty="0" smtClean="0">
                <a:latin typeface="Calibri" pitchFamily="34" charset="0"/>
                <a:cs typeface="Calibri" pitchFamily="34" charset="0"/>
              </a:rPr>
              <a:t>17. </a:t>
            </a:r>
            <a:r>
              <a:rPr lang="en-US" b="1" dirty="0">
                <a:latin typeface="Calibri" pitchFamily="34" charset="0"/>
                <a:cs typeface="Calibri" pitchFamily="34" charset="0"/>
              </a:rPr>
              <a:t>How many parameters are used to characterize a unit cell?</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a:t>
            </a:r>
            <a:r>
              <a:rPr lang="en-US" dirty="0">
                <a:latin typeface="Calibri" pitchFamily="34" charset="0"/>
                <a:cs typeface="Calibri" pitchFamily="34" charset="0"/>
              </a:rPr>
              <a:t>) </a:t>
            </a:r>
            <a:r>
              <a:rPr lang="en-US" dirty="0" smtClean="0">
                <a:latin typeface="Calibri" pitchFamily="34" charset="0"/>
                <a:cs typeface="Calibri" pitchFamily="34" charset="0"/>
              </a:rPr>
              <a:t>Six	b</a:t>
            </a:r>
            <a:r>
              <a:rPr lang="en-US" dirty="0">
                <a:latin typeface="Calibri" pitchFamily="34" charset="0"/>
                <a:cs typeface="Calibri" pitchFamily="34" charset="0"/>
              </a:rPr>
              <a:t>) </a:t>
            </a:r>
            <a:r>
              <a:rPr lang="en-US" dirty="0" smtClean="0">
                <a:latin typeface="Calibri" pitchFamily="34" charset="0"/>
                <a:cs typeface="Calibri" pitchFamily="34" charset="0"/>
              </a:rPr>
              <a:t>Three	c</a:t>
            </a:r>
            <a:r>
              <a:rPr lang="en-US" dirty="0">
                <a:latin typeface="Calibri" pitchFamily="34" charset="0"/>
                <a:cs typeface="Calibri" pitchFamily="34" charset="0"/>
              </a:rPr>
              <a:t>) </a:t>
            </a:r>
            <a:r>
              <a:rPr lang="en-US" dirty="0" smtClean="0">
                <a:latin typeface="Calibri" pitchFamily="34" charset="0"/>
                <a:cs typeface="Calibri" pitchFamily="34" charset="0"/>
              </a:rPr>
              <a:t>Two	d</a:t>
            </a:r>
            <a:r>
              <a:rPr lang="en-US" dirty="0">
                <a:latin typeface="Calibri" pitchFamily="34" charset="0"/>
                <a:cs typeface="Calibri" pitchFamily="34" charset="0"/>
              </a:rPr>
              <a:t>) Nine</a:t>
            </a:r>
            <a:endParaRPr lang="en-US" b="1" dirty="0" smtClean="0">
              <a:latin typeface="Calibri" pitchFamily="34" charset="0"/>
              <a:cs typeface="Calibri" pitchFamily="34" charset="0"/>
            </a:endParaRPr>
          </a:p>
          <a:p>
            <a:endParaRPr lang="en-US" b="1" dirty="0" smtClean="0">
              <a:latin typeface="Calibri" pitchFamily="34" charset="0"/>
              <a:cs typeface="Calibri" pitchFamily="34" charset="0"/>
            </a:endParaRPr>
          </a:p>
          <a:p>
            <a:endParaRPr lang="en-IN" dirty="0">
              <a:latin typeface="Calibri" pitchFamily="34" charset="0"/>
              <a:cs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748" y="1650941"/>
            <a:ext cx="771311" cy="110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oogle Shape;289;p18"/>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9"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Tree>
    <p:extLst>
      <p:ext uri="{BB962C8B-B14F-4D97-AF65-F5344CB8AC3E}">
        <p14:creationId xmlns:p14="http://schemas.microsoft.com/office/powerpoint/2010/main" val="1754490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021" y="1237522"/>
            <a:ext cx="7920217" cy="2031325"/>
          </a:xfrm>
          <a:prstGeom prst="rect">
            <a:avLst/>
          </a:prstGeom>
          <a:noFill/>
        </p:spPr>
        <p:txBody>
          <a:bodyPr wrap="square" rtlCol="0">
            <a:spAutoFit/>
          </a:bodyPr>
          <a:lstStyle/>
          <a:p>
            <a:r>
              <a:rPr lang="en-US" b="1" dirty="0" smtClean="0">
                <a:latin typeface="Calibri" pitchFamily="34" charset="0"/>
                <a:cs typeface="Calibri" pitchFamily="34" charset="0"/>
              </a:rPr>
              <a:t>18. </a:t>
            </a:r>
            <a:r>
              <a:rPr lang="en-US" b="1" dirty="0" err="1" smtClean="0">
                <a:latin typeface="Calibri" pitchFamily="34" charset="0"/>
                <a:cs typeface="Calibri" pitchFamily="34" charset="0"/>
              </a:rPr>
              <a:t>Bravais</a:t>
            </a:r>
            <a:r>
              <a:rPr lang="en-US" b="1" dirty="0" smtClean="0">
                <a:latin typeface="Calibri" pitchFamily="34" charset="0"/>
                <a:cs typeface="Calibri" pitchFamily="34" charset="0"/>
              </a:rPr>
              <a:t> </a:t>
            </a:r>
            <a:r>
              <a:rPr lang="en-US" b="1" dirty="0">
                <a:latin typeface="Calibri" pitchFamily="34" charset="0"/>
                <a:cs typeface="Calibri" pitchFamily="34" charset="0"/>
              </a:rPr>
              <a:t>lattice consists of __________ space lattices.</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a:t>
            </a:r>
            <a:r>
              <a:rPr lang="en-US" dirty="0">
                <a:latin typeface="Calibri" pitchFamily="34" charset="0"/>
                <a:cs typeface="Calibri" pitchFamily="34" charset="0"/>
              </a:rPr>
              <a:t>) </a:t>
            </a:r>
            <a:r>
              <a:rPr lang="en-US" dirty="0" smtClean="0">
                <a:latin typeface="Calibri" pitchFamily="34" charset="0"/>
                <a:cs typeface="Calibri" pitchFamily="34" charset="0"/>
              </a:rPr>
              <a:t>Eleven		b</a:t>
            </a:r>
            <a:r>
              <a:rPr lang="en-US" dirty="0">
                <a:latin typeface="Calibri" pitchFamily="34" charset="0"/>
                <a:cs typeface="Calibri" pitchFamily="34" charset="0"/>
              </a:rPr>
              <a:t>) </a:t>
            </a:r>
            <a:r>
              <a:rPr lang="en-US" dirty="0" smtClean="0">
                <a:latin typeface="Calibri" pitchFamily="34" charset="0"/>
                <a:cs typeface="Calibri" pitchFamily="34" charset="0"/>
              </a:rPr>
              <a:t>Twelve	</a:t>
            </a:r>
          </a:p>
          <a:p>
            <a:r>
              <a:rPr lang="en-US" dirty="0">
                <a:latin typeface="Calibri" pitchFamily="34" charset="0"/>
                <a:cs typeface="Calibri" pitchFamily="34" charset="0"/>
              </a:rPr>
              <a:t>	</a:t>
            </a:r>
            <a:r>
              <a:rPr lang="en-US" dirty="0" smtClean="0">
                <a:latin typeface="Calibri" pitchFamily="34" charset="0"/>
                <a:cs typeface="Calibri" pitchFamily="34" charset="0"/>
              </a:rPr>
              <a:t>c</a:t>
            </a:r>
            <a:r>
              <a:rPr lang="en-US" dirty="0">
                <a:latin typeface="Calibri" pitchFamily="34" charset="0"/>
                <a:cs typeface="Calibri" pitchFamily="34" charset="0"/>
              </a:rPr>
              <a:t>) </a:t>
            </a:r>
            <a:r>
              <a:rPr lang="en-US" dirty="0" smtClean="0">
                <a:latin typeface="Calibri" pitchFamily="34" charset="0"/>
                <a:cs typeface="Calibri" pitchFamily="34" charset="0"/>
              </a:rPr>
              <a:t>Thirteen		d</a:t>
            </a:r>
            <a:r>
              <a:rPr lang="en-US" dirty="0">
                <a:latin typeface="Calibri" pitchFamily="34" charset="0"/>
                <a:cs typeface="Calibri" pitchFamily="34" charset="0"/>
              </a:rPr>
              <a:t>) </a:t>
            </a:r>
            <a:r>
              <a:rPr lang="en-US" dirty="0" smtClean="0">
                <a:latin typeface="Calibri" pitchFamily="34" charset="0"/>
                <a:cs typeface="Calibri" pitchFamily="34" charset="0"/>
              </a:rPr>
              <a:t>Fourteen</a:t>
            </a:r>
          </a:p>
          <a:p>
            <a:r>
              <a:rPr lang="en-US" b="1" dirty="0" smtClean="0">
                <a:latin typeface="Calibri" pitchFamily="34" charset="0"/>
                <a:cs typeface="Calibri" pitchFamily="34" charset="0"/>
              </a:rPr>
              <a:t>19. </a:t>
            </a:r>
            <a:r>
              <a:rPr lang="en-US" b="1" dirty="0">
                <a:latin typeface="Calibri" pitchFamily="34" charset="0"/>
                <a:cs typeface="Calibri" pitchFamily="34" charset="0"/>
              </a:rPr>
              <a:t>A unit cell that contains lattice points only at the corners is known as </a:t>
            </a:r>
            <a:r>
              <a:rPr lang="en-US" b="1" dirty="0" smtClean="0">
                <a:latin typeface="Calibri" pitchFamily="34" charset="0"/>
                <a:cs typeface="Calibri" pitchFamily="34" charset="0"/>
              </a:rPr>
              <a:t>_________.</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a:t>
            </a:r>
            <a:r>
              <a:rPr lang="en-US" dirty="0">
                <a:latin typeface="Calibri" pitchFamily="34" charset="0"/>
                <a:cs typeface="Calibri" pitchFamily="34" charset="0"/>
              </a:rPr>
              <a:t>) Primitive unit </a:t>
            </a:r>
            <a:r>
              <a:rPr lang="en-US" dirty="0" smtClean="0">
                <a:latin typeface="Calibri" pitchFamily="34" charset="0"/>
                <a:cs typeface="Calibri" pitchFamily="34" charset="0"/>
              </a:rPr>
              <a:t>cell	b</a:t>
            </a:r>
            <a:r>
              <a:rPr lang="en-US" dirty="0">
                <a:latin typeface="Calibri" pitchFamily="34" charset="0"/>
                <a:cs typeface="Calibri" pitchFamily="34" charset="0"/>
              </a:rPr>
              <a:t>) Secondary unit cell</a:t>
            </a:r>
            <a:br>
              <a:rPr lang="en-US" dirty="0">
                <a:latin typeface="Calibri" pitchFamily="34" charset="0"/>
                <a:cs typeface="Calibri" pitchFamily="34" charset="0"/>
              </a:rPr>
            </a:br>
            <a:r>
              <a:rPr lang="en-US" dirty="0" smtClean="0">
                <a:latin typeface="Calibri" pitchFamily="34" charset="0"/>
                <a:cs typeface="Calibri" pitchFamily="34" charset="0"/>
              </a:rPr>
              <a:t>	c</a:t>
            </a:r>
            <a:r>
              <a:rPr lang="en-US" dirty="0">
                <a:latin typeface="Calibri" pitchFamily="34" charset="0"/>
                <a:cs typeface="Calibri" pitchFamily="34" charset="0"/>
              </a:rPr>
              <a:t>) Layered unit </a:t>
            </a:r>
            <a:r>
              <a:rPr lang="en-US" dirty="0" smtClean="0">
                <a:latin typeface="Calibri" pitchFamily="34" charset="0"/>
                <a:cs typeface="Calibri" pitchFamily="34" charset="0"/>
              </a:rPr>
              <a:t>cell	d</a:t>
            </a:r>
            <a:r>
              <a:rPr lang="en-US" dirty="0">
                <a:latin typeface="Calibri" pitchFamily="34" charset="0"/>
                <a:cs typeface="Calibri" pitchFamily="34" charset="0"/>
              </a:rPr>
              <a:t>) Derived unit </a:t>
            </a:r>
            <a:r>
              <a:rPr lang="en-US" dirty="0" smtClean="0">
                <a:latin typeface="Calibri" pitchFamily="34" charset="0"/>
                <a:cs typeface="Calibri" pitchFamily="34" charset="0"/>
              </a:rPr>
              <a:t>cell</a:t>
            </a:r>
          </a:p>
          <a:p>
            <a:r>
              <a:rPr lang="en-US" b="1" dirty="0" smtClean="0">
                <a:latin typeface="Calibri" pitchFamily="34" charset="0"/>
                <a:cs typeface="Calibri" pitchFamily="34" charset="0"/>
              </a:rPr>
              <a:t>20. </a:t>
            </a:r>
            <a:r>
              <a:rPr lang="en-US" b="1" dirty="0">
                <a:latin typeface="Calibri" pitchFamily="34" charset="0"/>
                <a:cs typeface="Calibri" pitchFamily="34" charset="0"/>
              </a:rPr>
              <a:t>The axial relationship of a </a:t>
            </a:r>
            <a:r>
              <a:rPr lang="en-US" b="1" dirty="0" err="1">
                <a:latin typeface="Calibri" pitchFamily="34" charset="0"/>
                <a:cs typeface="Calibri" pitchFamily="34" charset="0"/>
              </a:rPr>
              <a:t>rhombohedral</a:t>
            </a:r>
            <a:r>
              <a:rPr lang="en-US" b="1" dirty="0">
                <a:latin typeface="Calibri" pitchFamily="34" charset="0"/>
                <a:cs typeface="Calibri" pitchFamily="34" charset="0"/>
              </a:rPr>
              <a:t> crystal system is given as </a:t>
            </a:r>
            <a:r>
              <a:rPr lang="en-US" b="1" dirty="0" smtClean="0">
                <a:latin typeface="Calibri" pitchFamily="34" charset="0"/>
                <a:cs typeface="Calibri" pitchFamily="34" charset="0"/>
              </a:rPr>
              <a:t>___________.</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a:t>
            </a:r>
            <a:r>
              <a:rPr lang="en-US" dirty="0">
                <a:latin typeface="Calibri" pitchFamily="34" charset="0"/>
                <a:cs typeface="Calibri" pitchFamily="34" charset="0"/>
              </a:rPr>
              <a:t>) a = b = </a:t>
            </a:r>
            <a:r>
              <a:rPr lang="en-US" dirty="0" smtClean="0">
                <a:latin typeface="Calibri" pitchFamily="34" charset="0"/>
                <a:cs typeface="Calibri" pitchFamily="34" charset="0"/>
              </a:rPr>
              <a:t>c		b</a:t>
            </a:r>
            <a:r>
              <a:rPr lang="en-US" dirty="0">
                <a:latin typeface="Calibri" pitchFamily="34" charset="0"/>
                <a:cs typeface="Calibri" pitchFamily="34" charset="0"/>
              </a:rPr>
              <a:t>) a = b ≠ c</a:t>
            </a:r>
            <a:br>
              <a:rPr lang="en-US" dirty="0">
                <a:latin typeface="Calibri" pitchFamily="34" charset="0"/>
                <a:cs typeface="Calibri" pitchFamily="34" charset="0"/>
              </a:rPr>
            </a:br>
            <a:r>
              <a:rPr lang="en-US" dirty="0" smtClean="0">
                <a:latin typeface="Calibri" pitchFamily="34" charset="0"/>
                <a:cs typeface="Calibri" pitchFamily="34" charset="0"/>
              </a:rPr>
              <a:t>	c</a:t>
            </a:r>
            <a:r>
              <a:rPr lang="en-US" dirty="0">
                <a:latin typeface="Calibri" pitchFamily="34" charset="0"/>
                <a:cs typeface="Calibri" pitchFamily="34" charset="0"/>
              </a:rPr>
              <a:t>) a ≠ b = </a:t>
            </a:r>
            <a:r>
              <a:rPr lang="en-US" dirty="0" smtClean="0">
                <a:latin typeface="Calibri" pitchFamily="34" charset="0"/>
                <a:cs typeface="Calibri" pitchFamily="34" charset="0"/>
              </a:rPr>
              <a:t>c		d</a:t>
            </a:r>
            <a:r>
              <a:rPr lang="en-US" dirty="0">
                <a:latin typeface="Calibri" pitchFamily="34" charset="0"/>
                <a:cs typeface="Calibri" pitchFamily="34" charset="0"/>
              </a:rPr>
              <a:t>) a ≠ b ≠ c</a:t>
            </a:r>
            <a:endParaRPr lang="en-IN" dirty="0">
              <a:latin typeface="Calibri" pitchFamily="34" charset="0"/>
              <a:cs typeface="Calibri" pitchFamily="34" charset="0"/>
            </a:endParaRPr>
          </a:p>
        </p:txBody>
      </p:sp>
      <p:pic>
        <p:nvPicPr>
          <p:cNvPr id="4" name="Google Shape;289;p18"/>
          <p:cNvPicPr preferRelativeResize="0"/>
          <p:nvPr/>
        </p:nvPicPr>
        <p:blipFill>
          <a:blip r:embed="rId2">
            <a:alphaModFix/>
          </a:blip>
          <a:stretch>
            <a:fillRect/>
          </a:stretch>
        </p:blipFill>
        <p:spPr>
          <a:xfrm>
            <a:off x="152400" y="152400"/>
            <a:ext cx="1409700" cy="704850"/>
          </a:xfrm>
          <a:prstGeom prst="rect">
            <a:avLst/>
          </a:prstGeom>
          <a:noFill/>
          <a:ln>
            <a:noFill/>
          </a:ln>
        </p:spPr>
      </p:pic>
      <p:pic>
        <p:nvPicPr>
          <p:cNvPr id="5" name="Google Shape;73;p1"/>
          <p:cNvPicPr preferRelativeResize="0"/>
          <p:nvPr/>
        </p:nvPicPr>
        <p:blipFill>
          <a:blip r:embed="rId3">
            <a:alphaModFix/>
          </a:blip>
          <a:stretch>
            <a:fillRect/>
          </a:stretch>
        </p:blipFill>
        <p:spPr>
          <a:xfrm>
            <a:off x="7655390" y="84409"/>
            <a:ext cx="1195810" cy="928466"/>
          </a:xfrm>
          <a:prstGeom prst="rect">
            <a:avLst/>
          </a:prstGeom>
          <a:noFill/>
          <a:ln>
            <a:noFill/>
          </a:ln>
        </p:spPr>
      </p:pic>
    </p:spTree>
    <p:extLst>
      <p:ext uri="{BB962C8B-B14F-4D97-AF65-F5344CB8AC3E}">
        <p14:creationId xmlns:p14="http://schemas.microsoft.com/office/powerpoint/2010/main" val="393789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9"/>
          <p:cNvSpPr txBox="1"/>
          <p:nvPr/>
        </p:nvSpPr>
        <p:spPr>
          <a:xfrm>
            <a:off x="620712" y="742950"/>
            <a:ext cx="7802562" cy="356235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US" sz="4000" b="1" i="0" u="none">
                <a:solidFill>
                  <a:srgbClr val="000000"/>
                </a:solidFill>
                <a:latin typeface="Arial"/>
                <a:ea typeface="Arial"/>
                <a:cs typeface="Arial"/>
                <a:sym typeface="Arial"/>
              </a:rPr>
              <a:t>THANKING YOU</a:t>
            </a:r>
            <a:endParaRPr/>
          </a:p>
          <a:p>
            <a:pPr marL="457200" marR="0" lvl="0" indent="0" algn="ctr" rtl="0">
              <a:lnSpc>
                <a:spcPct val="115000"/>
              </a:lnSpc>
              <a:spcBef>
                <a:spcPts val="0"/>
              </a:spcBef>
              <a:spcAft>
                <a:spcPts val="0"/>
              </a:spcAft>
              <a:buClr>
                <a:srgbClr val="FF0000"/>
              </a:buClr>
              <a:buSzPts val="4000"/>
              <a:buFont typeface="Arial"/>
              <a:buNone/>
            </a:pPr>
            <a:r>
              <a:rPr lang="en-US" sz="4000" b="1" i="0" u="none">
                <a:solidFill>
                  <a:srgbClr val="FF0000"/>
                </a:solidFill>
                <a:latin typeface="Arial"/>
                <a:ea typeface="Arial"/>
                <a:cs typeface="Arial"/>
                <a:sym typeface="Arial"/>
              </a:rPr>
              <a:t>ODM EDUCATIONAL GROUP</a:t>
            </a:r>
            <a:endParaRPr/>
          </a:p>
          <a:p>
            <a:pPr marL="0" marR="0" lvl="0" indent="0" algn="l" rtl="0">
              <a:lnSpc>
                <a:spcPct val="100000"/>
              </a:lnSpc>
              <a:spcBef>
                <a:spcPts val="0"/>
              </a:spcBef>
              <a:spcAft>
                <a:spcPts val="0"/>
              </a:spcAft>
              <a:buNone/>
            </a:pPr>
            <a:endParaRPr sz="4000" b="1" i="0" u="none">
              <a:solidFill>
                <a:srgbClr val="FF0000"/>
              </a:solidFill>
              <a:latin typeface="Arial"/>
              <a:ea typeface="Arial"/>
              <a:cs typeface="Arial"/>
              <a:sym typeface="Arial"/>
            </a:endParaRPr>
          </a:p>
        </p:txBody>
      </p:sp>
      <p:pic>
        <p:nvPicPr>
          <p:cNvPr id="298" name="Google Shape;298;p19"/>
          <p:cNvPicPr preferRelativeResize="0"/>
          <p:nvPr/>
        </p:nvPicPr>
        <p:blipFill>
          <a:blip r:embed="rId3">
            <a:alphaModFix/>
          </a:blip>
          <a:stretch>
            <a:fillRect/>
          </a:stretch>
        </p:blipFill>
        <p:spPr>
          <a:xfrm>
            <a:off x="152400" y="152400"/>
            <a:ext cx="1409700" cy="7048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3"/>
          <p:cNvSpPr txBox="1"/>
          <p:nvPr/>
        </p:nvSpPr>
        <p:spPr>
          <a:xfrm>
            <a:off x="2756300" y="3482575"/>
            <a:ext cx="6288000" cy="1107965"/>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2"/>
              </a:buClr>
              <a:buSzPts val="2300"/>
              <a:buFont typeface="Calibri"/>
              <a:buChar char="❖"/>
            </a:pPr>
            <a:r>
              <a:rPr lang="en-US" sz="2000" b="1" dirty="0">
                <a:solidFill>
                  <a:schemeClr val="dk2"/>
                </a:solidFill>
                <a:latin typeface="Calibri"/>
                <a:ea typeface="Calibri"/>
                <a:cs typeface="Calibri"/>
                <a:sym typeface="Calibri"/>
              </a:rPr>
              <a:t>Regular arrangement of lattice points showing how the particles are arranged at different sites in 3D-view.</a:t>
            </a:r>
            <a:endParaRPr sz="2000" b="1" dirty="0">
              <a:solidFill>
                <a:schemeClr val="dk2"/>
              </a:solidFill>
              <a:latin typeface="Calibri"/>
              <a:ea typeface="Calibri"/>
              <a:cs typeface="Calibri"/>
              <a:sym typeface="Calibri"/>
            </a:endParaRPr>
          </a:p>
        </p:txBody>
      </p:sp>
      <p:sp>
        <p:nvSpPr>
          <p:cNvPr id="89"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a:solidFill>
                  <a:schemeClr val="accent3"/>
                </a:solidFill>
                <a:latin typeface="Calibri" pitchFamily="34" charset="0"/>
                <a:ea typeface="Roboto"/>
                <a:cs typeface="Calibri" pitchFamily="34" charset="0"/>
                <a:sym typeface="Roboto"/>
              </a:rPr>
              <a:t>CRYSTAL LATTICE/ SPACE LATTICE</a:t>
            </a:r>
            <a:endParaRPr sz="3000" b="1" dirty="0">
              <a:solidFill>
                <a:schemeClr val="accent3"/>
              </a:solidFill>
              <a:latin typeface="Calibri" pitchFamily="34" charset="0"/>
              <a:ea typeface="Roboto"/>
              <a:cs typeface="Calibri" pitchFamily="34" charset="0"/>
              <a:sym typeface="Roboto"/>
            </a:endParaRPr>
          </a:p>
        </p:txBody>
      </p:sp>
      <p:pic>
        <p:nvPicPr>
          <p:cNvPr id="91" name="Google Shape;91;p3"/>
          <p:cNvPicPr preferRelativeResize="0"/>
          <p:nvPr/>
        </p:nvPicPr>
        <p:blipFill>
          <a:blip r:embed="rId3">
            <a:alphaModFix amt="60000"/>
          </a:blip>
          <a:stretch>
            <a:fillRect/>
          </a:stretch>
        </p:blipFill>
        <p:spPr>
          <a:xfrm>
            <a:off x="207200" y="1670450"/>
            <a:ext cx="2472900" cy="1495425"/>
          </a:xfrm>
          <a:prstGeom prst="rect">
            <a:avLst/>
          </a:prstGeom>
          <a:noFill/>
          <a:ln>
            <a:noFill/>
          </a:ln>
        </p:spPr>
      </p:pic>
      <p:sp>
        <p:nvSpPr>
          <p:cNvPr id="92" name="Google Shape;92;p3"/>
          <p:cNvSpPr txBox="1"/>
          <p:nvPr/>
        </p:nvSpPr>
        <p:spPr>
          <a:xfrm>
            <a:off x="2850350" y="1993100"/>
            <a:ext cx="61938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2"/>
              </a:buClr>
              <a:buSzPts val="2000"/>
              <a:buFont typeface="Roboto"/>
              <a:buChar char="❖"/>
            </a:pPr>
            <a:r>
              <a:rPr lang="en-US" sz="2000" b="1" dirty="0">
                <a:solidFill>
                  <a:schemeClr val="dk2"/>
                </a:solidFill>
                <a:latin typeface="Calibri" pitchFamily="34" charset="0"/>
                <a:ea typeface="Roboto"/>
                <a:cs typeface="Calibri" pitchFamily="34" charset="0"/>
                <a:sym typeface="Roboto"/>
              </a:rPr>
              <a:t>All Crystals have a regular repetition of some constituent particles(Atoms, molecules or ions).</a:t>
            </a:r>
            <a:endParaRPr sz="2000" b="1" dirty="0">
              <a:solidFill>
                <a:schemeClr val="dk2"/>
              </a:solidFill>
              <a:latin typeface="Calibri" pitchFamily="34" charset="0"/>
              <a:ea typeface="Roboto"/>
              <a:cs typeface="Calibri" pitchFamily="34" charset="0"/>
              <a:sym typeface="Roboto"/>
            </a:endParaRPr>
          </a:p>
        </p:txBody>
      </p:sp>
      <p:pic>
        <p:nvPicPr>
          <p:cNvPr id="93" name="Google Shape;93;p3"/>
          <p:cNvPicPr preferRelativeResize="0"/>
          <p:nvPr/>
        </p:nvPicPr>
        <p:blipFill>
          <a:blip r:embed="rId4">
            <a:alphaModFix/>
          </a:blip>
          <a:stretch>
            <a:fillRect/>
          </a:stretch>
        </p:blipFill>
        <p:spPr>
          <a:xfrm>
            <a:off x="207200" y="3165875"/>
            <a:ext cx="2352350" cy="1892300"/>
          </a:xfrm>
          <a:prstGeom prst="rect">
            <a:avLst/>
          </a:prstGeom>
          <a:noFill/>
          <a:ln>
            <a:noFill/>
          </a:ln>
        </p:spPr>
      </p:pic>
      <p:pic>
        <p:nvPicPr>
          <p:cNvPr id="9"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pic>
        <p:nvPicPr>
          <p:cNvPr id="11" name="Google Shape;99;gf0d11ec211_0_0"/>
          <p:cNvPicPr preferRelativeResize="0"/>
          <p:nvPr/>
        </p:nvPicPr>
        <p:blipFill>
          <a:blip r:embed="rId6">
            <a:alphaModFix/>
          </a:blip>
          <a:stretch>
            <a:fillRect/>
          </a:stretch>
        </p:blipFill>
        <p:spPr>
          <a:xfrm>
            <a:off x="152400" y="152400"/>
            <a:ext cx="1409700" cy="70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fltVal val="0"/>
                                          </p:val>
                                        </p:tav>
                                        <p:tav tm="100000">
                                          <p:val>
                                            <p:strVal val="#ppt_w"/>
                                          </p:val>
                                        </p:tav>
                                      </p:tavLst>
                                    </p:anim>
                                    <p:anim calcmode="lin" valueType="num">
                                      <p:cBhvr>
                                        <p:cTn id="8" dur="1000" fill="hold"/>
                                        <p:tgtEl>
                                          <p:spTgt spid="91"/>
                                        </p:tgtEl>
                                        <p:attrNameLst>
                                          <p:attrName>ppt_h</p:attrName>
                                        </p:attrNameLst>
                                      </p:cBhvr>
                                      <p:tavLst>
                                        <p:tav tm="0">
                                          <p:val>
                                            <p:fltVal val="0"/>
                                          </p:val>
                                        </p:tav>
                                        <p:tav tm="100000">
                                          <p:val>
                                            <p:strVal val="#ppt_h"/>
                                          </p:val>
                                        </p:tav>
                                      </p:tavLst>
                                    </p:anim>
                                    <p:anim calcmode="lin" valueType="num">
                                      <p:cBhvr>
                                        <p:cTn id="9" dur="1000" fill="hold"/>
                                        <p:tgtEl>
                                          <p:spTgt spid="91"/>
                                        </p:tgtEl>
                                        <p:attrNameLst>
                                          <p:attrName>style.rotation</p:attrName>
                                        </p:attrNameLst>
                                      </p:cBhvr>
                                      <p:tavLst>
                                        <p:tav tm="0">
                                          <p:val>
                                            <p:fltVal val="90"/>
                                          </p:val>
                                        </p:tav>
                                        <p:tav tm="100000">
                                          <p:val>
                                            <p:fltVal val="0"/>
                                          </p:val>
                                        </p:tav>
                                      </p:tavLst>
                                    </p:anim>
                                    <p:animEffect transition="in" filter="fade">
                                      <p:cBhvr>
                                        <p:cTn id="10" dur="10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p:cTn id="15" dur="1000" fill="hold"/>
                                        <p:tgtEl>
                                          <p:spTgt spid="92"/>
                                        </p:tgtEl>
                                        <p:attrNameLst>
                                          <p:attrName>ppt_w</p:attrName>
                                        </p:attrNameLst>
                                      </p:cBhvr>
                                      <p:tavLst>
                                        <p:tav tm="0">
                                          <p:val>
                                            <p:fltVal val="0"/>
                                          </p:val>
                                        </p:tav>
                                        <p:tav tm="100000">
                                          <p:val>
                                            <p:strVal val="#ppt_w"/>
                                          </p:val>
                                        </p:tav>
                                      </p:tavLst>
                                    </p:anim>
                                    <p:anim calcmode="lin" valueType="num">
                                      <p:cBhvr>
                                        <p:cTn id="16" dur="1000" fill="hold"/>
                                        <p:tgtEl>
                                          <p:spTgt spid="92"/>
                                        </p:tgtEl>
                                        <p:attrNameLst>
                                          <p:attrName>ppt_h</p:attrName>
                                        </p:attrNameLst>
                                      </p:cBhvr>
                                      <p:tavLst>
                                        <p:tav tm="0">
                                          <p:val>
                                            <p:fltVal val="0"/>
                                          </p:val>
                                        </p:tav>
                                        <p:tav tm="100000">
                                          <p:val>
                                            <p:strVal val="#ppt_h"/>
                                          </p:val>
                                        </p:tav>
                                      </p:tavLst>
                                    </p:anim>
                                    <p:anim calcmode="lin" valueType="num">
                                      <p:cBhvr>
                                        <p:cTn id="17" dur="1000" fill="hold"/>
                                        <p:tgtEl>
                                          <p:spTgt spid="92"/>
                                        </p:tgtEl>
                                        <p:attrNameLst>
                                          <p:attrName>style.rotation</p:attrName>
                                        </p:attrNameLst>
                                      </p:cBhvr>
                                      <p:tavLst>
                                        <p:tav tm="0">
                                          <p:val>
                                            <p:fltVal val="90"/>
                                          </p:val>
                                        </p:tav>
                                        <p:tav tm="100000">
                                          <p:val>
                                            <p:fltVal val="0"/>
                                          </p:val>
                                        </p:tav>
                                      </p:tavLst>
                                    </p:anim>
                                    <p:animEffect transition="in" filter="fade">
                                      <p:cBhvr>
                                        <p:cTn id="18" dur="10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p:cTn id="23" dur="1000" fill="hold"/>
                                        <p:tgtEl>
                                          <p:spTgt spid="93"/>
                                        </p:tgtEl>
                                        <p:attrNameLst>
                                          <p:attrName>ppt_w</p:attrName>
                                        </p:attrNameLst>
                                      </p:cBhvr>
                                      <p:tavLst>
                                        <p:tav tm="0">
                                          <p:val>
                                            <p:fltVal val="0"/>
                                          </p:val>
                                        </p:tav>
                                        <p:tav tm="100000">
                                          <p:val>
                                            <p:strVal val="#ppt_w"/>
                                          </p:val>
                                        </p:tav>
                                      </p:tavLst>
                                    </p:anim>
                                    <p:anim calcmode="lin" valueType="num">
                                      <p:cBhvr>
                                        <p:cTn id="24" dur="1000" fill="hold"/>
                                        <p:tgtEl>
                                          <p:spTgt spid="93"/>
                                        </p:tgtEl>
                                        <p:attrNameLst>
                                          <p:attrName>ppt_h</p:attrName>
                                        </p:attrNameLst>
                                      </p:cBhvr>
                                      <p:tavLst>
                                        <p:tav tm="0">
                                          <p:val>
                                            <p:fltVal val="0"/>
                                          </p:val>
                                        </p:tav>
                                        <p:tav tm="100000">
                                          <p:val>
                                            <p:strVal val="#ppt_h"/>
                                          </p:val>
                                        </p:tav>
                                      </p:tavLst>
                                    </p:anim>
                                    <p:anim calcmode="lin" valueType="num">
                                      <p:cBhvr>
                                        <p:cTn id="25" dur="1000" fill="hold"/>
                                        <p:tgtEl>
                                          <p:spTgt spid="93"/>
                                        </p:tgtEl>
                                        <p:attrNameLst>
                                          <p:attrName>style.rotation</p:attrName>
                                        </p:attrNameLst>
                                      </p:cBhvr>
                                      <p:tavLst>
                                        <p:tav tm="0">
                                          <p:val>
                                            <p:fltVal val="90"/>
                                          </p:val>
                                        </p:tav>
                                        <p:tav tm="100000">
                                          <p:val>
                                            <p:fltVal val="0"/>
                                          </p:val>
                                        </p:tav>
                                      </p:tavLst>
                                    </p:anim>
                                    <p:animEffect transition="in" filter="fade">
                                      <p:cBhvr>
                                        <p:cTn id="26" dur="10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1000" fill="hold"/>
                                        <p:tgtEl>
                                          <p:spTgt spid="88"/>
                                        </p:tgtEl>
                                        <p:attrNameLst>
                                          <p:attrName>ppt_w</p:attrName>
                                        </p:attrNameLst>
                                      </p:cBhvr>
                                      <p:tavLst>
                                        <p:tav tm="0">
                                          <p:val>
                                            <p:fltVal val="0"/>
                                          </p:val>
                                        </p:tav>
                                        <p:tav tm="100000">
                                          <p:val>
                                            <p:strVal val="#ppt_w"/>
                                          </p:val>
                                        </p:tav>
                                      </p:tavLst>
                                    </p:anim>
                                    <p:anim calcmode="lin" valueType="num">
                                      <p:cBhvr>
                                        <p:cTn id="32" dur="1000" fill="hold"/>
                                        <p:tgtEl>
                                          <p:spTgt spid="88"/>
                                        </p:tgtEl>
                                        <p:attrNameLst>
                                          <p:attrName>ppt_h</p:attrName>
                                        </p:attrNameLst>
                                      </p:cBhvr>
                                      <p:tavLst>
                                        <p:tav tm="0">
                                          <p:val>
                                            <p:fltVal val="0"/>
                                          </p:val>
                                        </p:tav>
                                        <p:tav tm="100000">
                                          <p:val>
                                            <p:strVal val="#ppt_h"/>
                                          </p:val>
                                        </p:tav>
                                      </p:tavLst>
                                    </p:anim>
                                    <p:anim calcmode="lin" valueType="num">
                                      <p:cBhvr>
                                        <p:cTn id="33" dur="1000" fill="hold"/>
                                        <p:tgtEl>
                                          <p:spTgt spid="88"/>
                                        </p:tgtEl>
                                        <p:attrNameLst>
                                          <p:attrName>style.rotation</p:attrName>
                                        </p:attrNameLst>
                                      </p:cBhvr>
                                      <p:tavLst>
                                        <p:tav tm="0">
                                          <p:val>
                                            <p:fltVal val="90"/>
                                          </p:val>
                                        </p:tav>
                                        <p:tav tm="100000">
                                          <p:val>
                                            <p:fltVal val="0"/>
                                          </p:val>
                                        </p:tav>
                                      </p:tavLst>
                                    </p:anim>
                                    <p:animEffect transition="in" filter="fade">
                                      <p:cBhvr>
                                        <p:cTn id="34"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f0d11ec211_0_0"/>
          <p:cNvSpPr txBox="1"/>
          <p:nvPr/>
        </p:nvSpPr>
        <p:spPr>
          <a:xfrm>
            <a:off x="207200" y="990600"/>
            <a:ext cx="74715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2"/>
              </a:buClr>
              <a:buSzPts val="2000"/>
              <a:buFont typeface="Calibri"/>
              <a:buChar char="●"/>
            </a:pPr>
            <a:r>
              <a:rPr lang="en-US" sz="2000" b="1" dirty="0">
                <a:solidFill>
                  <a:schemeClr val="dk2"/>
                </a:solidFill>
                <a:latin typeface="Calibri" pitchFamily="34" charset="0"/>
                <a:ea typeface="Calibri"/>
                <a:cs typeface="Calibri" pitchFamily="34" charset="0"/>
                <a:sym typeface="Calibri"/>
              </a:rPr>
              <a:t>A regular three dimensional arrangement of points in space is called a crystal lattice</a:t>
            </a:r>
            <a:r>
              <a:rPr lang="en-US" sz="2000" b="1" dirty="0">
                <a:solidFill>
                  <a:schemeClr val="dk2"/>
                </a:solidFill>
                <a:latin typeface="Calibri" pitchFamily="34" charset="0"/>
                <a:cs typeface="Calibri" pitchFamily="34" charset="0"/>
              </a:rPr>
              <a:t>.</a:t>
            </a:r>
            <a:endParaRPr sz="2000" b="1" dirty="0">
              <a:solidFill>
                <a:schemeClr val="dk2"/>
              </a:solidFill>
              <a:latin typeface="Calibri" pitchFamily="34" charset="0"/>
              <a:cs typeface="Calibri" pitchFamily="34" charset="0"/>
            </a:endParaRPr>
          </a:p>
          <a:p>
            <a:pPr marL="457200" lvl="0" indent="-355600" algn="l" rtl="0">
              <a:spcBef>
                <a:spcPts val="0"/>
              </a:spcBef>
              <a:spcAft>
                <a:spcPts val="0"/>
              </a:spcAft>
              <a:buClr>
                <a:schemeClr val="dk2"/>
              </a:buClr>
              <a:buSzPts val="2000"/>
              <a:buFont typeface="Calibri"/>
              <a:buChar char="●"/>
            </a:pPr>
            <a:r>
              <a:rPr lang="en-US" sz="2000" b="1" dirty="0">
                <a:solidFill>
                  <a:schemeClr val="dk2"/>
                </a:solidFill>
                <a:latin typeface="Calibri" pitchFamily="34" charset="0"/>
                <a:ea typeface="Calibri"/>
                <a:cs typeface="Calibri" pitchFamily="34" charset="0"/>
                <a:sym typeface="Calibri"/>
              </a:rPr>
              <a:t>What is basis or motif?</a:t>
            </a:r>
            <a:endParaRPr sz="2000" b="1" dirty="0">
              <a:solidFill>
                <a:schemeClr val="dk2"/>
              </a:solidFill>
              <a:latin typeface="Calibri" pitchFamily="34" charset="0"/>
              <a:ea typeface="Calibri"/>
              <a:cs typeface="Calibri" pitchFamily="34" charset="0"/>
              <a:sym typeface="Calibri"/>
            </a:endParaRPr>
          </a:p>
          <a:p>
            <a:pPr marL="457200" lvl="0" indent="-355600" algn="l" rtl="0">
              <a:spcBef>
                <a:spcPts val="0"/>
              </a:spcBef>
              <a:spcAft>
                <a:spcPts val="0"/>
              </a:spcAft>
              <a:buClr>
                <a:schemeClr val="dk2"/>
              </a:buClr>
              <a:buSzPts val="2000"/>
              <a:buFont typeface="Calibri"/>
              <a:buChar char="●"/>
            </a:pPr>
            <a:r>
              <a:rPr lang="en-US" sz="2000" b="1" dirty="0">
                <a:solidFill>
                  <a:schemeClr val="dk2"/>
                </a:solidFill>
                <a:latin typeface="Calibri" pitchFamily="34" charset="0"/>
                <a:ea typeface="Calibri"/>
                <a:cs typeface="Calibri" pitchFamily="34" charset="0"/>
                <a:sym typeface="Calibri"/>
              </a:rPr>
              <a:t>Lattice point + basis or motif = Crystal</a:t>
            </a:r>
            <a:endParaRPr sz="2000" b="1" dirty="0">
              <a:solidFill>
                <a:schemeClr val="dk2"/>
              </a:solidFill>
              <a:latin typeface="Calibri" pitchFamily="34" charset="0"/>
              <a:ea typeface="Calibri"/>
              <a:cs typeface="Calibri" pitchFamily="34" charset="0"/>
              <a:sym typeface="Calibri"/>
            </a:endParaRPr>
          </a:p>
        </p:txBody>
      </p:sp>
      <p:pic>
        <p:nvPicPr>
          <p:cNvPr id="101" name="Google Shape;101;gf0d11ec211_0_0"/>
          <p:cNvPicPr preferRelativeResize="0"/>
          <p:nvPr/>
        </p:nvPicPr>
        <p:blipFill>
          <a:blip r:embed="rId3">
            <a:alphaModFix amt="70000"/>
          </a:blip>
          <a:stretch>
            <a:fillRect/>
          </a:stretch>
        </p:blipFill>
        <p:spPr>
          <a:xfrm>
            <a:off x="1075375" y="2646947"/>
            <a:ext cx="5932950" cy="2301528"/>
          </a:xfrm>
          <a:prstGeom prst="rect">
            <a:avLst/>
          </a:prstGeom>
          <a:noFill/>
          <a:ln w="76200" cap="flat" cmpd="sng">
            <a:solidFill>
              <a:srgbClr val="0000FF"/>
            </a:solidFill>
            <a:prstDash val="solid"/>
            <a:round/>
            <a:headEnd type="none" w="sm" len="sm"/>
            <a:tailEnd type="none" w="sm" len="sm"/>
          </a:ln>
        </p:spPr>
      </p:pic>
      <p:pic>
        <p:nvPicPr>
          <p:cNvPr id="6"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pic>
        <p:nvPicPr>
          <p:cNvPr id="7" name="Google Shape;99;gf0d11ec211_0_0"/>
          <p:cNvPicPr preferRelativeResize="0"/>
          <p:nvPr/>
        </p:nvPicPr>
        <p:blipFill>
          <a:blip r:embed="rId5">
            <a:alphaModFix/>
          </a:blip>
          <a:stretch>
            <a:fillRect/>
          </a:stretch>
        </p:blipFill>
        <p:spPr>
          <a:xfrm>
            <a:off x="152400" y="152400"/>
            <a:ext cx="1409700" cy="70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fltVal val="0"/>
                                          </p:val>
                                        </p:tav>
                                        <p:tav tm="100000">
                                          <p:val>
                                            <p:strVal val="#ppt_w"/>
                                          </p:val>
                                        </p:tav>
                                      </p:tavLst>
                                    </p:anim>
                                    <p:anim calcmode="lin" valueType="num">
                                      <p:cBhvr>
                                        <p:cTn id="8" dur="1000" fill="hold"/>
                                        <p:tgtEl>
                                          <p:spTgt spid="98"/>
                                        </p:tgtEl>
                                        <p:attrNameLst>
                                          <p:attrName>ppt_h</p:attrName>
                                        </p:attrNameLst>
                                      </p:cBhvr>
                                      <p:tavLst>
                                        <p:tav tm="0">
                                          <p:val>
                                            <p:fltVal val="0"/>
                                          </p:val>
                                        </p:tav>
                                        <p:tav tm="100000">
                                          <p:val>
                                            <p:strVal val="#ppt_h"/>
                                          </p:val>
                                        </p:tav>
                                      </p:tavLst>
                                    </p:anim>
                                    <p:anim calcmode="lin" valueType="num">
                                      <p:cBhvr>
                                        <p:cTn id="9" dur="1000" fill="hold"/>
                                        <p:tgtEl>
                                          <p:spTgt spid="98"/>
                                        </p:tgtEl>
                                        <p:attrNameLst>
                                          <p:attrName>style.rotation</p:attrName>
                                        </p:attrNameLst>
                                      </p:cBhvr>
                                      <p:tavLst>
                                        <p:tav tm="0">
                                          <p:val>
                                            <p:fltVal val="90"/>
                                          </p:val>
                                        </p:tav>
                                        <p:tav tm="100000">
                                          <p:val>
                                            <p:fltVal val="0"/>
                                          </p:val>
                                        </p:tav>
                                      </p:tavLst>
                                    </p:anim>
                                    <p:animEffect transition="in" filter="fade">
                                      <p:cBhvr>
                                        <p:cTn id="10" dur="10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1000" fill="hold"/>
                                        <p:tgtEl>
                                          <p:spTgt spid="101"/>
                                        </p:tgtEl>
                                        <p:attrNameLst>
                                          <p:attrName>ppt_w</p:attrName>
                                        </p:attrNameLst>
                                      </p:cBhvr>
                                      <p:tavLst>
                                        <p:tav tm="0">
                                          <p:val>
                                            <p:fltVal val="0"/>
                                          </p:val>
                                        </p:tav>
                                        <p:tav tm="100000">
                                          <p:val>
                                            <p:strVal val="#ppt_w"/>
                                          </p:val>
                                        </p:tav>
                                      </p:tavLst>
                                    </p:anim>
                                    <p:anim calcmode="lin" valueType="num">
                                      <p:cBhvr>
                                        <p:cTn id="16" dur="1000" fill="hold"/>
                                        <p:tgtEl>
                                          <p:spTgt spid="101"/>
                                        </p:tgtEl>
                                        <p:attrNameLst>
                                          <p:attrName>ppt_h</p:attrName>
                                        </p:attrNameLst>
                                      </p:cBhvr>
                                      <p:tavLst>
                                        <p:tav tm="0">
                                          <p:val>
                                            <p:fltVal val="0"/>
                                          </p:val>
                                        </p:tav>
                                        <p:tav tm="100000">
                                          <p:val>
                                            <p:strVal val="#ppt_h"/>
                                          </p:val>
                                        </p:tav>
                                      </p:tavLst>
                                    </p:anim>
                                    <p:anim calcmode="lin" valueType="num">
                                      <p:cBhvr>
                                        <p:cTn id="17" dur="1000" fill="hold"/>
                                        <p:tgtEl>
                                          <p:spTgt spid="101"/>
                                        </p:tgtEl>
                                        <p:attrNameLst>
                                          <p:attrName>style.rotation</p:attrName>
                                        </p:attrNameLst>
                                      </p:cBhvr>
                                      <p:tavLst>
                                        <p:tav tm="0">
                                          <p:val>
                                            <p:fltVal val="90"/>
                                          </p:val>
                                        </p:tav>
                                        <p:tav tm="100000">
                                          <p:val>
                                            <p:fltVal val="0"/>
                                          </p:val>
                                        </p:tav>
                                      </p:tavLst>
                                    </p:anim>
                                    <p:animEffect transition="in" filter="fade">
                                      <p:cBhvr>
                                        <p:cTn id="18"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4"/>
          <p:cNvSpPr txBox="1"/>
          <p:nvPr/>
        </p:nvSpPr>
        <p:spPr>
          <a:xfrm>
            <a:off x="3921925" y="2231925"/>
            <a:ext cx="4790100" cy="19395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Clr>
                <a:schemeClr val="dk2"/>
              </a:buClr>
              <a:buSzPts val="2000"/>
              <a:buFont typeface="Calibri"/>
              <a:buChar char="●"/>
            </a:pPr>
            <a:r>
              <a:rPr lang="en-US" sz="2000" b="1" i="0" u="none" dirty="0">
                <a:solidFill>
                  <a:schemeClr val="dk2"/>
                </a:solidFill>
                <a:latin typeface="Calibri"/>
                <a:ea typeface="Calibri"/>
                <a:cs typeface="Calibri"/>
                <a:sym typeface="Calibri"/>
              </a:rPr>
              <a:t>Each point in a crystal lattice is called a lattice point</a:t>
            </a:r>
            <a:r>
              <a:rPr lang="en-US" sz="2000" b="1" dirty="0">
                <a:solidFill>
                  <a:schemeClr val="dk2"/>
                </a:solidFill>
                <a:latin typeface="Calibri"/>
                <a:ea typeface="Calibri"/>
                <a:cs typeface="Calibri"/>
                <a:sym typeface="Calibri"/>
              </a:rPr>
              <a:t>.</a:t>
            </a:r>
            <a:endParaRPr sz="2000" b="1" dirty="0">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b="1" dirty="0">
              <a:solidFill>
                <a:schemeClr val="dk2"/>
              </a:solidFill>
              <a:latin typeface="Calibri"/>
              <a:ea typeface="Calibri"/>
              <a:cs typeface="Calibri"/>
              <a:sym typeface="Calibri"/>
            </a:endParaRPr>
          </a:p>
          <a:p>
            <a:pPr marL="457200" marR="0" lvl="0" indent="-355600" algn="l" rtl="0">
              <a:lnSpc>
                <a:spcPct val="100000"/>
              </a:lnSpc>
              <a:spcBef>
                <a:spcPts val="0"/>
              </a:spcBef>
              <a:spcAft>
                <a:spcPts val="0"/>
              </a:spcAft>
              <a:buClr>
                <a:schemeClr val="dk2"/>
              </a:buClr>
              <a:buSzPts val="2000"/>
              <a:buFont typeface="Calibri"/>
              <a:buChar char="●"/>
            </a:pPr>
            <a:r>
              <a:rPr lang="en-US" sz="2000" b="1" i="0" u="none" dirty="0">
                <a:solidFill>
                  <a:schemeClr val="dk2"/>
                </a:solidFill>
                <a:latin typeface="Calibri"/>
                <a:ea typeface="Calibri"/>
                <a:cs typeface="Calibri"/>
                <a:sym typeface="Calibri"/>
              </a:rPr>
              <a:t>Lattice points are joined by straight lines to bring out the geometry of the lattice.</a:t>
            </a:r>
            <a:endParaRPr sz="2000" b="1" dirty="0">
              <a:solidFill>
                <a:schemeClr val="dk2"/>
              </a:solidFill>
            </a:endParaRPr>
          </a:p>
        </p:txBody>
      </p:sp>
      <p:pic>
        <p:nvPicPr>
          <p:cNvPr id="108" name="Google Shape;108;p4"/>
          <p:cNvPicPr preferRelativeResize="0"/>
          <p:nvPr/>
        </p:nvPicPr>
        <p:blipFill>
          <a:blip r:embed="rId3">
            <a:alphaModFix/>
          </a:blip>
          <a:stretch>
            <a:fillRect/>
          </a:stretch>
        </p:blipFill>
        <p:spPr>
          <a:xfrm>
            <a:off x="152400" y="152400"/>
            <a:ext cx="1409700" cy="704850"/>
          </a:xfrm>
          <a:prstGeom prst="rect">
            <a:avLst/>
          </a:prstGeom>
          <a:noFill/>
          <a:ln>
            <a:noFill/>
          </a:ln>
        </p:spPr>
      </p:pic>
      <p:pic>
        <p:nvPicPr>
          <p:cNvPr id="9"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
        <p:nvSpPr>
          <p:cNvPr id="10"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CHARACTERISTICS OF CRYSTAL LATTIC</a:t>
            </a:r>
            <a:r>
              <a:rPr lang="en-US" sz="3000" b="1" dirty="0">
                <a:solidFill>
                  <a:schemeClr val="accent3"/>
                </a:solidFill>
                <a:latin typeface="Calibri" pitchFamily="34" charset="0"/>
                <a:ea typeface="Roboto"/>
                <a:cs typeface="Calibri" pitchFamily="34" charset="0"/>
                <a:sym typeface="Roboto"/>
              </a:rPr>
              <a:t>E</a:t>
            </a:r>
            <a:endParaRPr sz="3000" b="1" dirty="0">
              <a:solidFill>
                <a:schemeClr val="accent3"/>
              </a:solidFill>
              <a:latin typeface="Calibri" pitchFamily="34" charset="0"/>
              <a:ea typeface="Roboto"/>
              <a:cs typeface="Calibri" pitchFamily="34" charset="0"/>
              <a:sym typeface="Roboto"/>
            </a:endParaRPr>
          </a:p>
        </p:txBody>
      </p:sp>
      <p:pic>
        <p:nvPicPr>
          <p:cNvPr id="1026" name="Picture 2" descr="Cubic lattic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15669"/>
            <a:ext cx="3885507" cy="2695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1000" fill="hold"/>
                                        <p:tgtEl>
                                          <p:spTgt spid="107"/>
                                        </p:tgtEl>
                                        <p:attrNameLst>
                                          <p:attrName>ppt_w</p:attrName>
                                        </p:attrNameLst>
                                      </p:cBhvr>
                                      <p:tavLst>
                                        <p:tav tm="0">
                                          <p:val>
                                            <p:fltVal val="0"/>
                                          </p:val>
                                        </p:tav>
                                        <p:tav tm="100000">
                                          <p:val>
                                            <p:strVal val="#ppt_w"/>
                                          </p:val>
                                        </p:tav>
                                      </p:tavLst>
                                    </p:anim>
                                    <p:anim calcmode="lin" valueType="num">
                                      <p:cBhvr>
                                        <p:cTn id="8" dur="1000" fill="hold"/>
                                        <p:tgtEl>
                                          <p:spTgt spid="107"/>
                                        </p:tgtEl>
                                        <p:attrNameLst>
                                          <p:attrName>ppt_h</p:attrName>
                                        </p:attrNameLst>
                                      </p:cBhvr>
                                      <p:tavLst>
                                        <p:tav tm="0">
                                          <p:val>
                                            <p:fltVal val="0"/>
                                          </p:val>
                                        </p:tav>
                                        <p:tav tm="100000">
                                          <p:val>
                                            <p:strVal val="#ppt_h"/>
                                          </p:val>
                                        </p:tav>
                                      </p:tavLst>
                                    </p:anim>
                                    <p:anim calcmode="lin" valueType="num">
                                      <p:cBhvr>
                                        <p:cTn id="9" dur="1000" fill="hold"/>
                                        <p:tgtEl>
                                          <p:spTgt spid="107"/>
                                        </p:tgtEl>
                                        <p:attrNameLst>
                                          <p:attrName>style.rotation</p:attrName>
                                        </p:attrNameLst>
                                      </p:cBhvr>
                                      <p:tavLst>
                                        <p:tav tm="0">
                                          <p:val>
                                            <p:fltVal val="90"/>
                                          </p:val>
                                        </p:tav>
                                        <p:tav tm="100000">
                                          <p:val>
                                            <p:fltVal val="0"/>
                                          </p:val>
                                        </p:tav>
                                      </p:tavLst>
                                    </p:anim>
                                    <p:animEffect transition="in" filter="fade">
                                      <p:cBhvr>
                                        <p:cTn id="10" dur="1000"/>
                                        <p:tgtEl>
                                          <p:spTgt spid="10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7"/>
          <p:cNvPicPr preferRelativeResize="0"/>
          <p:nvPr/>
        </p:nvPicPr>
        <p:blipFill>
          <a:blip r:embed="rId3">
            <a:alphaModFix/>
          </a:blip>
          <a:stretch>
            <a:fillRect/>
          </a:stretch>
        </p:blipFill>
        <p:spPr>
          <a:xfrm>
            <a:off x="152400" y="152400"/>
            <a:ext cx="1409700" cy="704850"/>
          </a:xfrm>
          <a:prstGeom prst="rect">
            <a:avLst/>
          </a:prstGeom>
          <a:noFill/>
          <a:ln>
            <a:noFill/>
          </a:ln>
        </p:spPr>
      </p:pic>
      <p:grpSp>
        <p:nvGrpSpPr>
          <p:cNvPr id="192" name="Google Shape;192;p7"/>
          <p:cNvGrpSpPr/>
          <p:nvPr/>
        </p:nvGrpSpPr>
        <p:grpSpPr>
          <a:xfrm>
            <a:off x="152400" y="1546918"/>
            <a:ext cx="8785343" cy="2949456"/>
            <a:chOff x="291675" y="2641600"/>
            <a:chExt cx="8131410" cy="2134025"/>
          </a:xfrm>
        </p:grpSpPr>
        <p:pic>
          <p:nvPicPr>
            <p:cNvPr id="193" name="Google Shape;193;p7"/>
            <p:cNvPicPr preferRelativeResize="0"/>
            <p:nvPr/>
          </p:nvPicPr>
          <p:blipFill rotWithShape="1">
            <a:blip r:embed="rId4">
              <a:alphaModFix/>
            </a:blip>
            <a:srcRect/>
            <a:stretch/>
          </p:blipFill>
          <p:spPr>
            <a:xfrm>
              <a:off x="291675" y="2641600"/>
              <a:ext cx="1968125" cy="2134025"/>
            </a:xfrm>
            <a:prstGeom prst="rect">
              <a:avLst/>
            </a:prstGeom>
            <a:noFill/>
            <a:ln w="76200" cap="flat" cmpd="sng">
              <a:solidFill>
                <a:srgbClr val="FF00FF"/>
              </a:solidFill>
              <a:prstDash val="solid"/>
              <a:round/>
              <a:headEnd type="none" w="sm" len="sm"/>
              <a:tailEnd type="none" w="sm" len="sm"/>
            </a:ln>
          </p:spPr>
        </p:pic>
        <p:pic>
          <p:nvPicPr>
            <p:cNvPr id="194" name="Google Shape;194;p7"/>
            <p:cNvPicPr preferRelativeResize="0"/>
            <p:nvPr/>
          </p:nvPicPr>
          <p:blipFill rotWithShape="1">
            <a:blip r:embed="rId5">
              <a:alphaModFix/>
            </a:blip>
            <a:srcRect/>
            <a:stretch/>
          </p:blipFill>
          <p:spPr>
            <a:xfrm>
              <a:off x="2366550" y="2641600"/>
              <a:ext cx="1965960" cy="2134025"/>
            </a:xfrm>
            <a:prstGeom prst="rect">
              <a:avLst/>
            </a:prstGeom>
            <a:noFill/>
            <a:ln w="76200" cap="flat" cmpd="sng">
              <a:solidFill>
                <a:srgbClr val="FF00FF"/>
              </a:solidFill>
              <a:prstDash val="solid"/>
              <a:round/>
              <a:headEnd type="none" w="sm" len="sm"/>
              <a:tailEnd type="none" w="sm" len="sm"/>
            </a:ln>
          </p:spPr>
        </p:pic>
        <p:pic>
          <p:nvPicPr>
            <p:cNvPr id="195" name="Google Shape;195;p7"/>
            <p:cNvPicPr preferRelativeResize="0"/>
            <p:nvPr/>
          </p:nvPicPr>
          <p:blipFill rotWithShape="1">
            <a:blip r:embed="rId6">
              <a:alphaModFix/>
            </a:blip>
            <a:srcRect/>
            <a:stretch/>
          </p:blipFill>
          <p:spPr>
            <a:xfrm>
              <a:off x="4411250" y="2641600"/>
              <a:ext cx="1968125" cy="2134025"/>
            </a:xfrm>
            <a:prstGeom prst="rect">
              <a:avLst/>
            </a:prstGeom>
            <a:noFill/>
            <a:ln w="76200" cap="flat" cmpd="sng">
              <a:solidFill>
                <a:srgbClr val="FF00FF"/>
              </a:solidFill>
              <a:prstDash val="solid"/>
              <a:round/>
              <a:headEnd type="none" w="sm" len="sm"/>
              <a:tailEnd type="none" w="sm" len="sm"/>
            </a:ln>
          </p:spPr>
        </p:pic>
        <p:pic>
          <p:nvPicPr>
            <p:cNvPr id="196" name="Google Shape;196;p7"/>
            <p:cNvPicPr preferRelativeResize="0"/>
            <p:nvPr/>
          </p:nvPicPr>
          <p:blipFill rotWithShape="1">
            <a:blip r:embed="rId7">
              <a:alphaModFix/>
            </a:blip>
            <a:srcRect/>
            <a:stretch/>
          </p:blipFill>
          <p:spPr>
            <a:xfrm>
              <a:off x="6457125" y="2641600"/>
              <a:ext cx="1965960" cy="2134025"/>
            </a:xfrm>
            <a:prstGeom prst="rect">
              <a:avLst/>
            </a:prstGeom>
            <a:noFill/>
            <a:ln w="76200" cap="flat" cmpd="sng">
              <a:solidFill>
                <a:srgbClr val="FF00FF"/>
              </a:solidFill>
              <a:prstDash val="solid"/>
              <a:round/>
              <a:headEnd type="none" w="sm" len="sm"/>
              <a:tailEnd type="none" w="sm" len="sm"/>
            </a:ln>
          </p:spPr>
        </p:pic>
      </p:grpSp>
      <p:pic>
        <p:nvPicPr>
          <p:cNvPr id="10" name="Google Shape;73;p1"/>
          <p:cNvPicPr preferRelativeResize="0"/>
          <p:nvPr/>
        </p:nvPicPr>
        <p:blipFill>
          <a:blip r:embed="rId8">
            <a:alphaModFix/>
          </a:blip>
          <a:stretch>
            <a:fillRect/>
          </a:stretch>
        </p:blipFill>
        <p:spPr>
          <a:xfrm>
            <a:off x="7655390" y="84409"/>
            <a:ext cx="1195810" cy="928466"/>
          </a:xfrm>
          <a:prstGeom prst="rect">
            <a:avLst/>
          </a:prstGeom>
          <a:noFill/>
          <a:ln>
            <a:noFill/>
          </a:ln>
        </p:spPr>
      </p:pic>
      <p:sp>
        <p:nvSpPr>
          <p:cNvPr id="11"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SEVEN CRYSTAL SYSTEMS (HTC MOTR)</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p:cTn id="7" dur="1000" fill="hold"/>
                                        <p:tgtEl>
                                          <p:spTgt spid="192"/>
                                        </p:tgtEl>
                                        <p:attrNameLst>
                                          <p:attrName>ppt_w</p:attrName>
                                        </p:attrNameLst>
                                      </p:cBhvr>
                                      <p:tavLst>
                                        <p:tav tm="0">
                                          <p:val>
                                            <p:fltVal val="0"/>
                                          </p:val>
                                        </p:tav>
                                        <p:tav tm="100000">
                                          <p:val>
                                            <p:strVal val="#ppt_w"/>
                                          </p:val>
                                        </p:tav>
                                      </p:tavLst>
                                    </p:anim>
                                    <p:anim calcmode="lin" valueType="num">
                                      <p:cBhvr>
                                        <p:cTn id="8" dur="1000" fill="hold"/>
                                        <p:tgtEl>
                                          <p:spTgt spid="192"/>
                                        </p:tgtEl>
                                        <p:attrNameLst>
                                          <p:attrName>ppt_h</p:attrName>
                                        </p:attrNameLst>
                                      </p:cBhvr>
                                      <p:tavLst>
                                        <p:tav tm="0">
                                          <p:val>
                                            <p:fltVal val="0"/>
                                          </p:val>
                                        </p:tav>
                                        <p:tav tm="100000">
                                          <p:val>
                                            <p:strVal val="#ppt_h"/>
                                          </p:val>
                                        </p:tav>
                                      </p:tavLst>
                                    </p:anim>
                                    <p:anim calcmode="lin" valueType="num">
                                      <p:cBhvr>
                                        <p:cTn id="9" dur="1000" fill="hold"/>
                                        <p:tgtEl>
                                          <p:spTgt spid="192"/>
                                        </p:tgtEl>
                                        <p:attrNameLst>
                                          <p:attrName>style.rotation</p:attrName>
                                        </p:attrNameLst>
                                      </p:cBhvr>
                                      <p:tavLst>
                                        <p:tav tm="0">
                                          <p:val>
                                            <p:fltVal val="90"/>
                                          </p:val>
                                        </p:tav>
                                        <p:tav tm="100000">
                                          <p:val>
                                            <p:fltVal val="0"/>
                                          </p:val>
                                        </p:tav>
                                      </p:tavLst>
                                    </p:anim>
                                    <p:animEffect transition="in" filter="fade">
                                      <p:cBhvr>
                                        <p:cTn id="10"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8"/>
          <p:cNvPicPr preferRelativeResize="0"/>
          <p:nvPr/>
        </p:nvPicPr>
        <p:blipFill>
          <a:blip r:embed="rId3">
            <a:alphaModFix/>
          </a:blip>
          <a:stretch>
            <a:fillRect/>
          </a:stretch>
        </p:blipFill>
        <p:spPr>
          <a:xfrm>
            <a:off x="152400" y="152400"/>
            <a:ext cx="1409700" cy="704850"/>
          </a:xfrm>
          <a:prstGeom prst="rect">
            <a:avLst/>
          </a:prstGeom>
          <a:noFill/>
          <a:ln>
            <a:noFill/>
          </a:ln>
        </p:spPr>
      </p:pic>
      <p:grpSp>
        <p:nvGrpSpPr>
          <p:cNvPr id="204" name="Google Shape;204;p8"/>
          <p:cNvGrpSpPr/>
          <p:nvPr/>
        </p:nvGrpSpPr>
        <p:grpSpPr>
          <a:xfrm>
            <a:off x="336406" y="1546916"/>
            <a:ext cx="8496107" cy="2909977"/>
            <a:chOff x="-147832" y="1293249"/>
            <a:chExt cx="8890862" cy="3015828"/>
          </a:xfrm>
        </p:grpSpPr>
        <p:pic>
          <p:nvPicPr>
            <p:cNvPr id="205" name="Google Shape;205;p8"/>
            <p:cNvPicPr preferRelativeResize="0"/>
            <p:nvPr/>
          </p:nvPicPr>
          <p:blipFill rotWithShape="1">
            <a:blip r:embed="rId4">
              <a:alphaModFix/>
            </a:blip>
            <a:srcRect/>
            <a:stretch/>
          </p:blipFill>
          <p:spPr>
            <a:xfrm>
              <a:off x="2952115" y="1293252"/>
              <a:ext cx="3014611" cy="3014612"/>
            </a:xfrm>
            <a:prstGeom prst="rect">
              <a:avLst/>
            </a:prstGeom>
            <a:noFill/>
            <a:ln w="76200" cap="flat" cmpd="sng">
              <a:solidFill>
                <a:srgbClr val="FF00FF"/>
              </a:solidFill>
              <a:prstDash val="solid"/>
              <a:round/>
              <a:headEnd type="none" w="sm" len="sm"/>
              <a:tailEnd type="none" w="sm" len="sm"/>
            </a:ln>
          </p:spPr>
        </p:pic>
        <p:pic>
          <p:nvPicPr>
            <p:cNvPr id="206" name="Google Shape;206;p8"/>
            <p:cNvPicPr preferRelativeResize="0"/>
            <p:nvPr/>
          </p:nvPicPr>
          <p:blipFill rotWithShape="1">
            <a:blip r:embed="rId5">
              <a:alphaModFix/>
            </a:blip>
            <a:srcRect/>
            <a:stretch/>
          </p:blipFill>
          <p:spPr>
            <a:xfrm>
              <a:off x="6021470" y="1293249"/>
              <a:ext cx="2721560" cy="3014631"/>
            </a:xfrm>
            <a:prstGeom prst="rect">
              <a:avLst/>
            </a:prstGeom>
            <a:noFill/>
            <a:ln w="76200" cap="flat" cmpd="sng">
              <a:solidFill>
                <a:srgbClr val="FF00FF"/>
              </a:solidFill>
              <a:prstDash val="solid"/>
              <a:round/>
              <a:headEnd type="none" w="sm" len="sm"/>
              <a:tailEnd type="none" w="sm" len="sm"/>
            </a:ln>
          </p:spPr>
        </p:pic>
        <p:pic>
          <p:nvPicPr>
            <p:cNvPr id="207" name="Google Shape;207;p8"/>
            <p:cNvPicPr preferRelativeResize="0"/>
            <p:nvPr/>
          </p:nvPicPr>
          <p:blipFill rotWithShape="1">
            <a:blip r:embed="rId6">
              <a:alphaModFix/>
            </a:blip>
            <a:srcRect/>
            <a:stretch/>
          </p:blipFill>
          <p:spPr>
            <a:xfrm>
              <a:off x="-147832" y="1294446"/>
              <a:ext cx="3014631" cy="3014631"/>
            </a:xfrm>
            <a:prstGeom prst="rect">
              <a:avLst/>
            </a:prstGeom>
            <a:noFill/>
            <a:ln w="76200" cap="flat" cmpd="sng">
              <a:solidFill>
                <a:srgbClr val="FF00FF"/>
              </a:solidFill>
              <a:prstDash val="solid"/>
              <a:round/>
              <a:headEnd type="none" w="sm" len="sm"/>
              <a:tailEnd type="none" w="sm" len="sm"/>
            </a:ln>
          </p:spPr>
        </p:pic>
      </p:grpSp>
      <p:pic>
        <p:nvPicPr>
          <p:cNvPr id="9" name="Google Shape;73;p1"/>
          <p:cNvPicPr preferRelativeResize="0"/>
          <p:nvPr/>
        </p:nvPicPr>
        <p:blipFill>
          <a:blip r:embed="rId7">
            <a:alphaModFix/>
          </a:blip>
          <a:stretch>
            <a:fillRect/>
          </a:stretch>
        </p:blipFill>
        <p:spPr>
          <a:xfrm>
            <a:off x="7655390" y="84409"/>
            <a:ext cx="1195810" cy="928466"/>
          </a:xfrm>
          <a:prstGeom prst="rect">
            <a:avLst/>
          </a:prstGeom>
          <a:noFill/>
          <a:ln>
            <a:noFill/>
          </a:ln>
        </p:spPr>
      </p:pic>
      <p:sp>
        <p:nvSpPr>
          <p:cNvPr id="11"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SEVEN CRYSTAL SYSTEMS (HTC MOTR)</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f618ae1faf_1_0"/>
          <p:cNvPicPr preferRelativeResize="0"/>
          <p:nvPr/>
        </p:nvPicPr>
        <p:blipFill>
          <a:blip r:embed="rId3">
            <a:alphaModFix/>
          </a:blip>
          <a:stretch>
            <a:fillRect/>
          </a:stretch>
        </p:blipFill>
        <p:spPr>
          <a:xfrm>
            <a:off x="152400" y="152400"/>
            <a:ext cx="1409700" cy="704850"/>
          </a:xfrm>
          <a:prstGeom prst="rect">
            <a:avLst/>
          </a:prstGeom>
          <a:noFill/>
          <a:ln>
            <a:noFill/>
          </a:ln>
        </p:spPr>
      </p:pic>
      <p:sp>
        <p:nvSpPr>
          <p:cNvPr id="5" name="TextBox 4"/>
          <p:cNvSpPr txBox="1"/>
          <p:nvPr/>
        </p:nvSpPr>
        <p:spPr>
          <a:xfrm>
            <a:off x="152400" y="1409409"/>
            <a:ext cx="8929725" cy="707886"/>
          </a:xfrm>
          <a:prstGeom prst="rect">
            <a:avLst/>
          </a:prstGeom>
          <a:solidFill>
            <a:srgbClr val="00B0F0"/>
          </a:solidFill>
        </p:spPr>
        <p:txBody>
          <a:bodyPr wrap="square" rtlCol="0">
            <a:spAutoFit/>
          </a:bodyPr>
          <a:lstStyle/>
          <a:p>
            <a:r>
              <a:rPr lang="en-IN" sz="2000" b="1" dirty="0">
                <a:solidFill>
                  <a:schemeClr val="bg2"/>
                </a:solidFill>
                <a:latin typeface="Calibri" pitchFamily="34" charset="0"/>
                <a:cs typeface="Calibri" pitchFamily="34" charset="0"/>
              </a:rPr>
              <a:t>Crystal System	Axial relationships	A</a:t>
            </a:r>
            <a:r>
              <a:rPr lang="en-IN" sz="2000" b="1" dirty="0" smtClean="0">
                <a:solidFill>
                  <a:schemeClr val="bg2"/>
                </a:solidFill>
                <a:latin typeface="Calibri" pitchFamily="34" charset="0"/>
                <a:cs typeface="Calibri" pitchFamily="34" charset="0"/>
              </a:rPr>
              <a:t>ngles in </a:t>
            </a:r>
            <a:r>
              <a:rPr lang="en-IN" sz="2000" b="1" dirty="0">
                <a:solidFill>
                  <a:schemeClr val="bg2"/>
                </a:solidFill>
                <a:latin typeface="Calibri" pitchFamily="34" charset="0"/>
                <a:cs typeface="Calibri" pitchFamily="34" charset="0"/>
              </a:rPr>
              <a:t>d</a:t>
            </a:r>
            <a:r>
              <a:rPr lang="en-IN" sz="2000" b="1" dirty="0" smtClean="0">
                <a:solidFill>
                  <a:schemeClr val="bg2"/>
                </a:solidFill>
                <a:latin typeface="Calibri" pitchFamily="34" charset="0"/>
                <a:cs typeface="Calibri" pitchFamily="34" charset="0"/>
              </a:rPr>
              <a:t>egree</a:t>
            </a:r>
            <a:r>
              <a:rPr lang="en-IN" sz="2000" b="1" dirty="0">
                <a:solidFill>
                  <a:schemeClr val="bg2"/>
                </a:solidFill>
                <a:latin typeface="Calibri" pitchFamily="34" charset="0"/>
                <a:cs typeface="Calibri" pitchFamily="34" charset="0"/>
              </a:rPr>
              <a:t>	</a:t>
            </a:r>
            <a:r>
              <a:rPr lang="en-IN" sz="2000" b="1" dirty="0" smtClean="0">
                <a:solidFill>
                  <a:schemeClr val="bg2"/>
                </a:solidFill>
                <a:latin typeface="Calibri" pitchFamily="34" charset="0"/>
                <a:cs typeface="Calibri" pitchFamily="34" charset="0"/>
              </a:rPr>
              <a:t>	</a:t>
            </a:r>
            <a:r>
              <a:rPr lang="en-IN" sz="2000" b="1" dirty="0" err="1" smtClean="0">
                <a:solidFill>
                  <a:schemeClr val="bg2"/>
                </a:solidFill>
                <a:latin typeface="Calibri" pitchFamily="34" charset="0"/>
                <a:cs typeface="Calibri" pitchFamily="34" charset="0"/>
              </a:rPr>
              <a:t>Bravais</a:t>
            </a:r>
            <a:r>
              <a:rPr lang="en-IN" sz="2000" b="1" dirty="0" smtClean="0">
                <a:solidFill>
                  <a:schemeClr val="bg2"/>
                </a:solidFill>
                <a:latin typeface="Calibri" pitchFamily="34" charset="0"/>
                <a:cs typeface="Calibri" pitchFamily="34" charset="0"/>
              </a:rPr>
              <a:t> 									Lattices</a:t>
            </a:r>
            <a:endParaRPr lang="en-IN" sz="2000" b="1" dirty="0">
              <a:solidFill>
                <a:schemeClr val="bg2"/>
              </a:solidFill>
              <a:latin typeface="Calibri" pitchFamily="34" charset="0"/>
              <a:cs typeface="Calibri" pitchFamily="34" charset="0"/>
            </a:endParaRPr>
          </a:p>
        </p:txBody>
      </p:sp>
      <p:sp>
        <p:nvSpPr>
          <p:cNvPr id="10" name="TextBox 9"/>
          <p:cNvSpPr txBox="1"/>
          <p:nvPr/>
        </p:nvSpPr>
        <p:spPr>
          <a:xfrm>
            <a:off x="152400" y="2132435"/>
            <a:ext cx="8929725" cy="307777"/>
          </a:xfrm>
          <a:prstGeom prst="rect">
            <a:avLst/>
          </a:prstGeom>
          <a:solidFill>
            <a:srgbClr val="FFFF00"/>
          </a:solidFill>
        </p:spPr>
        <p:txBody>
          <a:bodyPr wrap="square" rtlCol="0">
            <a:spAutoFit/>
          </a:bodyPr>
          <a:lstStyle/>
          <a:p>
            <a:r>
              <a:rPr lang="en-IN" b="1" dirty="0" smtClean="0">
                <a:solidFill>
                  <a:schemeClr val="bg2"/>
                </a:solidFill>
              </a:rPr>
              <a:t>Hexagonal	</a:t>
            </a:r>
            <a:r>
              <a:rPr lang="en-IN" b="1" dirty="0">
                <a:solidFill>
                  <a:schemeClr val="bg2"/>
                </a:solidFill>
              </a:rPr>
              <a:t>	</a:t>
            </a:r>
            <a:r>
              <a:rPr lang="en-IN" b="1" dirty="0" smtClean="0">
                <a:solidFill>
                  <a:schemeClr val="bg2"/>
                </a:solidFill>
              </a:rPr>
              <a:t>a = b ≠ c</a:t>
            </a:r>
            <a:r>
              <a:rPr lang="en-IN" b="1" dirty="0">
                <a:solidFill>
                  <a:schemeClr val="bg2"/>
                </a:solidFill>
              </a:rPr>
              <a:t>	</a:t>
            </a:r>
            <a:r>
              <a:rPr lang="en-IN" b="1" dirty="0" smtClean="0">
                <a:solidFill>
                  <a:schemeClr val="bg2"/>
                </a:solidFill>
              </a:rPr>
              <a:t>	</a:t>
            </a:r>
            <a:r>
              <a:rPr lang="el-GR" b="1" dirty="0" smtClean="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90, </a:t>
            </a:r>
            <a:r>
              <a:rPr lang="el-GR" b="1" dirty="0" smtClean="0">
                <a:solidFill>
                  <a:schemeClr val="bg2"/>
                </a:solidFill>
              </a:rPr>
              <a:t>ϒ</a:t>
            </a:r>
            <a:r>
              <a:rPr lang="en-IN" b="1" dirty="0" smtClean="0">
                <a:solidFill>
                  <a:schemeClr val="bg2"/>
                </a:solidFill>
              </a:rPr>
              <a:t>= 120</a:t>
            </a:r>
            <a:r>
              <a:rPr lang="en-IN" b="1" dirty="0">
                <a:solidFill>
                  <a:schemeClr val="bg2"/>
                </a:solidFill>
              </a:rPr>
              <a:t>	</a:t>
            </a:r>
            <a:r>
              <a:rPr lang="en-IN" b="1" dirty="0" smtClean="0">
                <a:solidFill>
                  <a:schemeClr val="bg2"/>
                </a:solidFill>
              </a:rPr>
              <a:t>	    P</a:t>
            </a:r>
            <a:endParaRPr lang="en-IN" b="1" dirty="0">
              <a:solidFill>
                <a:schemeClr val="bg2"/>
              </a:solidFill>
            </a:endParaRPr>
          </a:p>
        </p:txBody>
      </p:sp>
      <p:sp>
        <p:nvSpPr>
          <p:cNvPr id="12" name="TextBox 11"/>
          <p:cNvSpPr txBox="1"/>
          <p:nvPr/>
        </p:nvSpPr>
        <p:spPr>
          <a:xfrm>
            <a:off x="159275" y="2453032"/>
            <a:ext cx="8929725" cy="307777"/>
          </a:xfrm>
          <a:prstGeom prst="rect">
            <a:avLst/>
          </a:prstGeom>
          <a:solidFill>
            <a:srgbClr val="00B0F0"/>
          </a:solidFill>
        </p:spPr>
        <p:txBody>
          <a:bodyPr wrap="square" rtlCol="0">
            <a:spAutoFit/>
          </a:bodyPr>
          <a:lstStyle/>
          <a:p>
            <a:r>
              <a:rPr lang="en-IN" b="1" dirty="0" smtClean="0">
                <a:solidFill>
                  <a:schemeClr val="bg2"/>
                </a:solidFill>
              </a:rPr>
              <a:t>Tetragonal	</a:t>
            </a:r>
            <a:r>
              <a:rPr lang="en-IN" b="1" dirty="0">
                <a:solidFill>
                  <a:schemeClr val="bg2"/>
                </a:solidFill>
              </a:rPr>
              <a:t>	</a:t>
            </a:r>
            <a:r>
              <a:rPr lang="en-IN" b="1" dirty="0" smtClean="0">
                <a:solidFill>
                  <a:schemeClr val="bg2"/>
                </a:solidFill>
              </a:rPr>
              <a:t>a = b ≠ c</a:t>
            </a:r>
            <a:r>
              <a:rPr lang="en-IN" b="1" dirty="0">
                <a:solidFill>
                  <a:schemeClr val="bg2"/>
                </a:solidFill>
              </a:rPr>
              <a:t>	</a:t>
            </a:r>
            <a:r>
              <a:rPr lang="en-IN" b="1" dirty="0" smtClean="0">
                <a:solidFill>
                  <a:schemeClr val="bg2"/>
                </a:solidFill>
              </a:rPr>
              <a:t>	   </a:t>
            </a:r>
            <a:r>
              <a:rPr lang="el-GR" b="1" dirty="0" smtClean="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a:t>
            </a:r>
            <a:r>
              <a:rPr lang="el-GR" b="1" dirty="0" smtClean="0">
                <a:solidFill>
                  <a:schemeClr val="bg2"/>
                </a:solidFill>
              </a:rPr>
              <a:t>ϒ</a:t>
            </a:r>
            <a:r>
              <a:rPr lang="en-IN" b="1" dirty="0" smtClean="0">
                <a:solidFill>
                  <a:schemeClr val="bg2"/>
                </a:solidFill>
              </a:rPr>
              <a:t> = 90</a:t>
            </a:r>
            <a:r>
              <a:rPr lang="en-IN" b="1" dirty="0">
                <a:solidFill>
                  <a:schemeClr val="bg2"/>
                </a:solidFill>
              </a:rPr>
              <a:t>	</a:t>
            </a:r>
            <a:r>
              <a:rPr lang="en-IN" b="1" dirty="0" smtClean="0">
                <a:solidFill>
                  <a:schemeClr val="bg2"/>
                </a:solidFill>
              </a:rPr>
              <a:t>	 B &amp; P</a:t>
            </a:r>
            <a:endParaRPr lang="en-IN" b="1" dirty="0">
              <a:solidFill>
                <a:schemeClr val="bg2"/>
              </a:solidFill>
            </a:endParaRPr>
          </a:p>
        </p:txBody>
      </p:sp>
      <p:sp>
        <p:nvSpPr>
          <p:cNvPr id="13" name="TextBox 12"/>
          <p:cNvSpPr txBox="1"/>
          <p:nvPr/>
        </p:nvSpPr>
        <p:spPr>
          <a:xfrm>
            <a:off x="152400" y="2767684"/>
            <a:ext cx="8929725" cy="307777"/>
          </a:xfrm>
          <a:prstGeom prst="rect">
            <a:avLst/>
          </a:prstGeom>
          <a:solidFill>
            <a:srgbClr val="FFFF00"/>
          </a:solidFill>
        </p:spPr>
        <p:txBody>
          <a:bodyPr wrap="square" rtlCol="0">
            <a:spAutoFit/>
          </a:bodyPr>
          <a:lstStyle/>
          <a:p>
            <a:r>
              <a:rPr lang="en-IN" b="1" dirty="0" smtClean="0">
                <a:solidFill>
                  <a:schemeClr val="bg2"/>
                </a:solidFill>
              </a:rPr>
              <a:t>Cubic	</a:t>
            </a:r>
            <a:r>
              <a:rPr lang="en-IN" b="1" dirty="0">
                <a:solidFill>
                  <a:schemeClr val="bg2"/>
                </a:solidFill>
              </a:rPr>
              <a:t>	</a:t>
            </a:r>
            <a:r>
              <a:rPr lang="en-IN" b="1" dirty="0" smtClean="0">
                <a:solidFill>
                  <a:schemeClr val="bg2"/>
                </a:solidFill>
              </a:rPr>
              <a:t>a = b = c</a:t>
            </a:r>
            <a:r>
              <a:rPr lang="en-IN" b="1" dirty="0">
                <a:solidFill>
                  <a:schemeClr val="bg2"/>
                </a:solidFill>
              </a:rPr>
              <a:t>	</a:t>
            </a:r>
            <a:r>
              <a:rPr lang="en-IN" b="1" dirty="0" smtClean="0">
                <a:solidFill>
                  <a:schemeClr val="bg2"/>
                </a:solidFill>
              </a:rPr>
              <a:t>	</a:t>
            </a:r>
            <a:r>
              <a:rPr lang="el-GR" b="1" dirty="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a:t>
            </a:r>
            <a:r>
              <a:rPr lang="el-GR" b="1" dirty="0" smtClean="0">
                <a:solidFill>
                  <a:schemeClr val="bg2"/>
                </a:solidFill>
              </a:rPr>
              <a:t>ϒ</a:t>
            </a:r>
            <a:r>
              <a:rPr lang="en-IN" b="1" dirty="0" smtClean="0">
                <a:solidFill>
                  <a:schemeClr val="bg2"/>
                </a:solidFill>
              </a:rPr>
              <a:t>= 90</a:t>
            </a:r>
            <a:r>
              <a:rPr lang="en-IN" b="1" dirty="0">
                <a:solidFill>
                  <a:schemeClr val="bg2"/>
                </a:solidFill>
              </a:rPr>
              <a:t>	</a:t>
            </a:r>
            <a:r>
              <a:rPr lang="en-IN" b="1" dirty="0" smtClean="0">
                <a:solidFill>
                  <a:schemeClr val="bg2"/>
                </a:solidFill>
              </a:rPr>
              <a:t>	 P, F &amp; B</a:t>
            </a:r>
            <a:endParaRPr lang="en-IN" b="1" dirty="0">
              <a:solidFill>
                <a:schemeClr val="bg2"/>
              </a:solidFill>
            </a:endParaRPr>
          </a:p>
        </p:txBody>
      </p:sp>
      <p:sp>
        <p:nvSpPr>
          <p:cNvPr id="14" name="TextBox 13"/>
          <p:cNvSpPr txBox="1"/>
          <p:nvPr/>
        </p:nvSpPr>
        <p:spPr>
          <a:xfrm>
            <a:off x="159275" y="3089211"/>
            <a:ext cx="8929725" cy="307777"/>
          </a:xfrm>
          <a:prstGeom prst="rect">
            <a:avLst/>
          </a:prstGeom>
          <a:solidFill>
            <a:srgbClr val="00B0F0"/>
          </a:solidFill>
        </p:spPr>
        <p:txBody>
          <a:bodyPr wrap="square" rtlCol="0">
            <a:spAutoFit/>
          </a:bodyPr>
          <a:lstStyle/>
          <a:p>
            <a:r>
              <a:rPr lang="en-IN" b="1" dirty="0" smtClean="0">
                <a:solidFill>
                  <a:schemeClr val="bg2"/>
                </a:solidFill>
              </a:rPr>
              <a:t>Monoclinic</a:t>
            </a:r>
            <a:r>
              <a:rPr lang="en-IN" b="1" dirty="0">
                <a:solidFill>
                  <a:schemeClr val="bg2"/>
                </a:solidFill>
              </a:rPr>
              <a:t>	</a:t>
            </a:r>
            <a:r>
              <a:rPr lang="en-IN" b="1" dirty="0" smtClean="0">
                <a:solidFill>
                  <a:schemeClr val="bg2"/>
                </a:solidFill>
              </a:rPr>
              <a:t>a ≠ b ≠ c</a:t>
            </a:r>
            <a:r>
              <a:rPr lang="en-IN" b="1" dirty="0">
                <a:solidFill>
                  <a:schemeClr val="bg2"/>
                </a:solidFill>
              </a:rPr>
              <a:t>	</a:t>
            </a:r>
            <a:r>
              <a:rPr lang="en-IN" b="1" dirty="0" smtClean="0">
                <a:solidFill>
                  <a:schemeClr val="bg2"/>
                </a:solidFill>
              </a:rPr>
              <a:t>	</a:t>
            </a:r>
            <a:r>
              <a:rPr lang="el-GR" b="1" dirty="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a:solidFill>
                  <a:schemeClr val="bg2"/>
                </a:solidFill>
              </a:rPr>
              <a:t>ϒ</a:t>
            </a:r>
            <a:r>
              <a:rPr lang="en-IN" b="1" dirty="0" smtClean="0">
                <a:solidFill>
                  <a:schemeClr val="bg2"/>
                </a:solidFill>
              </a:rPr>
              <a:t> = 90 ≠ </a:t>
            </a:r>
            <a:r>
              <a:rPr lang="el-GR" b="1" dirty="0" smtClean="0">
                <a:solidFill>
                  <a:schemeClr val="bg2"/>
                </a:solidFill>
              </a:rPr>
              <a:t>β</a:t>
            </a:r>
            <a:r>
              <a:rPr lang="en-IN" b="1" dirty="0">
                <a:solidFill>
                  <a:schemeClr val="bg2"/>
                </a:solidFill>
              </a:rPr>
              <a:t>	</a:t>
            </a:r>
            <a:r>
              <a:rPr lang="en-IN" b="1" dirty="0" smtClean="0">
                <a:solidFill>
                  <a:schemeClr val="bg2"/>
                </a:solidFill>
              </a:rPr>
              <a:t>	</a:t>
            </a:r>
            <a:r>
              <a:rPr lang="en-IN" b="1" dirty="0">
                <a:solidFill>
                  <a:schemeClr val="bg2"/>
                </a:solidFill>
              </a:rPr>
              <a:t> </a:t>
            </a:r>
            <a:r>
              <a:rPr lang="en-IN" b="1" dirty="0" smtClean="0">
                <a:solidFill>
                  <a:schemeClr val="bg2"/>
                </a:solidFill>
              </a:rPr>
              <a:t>E &amp; P</a:t>
            </a:r>
            <a:endParaRPr lang="en-IN" b="1" dirty="0">
              <a:solidFill>
                <a:schemeClr val="bg2"/>
              </a:solidFill>
            </a:endParaRPr>
          </a:p>
        </p:txBody>
      </p:sp>
      <p:sp>
        <p:nvSpPr>
          <p:cNvPr id="15" name="TextBox 14"/>
          <p:cNvSpPr txBox="1"/>
          <p:nvPr/>
        </p:nvSpPr>
        <p:spPr>
          <a:xfrm>
            <a:off x="152400" y="3408097"/>
            <a:ext cx="8929725" cy="307777"/>
          </a:xfrm>
          <a:prstGeom prst="rect">
            <a:avLst/>
          </a:prstGeom>
          <a:solidFill>
            <a:srgbClr val="FFFF00"/>
          </a:solidFill>
        </p:spPr>
        <p:txBody>
          <a:bodyPr wrap="square" rtlCol="0">
            <a:spAutoFit/>
          </a:bodyPr>
          <a:lstStyle/>
          <a:p>
            <a:r>
              <a:rPr lang="en-IN" b="1" dirty="0" smtClean="0">
                <a:solidFill>
                  <a:schemeClr val="bg2"/>
                </a:solidFill>
              </a:rPr>
              <a:t>Orthorhombic	a </a:t>
            </a:r>
            <a:r>
              <a:rPr lang="en-IN" b="1" dirty="0">
                <a:solidFill>
                  <a:schemeClr val="bg2"/>
                </a:solidFill>
              </a:rPr>
              <a:t>≠ b ≠ c </a:t>
            </a:r>
            <a:r>
              <a:rPr lang="en-IN" b="1" dirty="0" smtClean="0">
                <a:solidFill>
                  <a:schemeClr val="bg2"/>
                </a:solidFill>
              </a:rPr>
              <a:t>	</a:t>
            </a:r>
            <a:r>
              <a:rPr lang="el-GR" b="1" dirty="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a:t>
            </a:r>
            <a:r>
              <a:rPr lang="el-GR" b="1" dirty="0" smtClean="0">
                <a:solidFill>
                  <a:schemeClr val="bg2"/>
                </a:solidFill>
              </a:rPr>
              <a:t>ϒ</a:t>
            </a:r>
            <a:r>
              <a:rPr lang="en-IN" b="1" dirty="0" smtClean="0">
                <a:solidFill>
                  <a:schemeClr val="bg2"/>
                </a:solidFill>
              </a:rPr>
              <a:t> = 90</a:t>
            </a:r>
            <a:r>
              <a:rPr lang="en-IN" b="1" dirty="0">
                <a:solidFill>
                  <a:schemeClr val="bg2"/>
                </a:solidFill>
              </a:rPr>
              <a:t>	</a:t>
            </a:r>
            <a:r>
              <a:rPr lang="en-IN" b="1" dirty="0" smtClean="0">
                <a:solidFill>
                  <a:schemeClr val="bg2"/>
                </a:solidFill>
              </a:rPr>
              <a:t>	   B, P , F &amp; E</a:t>
            </a:r>
            <a:endParaRPr lang="en-IN" b="1" dirty="0">
              <a:solidFill>
                <a:schemeClr val="bg2"/>
              </a:solidFill>
            </a:endParaRPr>
          </a:p>
        </p:txBody>
      </p:sp>
      <p:sp>
        <p:nvSpPr>
          <p:cNvPr id="17" name="TextBox 16"/>
          <p:cNvSpPr txBox="1"/>
          <p:nvPr/>
        </p:nvSpPr>
        <p:spPr>
          <a:xfrm>
            <a:off x="159275" y="3718622"/>
            <a:ext cx="8922850" cy="307777"/>
          </a:xfrm>
          <a:prstGeom prst="rect">
            <a:avLst/>
          </a:prstGeom>
          <a:solidFill>
            <a:srgbClr val="00B0F0"/>
          </a:solidFill>
        </p:spPr>
        <p:txBody>
          <a:bodyPr wrap="square" rtlCol="0">
            <a:spAutoFit/>
          </a:bodyPr>
          <a:lstStyle/>
          <a:p>
            <a:r>
              <a:rPr lang="en-IN" b="1" dirty="0" smtClean="0">
                <a:solidFill>
                  <a:schemeClr val="bg2"/>
                </a:solidFill>
              </a:rPr>
              <a:t>Triclinic</a:t>
            </a:r>
            <a:r>
              <a:rPr lang="en-IN" b="1" dirty="0">
                <a:solidFill>
                  <a:schemeClr val="bg2"/>
                </a:solidFill>
              </a:rPr>
              <a:t>	</a:t>
            </a:r>
            <a:r>
              <a:rPr lang="en-IN" b="1" dirty="0" smtClean="0">
                <a:solidFill>
                  <a:schemeClr val="bg2"/>
                </a:solidFill>
              </a:rPr>
              <a:t>	a ≠ b ≠ c</a:t>
            </a:r>
            <a:r>
              <a:rPr lang="en-IN" b="1" dirty="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a:t>
            </a:r>
            <a:r>
              <a:rPr lang="el-GR" b="1" dirty="0" smtClean="0">
                <a:solidFill>
                  <a:schemeClr val="bg2"/>
                </a:solidFill>
              </a:rPr>
              <a:t>ϒ</a:t>
            </a:r>
            <a:r>
              <a:rPr lang="en-IN" b="1" dirty="0" smtClean="0">
                <a:solidFill>
                  <a:schemeClr val="bg2"/>
                </a:solidFill>
              </a:rPr>
              <a:t> ≠ 90		         P </a:t>
            </a:r>
            <a:endParaRPr lang="en-IN" b="1" dirty="0">
              <a:solidFill>
                <a:schemeClr val="bg2"/>
              </a:solidFill>
            </a:endParaRPr>
          </a:p>
        </p:txBody>
      </p:sp>
      <p:sp>
        <p:nvSpPr>
          <p:cNvPr id="19" name="TextBox 18"/>
          <p:cNvSpPr txBox="1"/>
          <p:nvPr/>
        </p:nvSpPr>
        <p:spPr>
          <a:xfrm>
            <a:off x="152400" y="4032247"/>
            <a:ext cx="8922849" cy="307777"/>
          </a:xfrm>
          <a:prstGeom prst="rect">
            <a:avLst/>
          </a:prstGeom>
          <a:solidFill>
            <a:srgbClr val="FFFF00"/>
          </a:solidFill>
        </p:spPr>
        <p:txBody>
          <a:bodyPr wrap="square" rtlCol="0">
            <a:spAutoFit/>
          </a:bodyPr>
          <a:lstStyle/>
          <a:p>
            <a:r>
              <a:rPr lang="en-IN" b="1" dirty="0" err="1" smtClean="0">
                <a:solidFill>
                  <a:schemeClr val="bg2"/>
                </a:solidFill>
              </a:rPr>
              <a:t>Rhombohedral</a:t>
            </a:r>
            <a:r>
              <a:rPr lang="en-IN" b="1" dirty="0" smtClean="0">
                <a:solidFill>
                  <a:schemeClr val="bg2"/>
                </a:solidFill>
              </a:rPr>
              <a:t>	a = </a:t>
            </a:r>
            <a:r>
              <a:rPr lang="en-IN" b="1" dirty="0">
                <a:solidFill>
                  <a:schemeClr val="bg2"/>
                </a:solidFill>
              </a:rPr>
              <a:t>b </a:t>
            </a:r>
            <a:r>
              <a:rPr lang="en-IN" b="1" dirty="0" smtClean="0">
                <a:solidFill>
                  <a:schemeClr val="bg2"/>
                </a:solidFill>
              </a:rPr>
              <a:t>= </a:t>
            </a:r>
            <a:r>
              <a:rPr lang="en-IN" b="1" dirty="0">
                <a:solidFill>
                  <a:schemeClr val="bg2"/>
                </a:solidFill>
              </a:rPr>
              <a:t>c </a:t>
            </a:r>
            <a:r>
              <a:rPr lang="en-IN" b="1" dirty="0" smtClean="0">
                <a:solidFill>
                  <a:schemeClr val="bg2"/>
                </a:solidFill>
              </a:rPr>
              <a:t>	</a:t>
            </a:r>
            <a:r>
              <a:rPr lang="el-GR" b="1" dirty="0">
                <a:solidFill>
                  <a:schemeClr val="bg2"/>
                </a:solidFill>
              </a:rPr>
              <a:t> </a:t>
            </a:r>
            <a:r>
              <a:rPr lang="en-IN" b="1" dirty="0" smtClean="0">
                <a:solidFill>
                  <a:schemeClr val="bg2"/>
                </a:solidFill>
              </a:rPr>
              <a:t>	    	</a:t>
            </a:r>
            <a:r>
              <a:rPr lang="el-GR" b="1" dirty="0" smtClean="0">
                <a:solidFill>
                  <a:schemeClr val="bg2"/>
                </a:solidFill>
              </a:rPr>
              <a:t>α</a:t>
            </a:r>
            <a:r>
              <a:rPr lang="en-IN" b="1" dirty="0" smtClean="0">
                <a:solidFill>
                  <a:schemeClr val="bg2"/>
                </a:solidFill>
              </a:rPr>
              <a:t> = </a:t>
            </a:r>
            <a:r>
              <a:rPr lang="el-GR" b="1" dirty="0" smtClean="0">
                <a:solidFill>
                  <a:schemeClr val="bg2"/>
                </a:solidFill>
              </a:rPr>
              <a:t>β</a:t>
            </a:r>
            <a:r>
              <a:rPr lang="en-IN" b="1" dirty="0" smtClean="0">
                <a:solidFill>
                  <a:schemeClr val="bg2"/>
                </a:solidFill>
              </a:rPr>
              <a:t> = </a:t>
            </a:r>
            <a:r>
              <a:rPr lang="el-GR" b="1" dirty="0" smtClean="0">
                <a:solidFill>
                  <a:schemeClr val="bg2"/>
                </a:solidFill>
              </a:rPr>
              <a:t>ϒ</a:t>
            </a:r>
            <a:r>
              <a:rPr lang="en-IN" b="1" dirty="0">
                <a:solidFill>
                  <a:schemeClr val="bg2"/>
                </a:solidFill>
              </a:rPr>
              <a:t> </a:t>
            </a:r>
            <a:r>
              <a:rPr lang="en-IN" b="1" dirty="0" smtClean="0">
                <a:solidFill>
                  <a:schemeClr val="bg2"/>
                </a:solidFill>
              </a:rPr>
              <a:t>≠ 90</a:t>
            </a:r>
            <a:r>
              <a:rPr lang="en-IN" b="1" dirty="0">
                <a:solidFill>
                  <a:schemeClr val="bg2"/>
                </a:solidFill>
              </a:rPr>
              <a:t>	</a:t>
            </a:r>
            <a:r>
              <a:rPr lang="en-IN" b="1" dirty="0" smtClean="0">
                <a:solidFill>
                  <a:schemeClr val="bg2"/>
                </a:solidFill>
              </a:rPr>
              <a:t>	         P </a:t>
            </a:r>
            <a:endParaRPr lang="en-IN" b="1" dirty="0">
              <a:solidFill>
                <a:schemeClr val="bg2"/>
              </a:solidFill>
            </a:endParaRPr>
          </a:p>
        </p:txBody>
      </p:sp>
      <p:sp>
        <p:nvSpPr>
          <p:cNvPr id="9" name="TextBox 8"/>
          <p:cNvSpPr txBox="1"/>
          <p:nvPr/>
        </p:nvSpPr>
        <p:spPr>
          <a:xfrm>
            <a:off x="857250" y="4544486"/>
            <a:ext cx="7392976" cy="307777"/>
          </a:xfrm>
          <a:prstGeom prst="rect">
            <a:avLst/>
          </a:prstGeom>
          <a:noFill/>
        </p:spPr>
        <p:txBody>
          <a:bodyPr wrap="square" rtlCol="0">
            <a:spAutoFit/>
          </a:bodyPr>
          <a:lstStyle/>
          <a:p>
            <a:r>
              <a:rPr lang="en-IN" b="1" dirty="0" smtClean="0"/>
              <a:t>P = Primitive	B = Body-centred	F = Face-centred	E = End-centred</a:t>
            </a:r>
            <a:endParaRPr lang="en-IN" b="1" dirty="0"/>
          </a:p>
        </p:txBody>
      </p:sp>
      <p:pic>
        <p:nvPicPr>
          <p:cNvPr id="16" name="Google Shape;73;p1"/>
          <p:cNvPicPr preferRelativeResize="0"/>
          <p:nvPr/>
        </p:nvPicPr>
        <p:blipFill>
          <a:blip r:embed="rId4">
            <a:alphaModFix/>
          </a:blip>
          <a:stretch>
            <a:fillRect/>
          </a:stretch>
        </p:blipFill>
        <p:spPr>
          <a:xfrm>
            <a:off x="7655390" y="84409"/>
            <a:ext cx="1195810" cy="928466"/>
          </a:xfrm>
          <a:prstGeom prst="rect">
            <a:avLst/>
          </a:prstGeom>
          <a:noFill/>
          <a:ln>
            <a:noFill/>
          </a:ln>
        </p:spPr>
      </p:pic>
      <p:sp>
        <p:nvSpPr>
          <p:cNvPr id="18" name="Google Shape;89;p3"/>
          <p:cNvSpPr txBox="1"/>
          <p:nvPr/>
        </p:nvSpPr>
        <p:spPr>
          <a:xfrm>
            <a:off x="740350" y="706850"/>
            <a:ext cx="7413634"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SEVEN PRIMITIVE AND CENTRED 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animBg="1"/>
      <p:bldP spid="14" grpId="0" animBg="1"/>
      <p:bldP spid="15" grpId="0" animBg="1"/>
      <p:bldP spid="17" grpId="0" animBg="1"/>
      <p:bldP spid="19"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f0d11ec211_2_79"/>
          <p:cNvPicPr preferRelativeResize="0"/>
          <p:nvPr/>
        </p:nvPicPr>
        <p:blipFill>
          <a:blip r:embed="rId3">
            <a:alphaModFix/>
          </a:blip>
          <a:stretch>
            <a:fillRect/>
          </a:stretch>
        </p:blipFill>
        <p:spPr>
          <a:xfrm>
            <a:off x="152400" y="152400"/>
            <a:ext cx="1409700" cy="704850"/>
          </a:xfrm>
          <a:prstGeom prst="rect">
            <a:avLst/>
          </a:prstGeom>
          <a:noFill/>
          <a:ln>
            <a:noFill/>
          </a:ln>
        </p:spPr>
      </p:pic>
      <p:grpSp>
        <p:nvGrpSpPr>
          <p:cNvPr id="117" name="Google Shape;117;gf0d11ec211_2_79"/>
          <p:cNvGrpSpPr/>
          <p:nvPr/>
        </p:nvGrpSpPr>
        <p:grpSpPr>
          <a:xfrm>
            <a:off x="303828" y="2278100"/>
            <a:ext cx="8133389" cy="2245778"/>
            <a:chOff x="328250" y="2796748"/>
            <a:chExt cx="8437125" cy="2497998"/>
          </a:xfrm>
        </p:grpSpPr>
        <p:sp>
          <p:nvSpPr>
            <p:cNvPr id="118" name="Google Shape;118;gf0d11ec211_2_79"/>
            <p:cNvSpPr txBox="1"/>
            <p:nvPr/>
          </p:nvSpPr>
          <p:spPr>
            <a:xfrm>
              <a:off x="328250" y="2796748"/>
              <a:ext cx="7212000" cy="4002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dk2"/>
                  </a:solidFill>
                  <a:latin typeface="Calibri"/>
                  <a:ea typeface="Calibri"/>
                  <a:cs typeface="Calibri"/>
                  <a:sym typeface="Calibri"/>
                </a:rPr>
                <a:t>Possible unit cells in two dimensions:</a:t>
              </a:r>
              <a:endParaRPr sz="2000" b="1" dirty="0">
                <a:solidFill>
                  <a:schemeClr val="dk2"/>
                </a:solidFill>
              </a:endParaRPr>
            </a:p>
          </p:txBody>
        </p:sp>
        <p:pic>
          <p:nvPicPr>
            <p:cNvPr id="119" name="Google Shape;119;gf0d11ec211_2_79"/>
            <p:cNvPicPr preferRelativeResize="0"/>
            <p:nvPr/>
          </p:nvPicPr>
          <p:blipFill rotWithShape="1">
            <a:blip r:embed="rId4">
              <a:alphaModFix/>
            </a:blip>
            <a:srcRect/>
            <a:stretch/>
          </p:blipFill>
          <p:spPr>
            <a:xfrm>
              <a:off x="403275" y="3274693"/>
              <a:ext cx="8362100" cy="2020053"/>
            </a:xfrm>
            <a:prstGeom prst="rect">
              <a:avLst/>
            </a:prstGeom>
            <a:noFill/>
            <a:ln w="76200" cap="flat" cmpd="sng">
              <a:solidFill>
                <a:srgbClr val="FF00FF"/>
              </a:solidFill>
              <a:prstDash val="solid"/>
              <a:round/>
              <a:headEnd type="none" w="sm" len="sm"/>
              <a:tailEnd type="none" w="sm" len="sm"/>
            </a:ln>
          </p:spPr>
        </p:pic>
      </p:grpSp>
      <p:sp>
        <p:nvSpPr>
          <p:cNvPr id="120" name="Google Shape;120;gf0d11ec211_2_79"/>
          <p:cNvSpPr txBox="1"/>
          <p:nvPr/>
        </p:nvSpPr>
        <p:spPr>
          <a:xfrm>
            <a:off x="857250" y="1383025"/>
            <a:ext cx="6398946" cy="492412"/>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2"/>
              </a:buClr>
              <a:buSzPts val="2000"/>
              <a:buFont typeface="Roboto"/>
              <a:buChar char="●"/>
            </a:pPr>
            <a:r>
              <a:rPr lang="en-US" sz="2000" b="1" dirty="0">
                <a:solidFill>
                  <a:schemeClr val="dk2"/>
                </a:solidFill>
                <a:latin typeface="Calibri" pitchFamily="34" charset="0"/>
                <a:ea typeface="Roboto"/>
                <a:cs typeface="Calibri" pitchFamily="34" charset="0"/>
                <a:sym typeface="Roboto"/>
              </a:rPr>
              <a:t>Unit cell is the smallest repeating portion</a:t>
            </a:r>
            <a:r>
              <a:rPr lang="en-US" sz="2000" b="1" dirty="0" smtClean="0">
                <a:solidFill>
                  <a:schemeClr val="dk2"/>
                </a:solidFill>
                <a:latin typeface="Calibri" pitchFamily="34" charset="0"/>
                <a:ea typeface="Roboto"/>
                <a:cs typeface="Calibri" pitchFamily="34" charset="0"/>
                <a:sym typeface="Roboto"/>
              </a:rPr>
              <a:t>.</a:t>
            </a:r>
            <a:endParaRPr sz="2000" b="1" dirty="0">
              <a:solidFill>
                <a:schemeClr val="dk2"/>
              </a:solidFill>
              <a:latin typeface="Calibri" pitchFamily="34" charset="0"/>
              <a:ea typeface="Roboto"/>
              <a:cs typeface="Calibri" pitchFamily="34" charset="0"/>
              <a:sym typeface="Roboto"/>
            </a:endParaRPr>
          </a:p>
        </p:txBody>
      </p:sp>
      <p:pic>
        <p:nvPicPr>
          <p:cNvPr id="9" name="Google Shape;73;p1"/>
          <p:cNvPicPr preferRelativeResize="0"/>
          <p:nvPr/>
        </p:nvPicPr>
        <p:blipFill>
          <a:blip r:embed="rId5">
            <a:alphaModFix/>
          </a:blip>
          <a:stretch>
            <a:fillRect/>
          </a:stretch>
        </p:blipFill>
        <p:spPr>
          <a:xfrm>
            <a:off x="7655390" y="84409"/>
            <a:ext cx="1195810" cy="928466"/>
          </a:xfrm>
          <a:prstGeom prst="rect">
            <a:avLst/>
          </a:prstGeom>
          <a:noFill/>
          <a:ln>
            <a:noFill/>
          </a:ln>
        </p:spPr>
      </p:pic>
      <p:sp>
        <p:nvSpPr>
          <p:cNvPr id="10" name="Google Shape;89;p3"/>
          <p:cNvSpPr txBox="1"/>
          <p:nvPr/>
        </p:nvSpPr>
        <p:spPr>
          <a:xfrm>
            <a:off x="1132225" y="706850"/>
            <a:ext cx="6605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dirty="0" smtClean="0">
                <a:solidFill>
                  <a:schemeClr val="accent3"/>
                </a:solidFill>
                <a:latin typeface="Calibri" pitchFamily="34" charset="0"/>
                <a:ea typeface="Roboto"/>
                <a:cs typeface="Calibri" pitchFamily="34" charset="0"/>
                <a:sym typeface="Roboto"/>
              </a:rPr>
              <a:t>UNIT CELLS</a:t>
            </a:r>
            <a:endParaRPr sz="3000" b="1" dirty="0">
              <a:solidFill>
                <a:schemeClr val="accent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1000" fill="hold"/>
                                        <p:tgtEl>
                                          <p:spTgt spid="120"/>
                                        </p:tgtEl>
                                        <p:attrNameLst>
                                          <p:attrName>ppt_w</p:attrName>
                                        </p:attrNameLst>
                                      </p:cBhvr>
                                      <p:tavLst>
                                        <p:tav tm="0">
                                          <p:val>
                                            <p:fltVal val="0"/>
                                          </p:val>
                                        </p:tav>
                                        <p:tav tm="100000">
                                          <p:val>
                                            <p:strVal val="#ppt_w"/>
                                          </p:val>
                                        </p:tav>
                                      </p:tavLst>
                                    </p:anim>
                                    <p:anim calcmode="lin" valueType="num">
                                      <p:cBhvr>
                                        <p:cTn id="8" dur="1000" fill="hold"/>
                                        <p:tgtEl>
                                          <p:spTgt spid="120"/>
                                        </p:tgtEl>
                                        <p:attrNameLst>
                                          <p:attrName>ppt_h</p:attrName>
                                        </p:attrNameLst>
                                      </p:cBhvr>
                                      <p:tavLst>
                                        <p:tav tm="0">
                                          <p:val>
                                            <p:fltVal val="0"/>
                                          </p:val>
                                        </p:tav>
                                        <p:tav tm="100000">
                                          <p:val>
                                            <p:strVal val="#ppt_h"/>
                                          </p:val>
                                        </p:tav>
                                      </p:tavLst>
                                    </p:anim>
                                    <p:anim calcmode="lin" valueType="num">
                                      <p:cBhvr>
                                        <p:cTn id="9" dur="1000" fill="hold"/>
                                        <p:tgtEl>
                                          <p:spTgt spid="120"/>
                                        </p:tgtEl>
                                        <p:attrNameLst>
                                          <p:attrName>style.rotation</p:attrName>
                                        </p:attrNameLst>
                                      </p:cBhvr>
                                      <p:tavLst>
                                        <p:tav tm="0">
                                          <p:val>
                                            <p:fltVal val="90"/>
                                          </p:val>
                                        </p:tav>
                                        <p:tav tm="100000">
                                          <p:val>
                                            <p:fltVal val="0"/>
                                          </p:val>
                                        </p:tav>
                                      </p:tavLst>
                                    </p:anim>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1000" fill="hold"/>
                                        <p:tgtEl>
                                          <p:spTgt spid="117"/>
                                        </p:tgtEl>
                                        <p:attrNameLst>
                                          <p:attrName>ppt_w</p:attrName>
                                        </p:attrNameLst>
                                      </p:cBhvr>
                                      <p:tavLst>
                                        <p:tav tm="0">
                                          <p:val>
                                            <p:fltVal val="0"/>
                                          </p:val>
                                        </p:tav>
                                        <p:tav tm="100000">
                                          <p:val>
                                            <p:strVal val="#ppt_w"/>
                                          </p:val>
                                        </p:tav>
                                      </p:tavLst>
                                    </p:anim>
                                    <p:anim calcmode="lin" valueType="num">
                                      <p:cBhvr>
                                        <p:cTn id="16" dur="1000" fill="hold"/>
                                        <p:tgtEl>
                                          <p:spTgt spid="117"/>
                                        </p:tgtEl>
                                        <p:attrNameLst>
                                          <p:attrName>ppt_h</p:attrName>
                                        </p:attrNameLst>
                                      </p:cBhvr>
                                      <p:tavLst>
                                        <p:tav tm="0">
                                          <p:val>
                                            <p:fltVal val="0"/>
                                          </p:val>
                                        </p:tav>
                                        <p:tav tm="100000">
                                          <p:val>
                                            <p:strVal val="#ppt_h"/>
                                          </p:val>
                                        </p:tav>
                                      </p:tavLst>
                                    </p:anim>
                                    <p:anim calcmode="lin" valueType="num">
                                      <p:cBhvr>
                                        <p:cTn id="17" dur="1000" fill="hold"/>
                                        <p:tgtEl>
                                          <p:spTgt spid="117"/>
                                        </p:tgtEl>
                                        <p:attrNameLst>
                                          <p:attrName>style.rotation</p:attrName>
                                        </p:attrNameLst>
                                      </p:cBhvr>
                                      <p:tavLst>
                                        <p:tav tm="0">
                                          <p:val>
                                            <p:fltVal val="90"/>
                                          </p:val>
                                        </p:tav>
                                        <p:tav tm="100000">
                                          <p:val>
                                            <p:fltVal val="0"/>
                                          </p:val>
                                        </p:tav>
                                      </p:tavLst>
                                    </p:anim>
                                    <p:animEffect transition="in" filter="fade">
                                      <p:cBhvr>
                                        <p:cTn id="18"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508</Words>
  <Application>Microsoft Office PowerPoint</Application>
  <PresentationFormat>On-screen Show (16:9)</PresentationFormat>
  <Paragraphs>109</Paragraphs>
  <Slides>27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Roboto</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61</cp:revision>
  <dcterms:modified xsi:type="dcterms:W3CDTF">2021-12-17T17:50:00Z</dcterms:modified>
</cp:coreProperties>
</file>