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70" r:id="rId3"/>
    <p:sldId id="269" r:id="rId4"/>
    <p:sldId id="268" r:id="rId5"/>
    <p:sldId id="267" r:id="rId6"/>
    <p:sldId id="266" r:id="rId7"/>
    <p:sldId id="265" r:id="rId8"/>
    <p:sldId id="264" r:id="rId9"/>
    <p:sldId id="263" r:id="rId10"/>
    <p:sldId id="262" r:id="rId11"/>
    <p:sldId id="261" r:id="rId12"/>
    <p:sldId id="273" r:id="rId13"/>
    <p:sldId id="275" r:id="rId14"/>
    <p:sldId id="272" r:id="rId15"/>
    <p:sldId id="277" r:id="rId16"/>
    <p:sldId id="279" r:id="rId17"/>
    <p:sldId id="278" r:id="rId18"/>
    <p:sldId id="281" r:id="rId19"/>
    <p:sldId id="280" r:id="rId20"/>
    <p:sldId id="283" r:id="rId21"/>
    <p:sldId id="284" r:id="rId22"/>
    <p:sldId id="285" r:id="rId23"/>
    <p:sldId id="259" r:id="rId2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102" d="100"/>
          <a:sy n="102" d="100"/>
        </p:scale>
        <p:origin x="-234" y="-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6-17T16:36:04.720" idx="2">
    <p:pos x="6000" y="100"/>
    <p:text>+amanrouniyar@odmegroup.org How come the website here is ODM Egroup and not ODM PS?
_Assigned to you_
-Swoyan Satyendu</p:text>
  </p:cm>
  <p:cm authorId="0" dt="2020-06-17T16:36:04.724" idx="1">
    <p:pos x="6000" y="0"/>
    <p:text>1. The logo in the centre looks bad. take it to TOP-LEFT
2. Where in ODM E Group Logo, here? 
3. What about, Closing Slide? 
Similar changes, pending in Kids World PPT as well +amanrouniyar@odmegroup.org
_Assigned to you_
-Swoyan Satyendu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45161577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7621"/>
            <a:ext cx="9144000" cy="1365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4900" y="105700"/>
            <a:ext cx="1170475" cy="117047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222675" y="1606350"/>
            <a:ext cx="8763000" cy="19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2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2231506" y="2786342"/>
            <a:ext cx="4764000" cy="9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SUBJECT </a:t>
            </a:r>
            <a:r>
              <a:rPr lang="en" b="1" dirty="0" smtClean="0"/>
              <a:t>:BIOLOGY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CHAPTER </a:t>
            </a:r>
            <a:r>
              <a:rPr lang="en" b="1" dirty="0" smtClean="0"/>
              <a:t>NUMBER:08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CHAPTER NAME </a:t>
            </a:r>
            <a:r>
              <a:rPr lang="en" b="1" dirty="0" smtClean="0"/>
              <a:t>:</a:t>
            </a:r>
            <a:r>
              <a:rPr lang="en" b="1" dirty="0" smtClean="0"/>
              <a:t>CELL:THE </a:t>
            </a:r>
            <a:r>
              <a:rPr lang="en" b="1" dirty="0" smtClean="0"/>
              <a:t>UNIT OF LFE</a:t>
            </a:r>
            <a:endParaRPr b="1"/>
          </a:p>
        </p:txBody>
      </p:sp>
      <p:sp>
        <p:nvSpPr>
          <p:cNvPr id="6" name="Rectangle 5"/>
          <p:cNvSpPr/>
          <p:nvPr/>
        </p:nvSpPr>
        <p:spPr>
          <a:xfrm>
            <a:off x="1828800" y="1731642"/>
            <a:ext cx="50292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sz="2500" b="1" dirty="0" smtClean="0">
                <a:latin typeface="Calibri" pitchFamily="34" charset="0"/>
                <a:cs typeface="Calibri" pitchFamily="34" charset="0"/>
              </a:rPr>
              <a:t>NUCLEUS AND CHROMOSOME</a:t>
            </a:r>
          </a:p>
        </p:txBody>
      </p:sp>
      <p:sp>
        <p:nvSpPr>
          <p:cNvPr id="7" name="Rectangle 6"/>
          <p:cNvSpPr/>
          <p:nvPr/>
        </p:nvSpPr>
        <p:spPr>
          <a:xfrm>
            <a:off x="2637629" y="374457"/>
            <a:ext cx="383188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0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CELL :THE UNIT OF LIFE</a:t>
            </a:r>
            <a:endParaRPr lang="en-IN" sz="3000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67954" y="215804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604" y="327853"/>
            <a:ext cx="6988628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NUCLEOLUS</a:t>
            </a:r>
            <a:endParaRPr lang="en-US" sz="22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b="1" dirty="0" smtClean="0">
                <a:latin typeface="Calibri" pitchFamily="34" charset="0"/>
                <a:cs typeface="Calibri" pitchFamily="34" charset="0"/>
              </a:rPr>
              <a:t>The nuclear matrix or the 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nucleoplasm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contains nucleolus and chromatin. The nucleoli are spherical structures present in the 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nucleoplasm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/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The content of nucleolus is continuous with the rest of the 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nucleoplasm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as it is not a membrane bound structure.</a:t>
            </a:r>
          </a:p>
          <a:p>
            <a:pPr algn="just"/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b="1" dirty="0" smtClean="0">
                <a:latin typeface="Calibri" pitchFamily="34" charset="0"/>
                <a:cs typeface="Calibri" pitchFamily="34" charset="0"/>
              </a:rPr>
              <a:t>It is a site for active ribosomal RNA synthesis. Larger and more numerous nucleoli are present in cells actively carrying out protein synthesis.</a:t>
            </a:r>
          </a:p>
          <a:p>
            <a:pPr algn="just"/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endParaRPr lang="en-US" b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2" descr="C:\Users\A\Desktop\download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24538" y="3073176"/>
            <a:ext cx="2808741" cy="1851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350" y="131828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9878" y="341429"/>
            <a:ext cx="655009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CHROMATIN FIBRES</a:t>
            </a:r>
            <a:endParaRPr lang="en-US" sz="22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b="1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interphase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nucleus has a loose and indistinct network of nucleoprotein 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fibres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called chromatin. </a:t>
            </a:r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b="1" dirty="0" smtClean="0">
                <a:latin typeface="Calibri" pitchFamily="34" charset="0"/>
                <a:cs typeface="Calibri" pitchFamily="34" charset="0"/>
              </a:rPr>
              <a:t>But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during different stages of cell division, cells show structured chromosomes in place of the nucleus.</a:t>
            </a:r>
          </a:p>
          <a:p>
            <a:pPr algn="just"/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1094" y="2089611"/>
            <a:ext cx="625151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latin typeface="Calibri" pitchFamily="34" charset="0"/>
                <a:cs typeface="Calibri" pitchFamily="34" charset="0"/>
              </a:rPr>
              <a:t>Chromatin contains DNA and some basic proteins called 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histones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, some non-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histone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proteins and also RNA. </a:t>
            </a:r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b="1" dirty="0" smtClean="0">
                <a:latin typeface="Calibri" pitchFamily="34" charset="0"/>
                <a:cs typeface="Calibri" pitchFamily="34" charset="0"/>
              </a:rPr>
              <a:t>A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single human cell has approximately two 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metre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long thread of DNA distributed among its forty six (twenty three pairs) chromosomes.</a:t>
            </a:r>
          </a:p>
          <a:p>
            <a:pPr algn="just"/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2" descr="C:\Users\A\Desktop\l1kv8EFpR4xQUurj3cI7n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54758" y="3473776"/>
            <a:ext cx="1884673" cy="14880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350" y="16915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35353" y="3285161"/>
            <a:ext cx="8208851" cy="1641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n-US" dirty="0" smtClean="0">
                <a:latin typeface="Calibri" pitchFamily="34" charset="0"/>
                <a:cs typeface="Calibri" pitchFamily="34" charset="0"/>
              </a:rPr>
              <a:t>In the nucleus of each cell, the DNA molecule is packaged into thread-like 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structures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 called 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chromosomes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dirty="0" smtClean="0">
                <a:latin typeface="Calibri" pitchFamily="34" charset="0"/>
                <a:cs typeface="Calibri" pitchFamily="34" charset="0"/>
              </a:rPr>
              <a:t>Each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 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chromosome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 is made up of DNA tightly coiled many times around proteins called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histones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that support its 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structure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dirty="0" smtClean="0">
                <a:latin typeface="Calibri" pitchFamily="34" charset="0"/>
                <a:cs typeface="Calibri" pitchFamily="34" charset="0"/>
              </a:rPr>
              <a:t>DNA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and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histone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proteins are packaged into 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structures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 called 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chromosomes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5943" y="368534"/>
            <a:ext cx="70819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latin typeface="Calibri" pitchFamily="34" charset="0"/>
                <a:cs typeface="Calibri" pitchFamily="34" charset="0"/>
              </a:rPr>
              <a:t>Every chromosome (visible only in dividing cells) essentially has a primary constriction or the  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centromere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on the sides of which disc shaped structures called 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kinetochores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are present. 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3670" y="1278294"/>
            <a:ext cx="1740464" cy="1943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34277" y="1166325"/>
            <a:ext cx="1417999" cy="2016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33269" y="178481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866585" y="210405"/>
            <a:ext cx="2377219" cy="442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Nucleus Function</a:t>
            </a: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1175" y="289249"/>
            <a:ext cx="7025951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It contains the cell’s hereditary information and controls the cell’s growth and reproduction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/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The nucleus has been clearly explained as a membrane-bound structure that comprises the genetic material of a cell.</a:t>
            </a:r>
          </a:p>
          <a:p>
            <a:pPr algn="just">
              <a:buFont typeface="Arial" pitchFamily="34" charset="0"/>
              <a:buChar char="•"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It is not just a storage compartment for DNA but also happens to be the home of some essential cellular processes.</a:t>
            </a:r>
          </a:p>
          <a:p>
            <a:pPr algn="just">
              <a:buFont typeface="Arial" pitchFamily="34" charset="0"/>
              <a:buChar char="•"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First and foremost, it is possible to duplicate one’s DNA in the nucleus. This process has been named DNA Replication and creates an identical copy of the DNA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/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Creating two identical copies of it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/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The host or body is the first step in cell division, where each new cell will get its own set of instructions.</a:t>
            </a:r>
          </a:p>
          <a:p>
            <a:pPr algn="just">
              <a:buFont typeface="Arial" pitchFamily="34" charset="0"/>
              <a:buChar char="•"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Secondly, the nucleus is the spot of transcription. 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350" y="15049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95331" y="458433"/>
            <a:ext cx="481267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CHROMOSOME </a:t>
            </a:r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MORPHOLOGY</a:t>
            </a:r>
            <a:endParaRPr lang="en-US" sz="22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0435" y="1259376"/>
            <a:ext cx="2763190" cy="3407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53338" y="1221726"/>
            <a:ext cx="2873829" cy="341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350" y="15049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35290" y="523748"/>
            <a:ext cx="50735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CLASSIFICATION OF CHROMOSOME</a:t>
            </a:r>
            <a:endParaRPr lang="en-US" sz="22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6530" y="1038658"/>
            <a:ext cx="35549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latin typeface="Calibri" pitchFamily="34" charset="0"/>
                <a:cs typeface="Calibri" pitchFamily="34" charset="0"/>
              </a:rPr>
              <a:t>Based on the position of the 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centromere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, the chromosomes can be classified into four types:</a:t>
            </a:r>
          </a:p>
          <a:p>
            <a:pPr algn="just"/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Metacentric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chromosome</a:t>
            </a:r>
          </a:p>
          <a:p>
            <a:pPr algn="just"/>
            <a:r>
              <a:rPr lang="en-US" b="1" dirty="0" smtClean="0">
                <a:latin typeface="Calibri" pitchFamily="34" charset="0"/>
                <a:cs typeface="Calibri" pitchFamily="34" charset="0"/>
              </a:rPr>
              <a:t>Sub-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metacentric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chromosomes</a:t>
            </a:r>
          </a:p>
          <a:p>
            <a:pPr algn="just"/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Acrocentric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chromosomes</a:t>
            </a:r>
          </a:p>
          <a:p>
            <a:pPr algn="just"/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Telocentric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chromosomes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7943" y="1305308"/>
            <a:ext cx="3100584" cy="282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350" y="15049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780" y="1547596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b="1" dirty="0" smtClean="0"/>
          </a:p>
          <a:p>
            <a:endParaRPr lang="en-US" b="1" dirty="0" smtClean="0"/>
          </a:p>
          <a:p>
            <a:pPr algn="just"/>
            <a:r>
              <a:rPr lang="en-US" b="1" dirty="0" smtClean="0"/>
              <a:t>The </a:t>
            </a:r>
            <a:r>
              <a:rPr lang="en-US" b="1" dirty="0" err="1" smtClean="0"/>
              <a:t>metacentric</a:t>
            </a:r>
            <a:r>
              <a:rPr lang="en-US" b="1" dirty="0" smtClean="0"/>
              <a:t> chromosome has middle </a:t>
            </a:r>
            <a:r>
              <a:rPr lang="en-US" b="1" dirty="0" err="1" smtClean="0"/>
              <a:t>centromere</a:t>
            </a:r>
            <a:r>
              <a:rPr lang="en-US" b="1" dirty="0" smtClean="0"/>
              <a:t> forming two equal arms of the chromosome.</a:t>
            </a:r>
          </a:p>
          <a:p>
            <a:endParaRPr lang="en-US" b="1" dirty="0" smtClean="0"/>
          </a:p>
        </p:txBody>
      </p:sp>
      <p:sp>
        <p:nvSpPr>
          <p:cNvPr id="6" name="Rectangle 5"/>
          <p:cNvSpPr/>
          <p:nvPr/>
        </p:nvSpPr>
        <p:spPr>
          <a:xfrm>
            <a:off x="2764441" y="449103"/>
            <a:ext cx="40495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METACENTRIC CHROMOSOME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5020" y="1248472"/>
            <a:ext cx="2397968" cy="3063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5515284" y="4526580"/>
            <a:ext cx="14911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METACENTRIC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350" y="15049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5819" y="1618836"/>
            <a:ext cx="34336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sub-</a:t>
            </a:r>
            <a:r>
              <a:rPr lang="en-US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metacentric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chromosome has 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centromere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slightly away from the 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middleof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the chromosome resulting into one shorter arm and one longer arm.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58612" y="1136403"/>
            <a:ext cx="2526819" cy="3442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350" y="15049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7160" y="1828801"/>
            <a:ext cx="33123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latin typeface="Calibri" pitchFamily="34" charset="0"/>
                <a:cs typeface="Calibri" pitchFamily="34" charset="0"/>
              </a:rPr>
              <a:t>In case of </a:t>
            </a:r>
            <a:r>
              <a:rPr lang="en-US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acrocentric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chromosome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centromere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is situated close to its end forming one extremely short and one very long arm.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32705" y="1390260"/>
            <a:ext cx="2659023" cy="3289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350" y="15049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2515" y="1856792"/>
            <a:ext cx="26312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The </a:t>
            </a:r>
            <a:r>
              <a:rPr lang="en-US" b="1" dirty="0" err="1" smtClean="0">
                <a:solidFill>
                  <a:srgbClr val="FF0000"/>
                </a:solidFill>
              </a:rPr>
              <a:t>telocentric</a:t>
            </a:r>
            <a:r>
              <a:rPr lang="en-US" b="1" dirty="0" smtClean="0">
                <a:solidFill>
                  <a:srgbClr val="FF0000"/>
                </a:solidFill>
              </a:rPr>
              <a:t> chromosome </a:t>
            </a:r>
          </a:p>
          <a:p>
            <a:r>
              <a:rPr lang="en-US" b="1" dirty="0" smtClean="0"/>
              <a:t>has a terminal </a:t>
            </a:r>
            <a:r>
              <a:rPr lang="en-US" b="1" dirty="0" err="1" smtClean="0"/>
              <a:t>centromere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30104" y="1007706"/>
            <a:ext cx="2833862" cy="276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0631" y="309109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1176" y="308353"/>
            <a:ext cx="64567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NUCLEUS</a:t>
            </a:r>
          </a:p>
          <a:p>
            <a:pPr algn="just"/>
            <a:r>
              <a:rPr lang="en-US" b="1" dirty="0" smtClean="0">
                <a:latin typeface="Calibri" pitchFamily="34" charset="0"/>
                <a:cs typeface="Calibri" pitchFamily="34" charset="0"/>
              </a:rPr>
              <a:t>Nucleus as a cell organelle was first described by Robert Brown as early as 1831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/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Later the material of the nucleus stained by the basic dyes was given the name chromatin by 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Flemming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/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b="1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interphase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nucleus (nucleus of a cell when it is not dividing) has highly extended and elaborate nucleoprotein 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fibres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called chromatin, nuclear matrix and one or more spherical bodies called nucleoli (sing.: nucleolus).</a:t>
            </a:r>
          </a:p>
          <a:p>
            <a:pPr algn="just"/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en-US" b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2" descr="C:\Users\A\Desktop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7250" y="3032449"/>
            <a:ext cx="2821261" cy="16849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350" y="15049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2" descr="C:\Users\A\Desktop\classification-of-chromosome-position-centromer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33557" y="1063940"/>
            <a:ext cx="5175153" cy="31867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350" y="15049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4604" y="209914"/>
            <a:ext cx="526246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Satellite chromosomes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 are 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chromosomes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 that contain secondary constrictions that serve as identifying markers.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dirty="0" smtClean="0">
                <a:latin typeface="Calibri" pitchFamily="34" charset="0"/>
                <a:cs typeface="Calibri" pitchFamily="34" charset="0"/>
              </a:rPr>
              <a:t>Besides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centromere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one or more secondary constrictions can also be observed in some 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chromosomes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 at metaphase.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31642" y="1857346"/>
            <a:ext cx="2509731" cy="2896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61195" y="1670180"/>
            <a:ext cx="2719319" cy="3092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350" y="225134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6531" y="811318"/>
            <a:ext cx="300445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latin typeface="Calibri" pitchFamily="34" charset="0"/>
                <a:cs typeface="Calibri" pitchFamily="34" charset="0"/>
              </a:rPr>
              <a:t>Heterochromatin and 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euchromatin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 are two major categories of chromatin higher order structure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/>
            <a:r>
              <a:rPr lang="en-US" dirty="0" smtClean="0">
                <a:latin typeface="Calibri" pitchFamily="34" charset="0"/>
                <a:cs typeface="Calibri" pitchFamily="34" charset="0"/>
              </a:rPr>
              <a:t> </a:t>
            </a:r>
          </a:p>
          <a:p>
            <a:pPr algn="just"/>
            <a:r>
              <a:rPr lang="en-US" b="1" dirty="0" smtClean="0">
                <a:latin typeface="Calibri" pitchFamily="34" charset="0"/>
                <a:cs typeface="Calibri" pitchFamily="34" charset="0"/>
              </a:rPr>
              <a:t>Heterochromatin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 has condensed chromatin structure and is inactive for transcription, while 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euchromatin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 has loose chromatin structure and active for transcription.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2" descr="C:\Users\A\Desktop\featured-im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9896" y="2428455"/>
            <a:ext cx="4567108" cy="1902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/>
        </p:nvSpPr>
        <p:spPr>
          <a:xfrm>
            <a:off x="621425" y="7435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33268" y="122497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0564" y="436939"/>
            <a:ext cx="3620277" cy="2017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82554" y="2509935"/>
            <a:ext cx="709126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Tx/>
              <a:defRPr/>
            </a:pPr>
            <a:r>
              <a:rPr lang="en-US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Nucleus often lies near geometric centre of the cell as it has to control activities of all cellular components. When there is difference in the rate of metabolic activity nucleus </a:t>
            </a:r>
            <a:r>
              <a:rPr lang="en-US" dirty="0" err="1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os</a:t>
            </a:r>
            <a:r>
              <a:rPr lang="en-US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found near high metabolic activity</a:t>
            </a:r>
            <a:r>
              <a:rPr lang="en-US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lvl="0" algn="just">
              <a:buClrTx/>
              <a:defRPr/>
            </a:pPr>
            <a:r>
              <a:rPr lang="en-US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In mature plant cell, nucleus lies in the peripheral cytoplasm due to presence of large vacuole.</a:t>
            </a:r>
          </a:p>
          <a:p>
            <a:pPr lvl="0" algn="just">
              <a:buClrTx/>
              <a:defRPr/>
            </a:pPr>
            <a:endParaRPr lang="en-US" dirty="0" smtClean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  <a:p>
            <a:pPr lvl="0" algn="just">
              <a:buClrTx/>
              <a:defRPr/>
            </a:pPr>
            <a:r>
              <a:rPr lang="en-US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Nucleus usually occupies 15-25% of the cell mass.</a:t>
            </a:r>
          </a:p>
          <a:p>
            <a:pPr lvl="0" algn="just">
              <a:buClrTx/>
              <a:defRPr/>
            </a:pPr>
            <a:endParaRPr lang="en-US" dirty="0" smtClean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  <a:p>
            <a:pPr lvl="0" algn="just">
              <a:buClrTx/>
              <a:defRPr/>
            </a:pPr>
            <a:r>
              <a:rPr lang="en-US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Nucleus is rounded in young plant and animal cells, oval or elliptical in mature plant cells and columnar animal cells.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350" y="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6571" y="544135"/>
            <a:ext cx="7483151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NUCLEUS-STRUCTURE</a:t>
            </a:r>
          </a:p>
          <a:p>
            <a:pPr algn="just"/>
            <a:r>
              <a:rPr lang="en-US" b="1" dirty="0" smtClean="0">
                <a:latin typeface="Calibri" pitchFamily="34" charset="0"/>
                <a:cs typeface="Calibri" pitchFamily="34" charset="0"/>
              </a:rPr>
              <a:t>Electron microscopy has revealed that the nuclear envelope, which consists of two parallel membranes with a space between (10 to 50 nm) called the 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perinuclear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space, forms a barrier between the materials present inside the nucleus and that of the cytoplasm.</a:t>
            </a:r>
          </a:p>
          <a:p>
            <a:pPr algn="just"/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b="1" dirty="0" smtClean="0">
                <a:latin typeface="Calibri" pitchFamily="34" charset="0"/>
                <a:cs typeface="Calibri" pitchFamily="34" charset="0"/>
              </a:rPr>
              <a:t>The outer membrane usually remains continuous with the endoplasmic reticulum and also bears 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ribosomes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on it.</a:t>
            </a:r>
          </a:p>
          <a:p>
            <a:pPr algn="just"/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en-US" b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2" descr="C:\Users\A\Desktop\download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52326" y="2403022"/>
            <a:ext cx="2269120" cy="1567899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008791" y="4253692"/>
            <a:ext cx="32383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An electron micrograph </a:t>
            </a:r>
            <a:r>
              <a:rPr lang="en-US" b="1" dirty="0" smtClean="0"/>
              <a:t>of NUCLEUS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350" y="141159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2" descr="C:\Users\A\Desktop\f9e7877706af1be8a9b83fd71d6304b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25174" y="1007072"/>
            <a:ext cx="6241953" cy="28184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350" y="15982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55575" y="1081137"/>
            <a:ext cx="5663908" cy="3313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70590" y="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1093" y="833383"/>
            <a:ext cx="584096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latin typeface="Calibri" pitchFamily="34" charset="0"/>
                <a:cs typeface="Calibri" pitchFamily="34" charset="0"/>
              </a:rPr>
              <a:t>At a number of places the nuclear envelope is interrupted by minute pores, which are formed by the fusion of its two membranes.</a:t>
            </a:r>
          </a:p>
          <a:p>
            <a:pPr algn="just"/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b="1" dirty="0" smtClean="0">
                <a:latin typeface="Calibri" pitchFamily="34" charset="0"/>
                <a:cs typeface="Calibri" pitchFamily="34" charset="0"/>
              </a:rPr>
              <a:t>These nuclear pores are the passages through which movement of RNA and protein molecules takes place in both directions between the nucleus and the cytoplasm.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350" y="215804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26022" y="341034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9755" y="957249"/>
            <a:ext cx="676469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NUCLEUS-NUMBER</a:t>
            </a:r>
            <a:endParaRPr lang="en-US" sz="22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b="1" dirty="0" smtClean="0">
                <a:latin typeface="Calibri" pitchFamily="34" charset="0"/>
                <a:cs typeface="Calibri" pitchFamily="34" charset="0"/>
              </a:rPr>
              <a:t>Normally, there is only one nucleus per cell (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uninuleate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/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mononucleate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/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monokaryotic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),variations in the number of nuclei are also frequently observed.</a:t>
            </a:r>
          </a:p>
          <a:p>
            <a:pPr algn="just"/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b="1" dirty="0" smtClean="0">
                <a:latin typeface="Calibri" pitchFamily="34" charset="0"/>
                <a:cs typeface="Calibri" pitchFamily="34" charset="0"/>
              </a:rPr>
              <a:t>Can you recollect names of organisms that have more than one nucleus per cell?</a:t>
            </a:r>
          </a:p>
          <a:p>
            <a:pPr algn="just"/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b="1" dirty="0" smtClean="0">
                <a:latin typeface="Calibri" pitchFamily="34" charset="0"/>
                <a:cs typeface="Calibri" pitchFamily="34" charset="0"/>
              </a:rPr>
              <a:t>Some mature cells even lack nucleus, e.g., erythrocytes of many mammals and sieve tube cells of vascular plants.</a:t>
            </a:r>
          </a:p>
          <a:p>
            <a:pPr algn="just"/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b="1" dirty="0" smtClean="0">
                <a:latin typeface="Calibri" pitchFamily="34" charset="0"/>
                <a:cs typeface="Calibri" pitchFamily="34" charset="0"/>
              </a:rPr>
              <a:t>Would you consider these cells as ‘living’?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350" y="17848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23586" y="514417"/>
            <a:ext cx="175881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ANUCLEATED</a:t>
            </a:r>
            <a:endParaRPr lang="en-US" sz="22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598" y="1311890"/>
            <a:ext cx="3061769" cy="2182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6645" y="1327381"/>
            <a:ext cx="3377682" cy="213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1264942" y="3845446"/>
            <a:ext cx="13516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HUMAN -RBC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144339" y="3705486"/>
            <a:ext cx="25875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ANUCLEATED PLANT CELL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759</Words>
  <Application>Microsoft Office PowerPoint</Application>
  <PresentationFormat>On-screen Show (16:9)</PresentationFormat>
  <Paragraphs>140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Simple Light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</cp:lastModifiedBy>
  <cp:revision>32</cp:revision>
  <dcterms:modified xsi:type="dcterms:W3CDTF">2020-08-15T08:21:52Z</dcterms:modified>
</cp:coreProperties>
</file>