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6" r:id="rId3"/>
    <p:sldId id="264" r:id="rId4"/>
    <p:sldId id="263" r:id="rId5"/>
    <p:sldId id="262" r:id="rId6"/>
    <p:sldId id="268" r:id="rId7"/>
    <p:sldId id="276" r:id="rId8"/>
    <p:sldId id="286" r:id="rId9"/>
    <p:sldId id="275" r:id="rId10"/>
    <p:sldId id="287" r:id="rId11"/>
    <p:sldId id="273" r:id="rId12"/>
    <p:sldId id="277" r:id="rId13"/>
    <p:sldId id="280" r:id="rId14"/>
    <p:sldId id="283" r:id="rId15"/>
    <p:sldId id="285" r:id="rId16"/>
    <p:sldId id="25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234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68828" y="2590400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SUBJECT:BIOLOGY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</a:t>
            </a:r>
            <a:r>
              <a:rPr lang="en" b="1" dirty="0" smtClean="0"/>
              <a:t>CELL:THE </a:t>
            </a:r>
            <a:r>
              <a:rPr lang="en" b="1" dirty="0" smtClean="0"/>
              <a:t>UNIT OF LIFE</a:t>
            </a:r>
            <a:endParaRPr b="1"/>
          </a:p>
        </p:txBody>
      </p:sp>
      <p:sp>
        <p:nvSpPr>
          <p:cNvPr id="6" name="Rectangle 5"/>
          <p:cNvSpPr/>
          <p:nvPr/>
        </p:nvSpPr>
        <p:spPr>
          <a:xfrm>
            <a:off x="2507603" y="0"/>
            <a:ext cx="3831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:THE </a:t>
            </a:r>
            <a:r>
              <a:rPr lang="en-IN" sz="3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UNIT OF LIFE</a:t>
            </a:r>
            <a:endParaRPr lang="en-IN" sz="3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6956" y="1296955"/>
            <a:ext cx="64194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500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PLASTIDS</a:t>
            </a:r>
            <a:endParaRPr lang="en-US" sz="2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893" y="1447525"/>
            <a:ext cx="81549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stroma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of the chloroplast contains enzymes required for the  synthesis of carbohydrates and proteins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It also contains small, double stranded circular DNA molecules and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Chloroplasts have their own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which they utilise to synthesize proteins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of the chloroplasts are smaller (70S) than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cytoplasmic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(80S).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9416" y="177282"/>
            <a:ext cx="2481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CHLOROPLAST DNA</a:t>
            </a:r>
            <a:endParaRPr lang="en-IN" sz="2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5" y="603877"/>
            <a:ext cx="7791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Chloroplasts have their own DNA often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abbrevaited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as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ctDNA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or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cpDNA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 It is also known as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plastome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Chloroplast genome is a single large circular DNA molecule.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cpDNA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 codes for various proteins required for photosynthesis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Microsoft YaHei"/>
              </a:rPr>
              <a:t>.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547" y="3002334"/>
            <a:ext cx="73618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Chloroplasts are organelles that conduct photosynthesis, where the photosynthetic pigment chlorophyll captures the energy from sunlight.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It converts the light energy and stores it in chemical form ATP, during photolysis  freeing oxygen from water.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ATP is used to make organic molecules from CO</a:t>
            </a:r>
            <a:r>
              <a:rPr lang="en-IN" b="1" spc="-1" baseline="-33000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2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in the process known as Calvin Cycle.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5159" y="2193927"/>
            <a:ext cx="37033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FUNCTIONS OF CHLOROPLAST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-120098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IN" sz="1050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2888" y="0"/>
            <a:ext cx="19430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PLASTID-TYPES</a:t>
            </a:r>
            <a:endParaRPr lang="en-IN" sz="2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87" y="520920"/>
            <a:ext cx="66154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Chromoplasts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the fat soluble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carotenoid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pigments: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		 like carotene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		 xanthophylls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910" y="1852939"/>
            <a:ext cx="557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This gives the part of the plant a yellow, orange or red colour.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871" y="2482336"/>
            <a:ext cx="45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Phycocyanin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is responsible for imparting brown algae their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Distinctive brown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color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/>
        </p:blipFill>
        <p:spPr>
          <a:xfrm>
            <a:off x="5887617" y="1763485"/>
            <a:ext cx="2118048" cy="1763487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8225142" y="2716441"/>
            <a:ext cx="512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Kelp</a:t>
            </a:r>
            <a:endParaRPr lang="en-IN" sz="1050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539" y="39056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Phycoerythrin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is responsible for giving many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red algae their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distinctive red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color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/>
          <a:stretch/>
        </p:blipFill>
        <p:spPr>
          <a:xfrm>
            <a:off x="5812972" y="3722914"/>
            <a:ext cx="2164701" cy="1287625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8108302" y="4432041"/>
            <a:ext cx="120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Red algae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3938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4581" y="438539"/>
            <a:ext cx="3984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PHOTOSYNTHETIC  PIGMENTS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840781"/>
            <a:ext cx="15022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Chlorophyll a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Chlorophyll b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Chlorophyll c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Chlorophyll 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9364" y="1816062"/>
            <a:ext cx="14835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Chlorophyll  f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Xanthophyll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α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Carotene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β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Carotene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4423" y="309143"/>
            <a:ext cx="2534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LEUCOPLAST- TYPES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482" y="14200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leucoplasts are the colourless plastids of varied shapes and sizes with stored nutrients: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Amyloplasts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store carbohydrates (starch), e.g., potato;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Elaioplasts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store oils and fats.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Aleuroplasts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 store proteins.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5570375" y="1866122"/>
            <a:ext cx="3041148" cy="1819624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693265" y="3854776"/>
            <a:ext cx="1225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Microsoft YaHei"/>
              </a:rPr>
              <a:t>Leucoplasts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1233" y="402450"/>
            <a:ext cx="4906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INTER CONVERSION OF PLASTIDS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2752530" y="1156996"/>
            <a:ext cx="4245429" cy="33123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4115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60708" y="905855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1038" y="-121298"/>
            <a:ext cx="12833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PLASTIDS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531" y="387109"/>
            <a:ext cx="841621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Plastids are found in all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plant cells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and in </a:t>
            </a:r>
            <a:r>
              <a:rPr lang="en-IN" b="1" u="sng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Euglenoides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These are easily observed under the microscope as they are large.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They bear some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specific pigments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thus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imparting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specific colours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to the plants.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Based on the type of pigments plastids can be classified into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b="1" u="sng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chromoplasts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and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leucoplasts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7026" y="2492506"/>
            <a:ext cx="19430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PLASTID-TYPES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813" y="3115980"/>
            <a:ext cx="41614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Chloroplasts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: </a:t>
            </a:r>
            <a:r>
              <a:rPr lang="en-IN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green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coloured plastids </a:t>
            </a:r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Chromoplasts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: </a:t>
            </a:r>
            <a:r>
              <a:rPr lang="en-IN" b="1" spc="-1" dirty="0" smtClean="0">
                <a:solidFill>
                  <a:srgbClr val="CCFF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yellow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</a:t>
            </a:r>
            <a:r>
              <a:rPr lang="en-IN" b="1" spc="-1" dirty="0" smtClean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orange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</a:t>
            </a:r>
            <a:r>
              <a:rPr lang="en-IN" b="1" spc="-1" dirty="0" smtClean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red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coloured plastids</a:t>
            </a:r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Leucoplasts : </a:t>
            </a:r>
            <a:r>
              <a:rPr lang="en-IN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colourless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plastids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/>
          <a:stretch/>
        </p:blipFill>
        <p:spPr>
          <a:xfrm>
            <a:off x="5533051" y="2873828"/>
            <a:ext cx="3004459" cy="199675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929" y="215804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4773" y="458433"/>
            <a:ext cx="19430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PLASTID-TYPES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837" y="1306679"/>
            <a:ext cx="2939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word chloroplast is derived from the Greek word ‘</a:t>
            </a:r>
            <a:r>
              <a:rPr lang="en-IN" b="1" i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chloros</a:t>
            </a:r>
            <a:r>
              <a:rPr lang="en-IN" b="1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’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which means green and</a:t>
            </a:r>
            <a:r>
              <a:rPr lang="en-IN" b="1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‘</a:t>
            </a:r>
            <a:r>
              <a:rPr lang="en-IN" b="1" i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plastes</a:t>
            </a:r>
            <a:r>
              <a:rPr lang="en-IN" b="1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’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which means</a:t>
            </a:r>
            <a:r>
              <a:rPr lang="en-IN" b="1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‘the one who form’.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820" y="2752925"/>
            <a:ext cx="2883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chloroplasts contain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chlorophyll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and </a:t>
            </a:r>
            <a:r>
              <a:rPr lang="en-IN" b="1" u="sng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carotenoid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pigments which are responsible for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trapping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light energy essential for photosynthesis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t="5039"/>
          <a:stretch/>
        </p:blipFill>
        <p:spPr>
          <a:xfrm>
            <a:off x="4562670" y="989044"/>
            <a:ext cx="3210737" cy="3133205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47977" y="4433274"/>
            <a:ext cx="2325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Sectional view of chloroplast</a:t>
            </a:r>
            <a:endParaRPr lang="en-IN" sz="1100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6915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1479" y="281152"/>
            <a:ext cx="37146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STRUCTURE OF CHLOROPLAST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478800" y="1080000"/>
            <a:ext cx="2712269" cy="2213706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38539" y="3476466"/>
            <a:ext cx="342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CELLS OF </a:t>
            </a:r>
            <a:r>
              <a:rPr lang="en-IN" b="1" i="1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Bryum</a:t>
            </a:r>
            <a:r>
              <a:rPr lang="en-IN" b="1" i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 </a:t>
            </a:r>
            <a:r>
              <a:rPr lang="en-IN" b="1" i="1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capillare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SHOWING CHLOROPLAST</a:t>
            </a:r>
            <a:endParaRPr lang="en-IN" sz="1200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/>
          <a:stretch/>
        </p:blipFill>
        <p:spPr>
          <a:xfrm>
            <a:off x="4310742" y="643813"/>
            <a:ext cx="2745947" cy="314305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526570" y="1382164"/>
            <a:ext cx="1617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Stroma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Lamellae</a:t>
            </a:r>
            <a:endParaRPr lang="en-IN" sz="12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1951" y="4200009"/>
            <a:ext cx="701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Grana</a:t>
            </a:r>
            <a:endParaRPr lang="en-IN" sz="12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6"/>
          <p:cNvSpPr/>
          <p:nvPr/>
        </p:nvSpPr>
        <p:spPr>
          <a:xfrm>
            <a:off x="6699379" y="1520890"/>
            <a:ext cx="675588" cy="108470"/>
          </a:xfrm>
          <a:custGeom>
            <a:avLst/>
            <a:gdLst/>
            <a:ahLst/>
            <a:cxnLst/>
            <a:rect l="l" t="t" r="r" b="b"/>
            <a:pathLst>
              <a:path w="2401" h="402">
                <a:moveTo>
                  <a:pt x="2400" y="100"/>
                </a:moveTo>
                <a:lnTo>
                  <a:pt x="600" y="100"/>
                </a:lnTo>
                <a:lnTo>
                  <a:pt x="600" y="0"/>
                </a:lnTo>
                <a:lnTo>
                  <a:pt x="0" y="200"/>
                </a:lnTo>
                <a:lnTo>
                  <a:pt x="600" y="401"/>
                </a:lnTo>
                <a:lnTo>
                  <a:pt x="600" y="300"/>
                </a:lnTo>
                <a:lnTo>
                  <a:pt x="2400" y="300"/>
                </a:lnTo>
                <a:lnTo>
                  <a:pt x="2400" y="100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5"/>
          <p:cNvSpPr/>
          <p:nvPr/>
        </p:nvSpPr>
        <p:spPr>
          <a:xfrm rot="4716600">
            <a:off x="5818099" y="3806692"/>
            <a:ext cx="438983" cy="138605"/>
          </a:xfrm>
          <a:custGeom>
            <a:avLst/>
            <a:gdLst/>
            <a:ahLst/>
            <a:cxnLst/>
            <a:rect l="l" t="t" r="r" b="b"/>
            <a:pathLst>
              <a:path w="2524" h="402">
                <a:moveTo>
                  <a:pt x="2523" y="97"/>
                </a:moveTo>
                <a:lnTo>
                  <a:pt x="630" y="100"/>
                </a:lnTo>
                <a:lnTo>
                  <a:pt x="630" y="0"/>
                </a:lnTo>
                <a:lnTo>
                  <a:pt x="0" y="201"/>
                </a:lnTo>
                <a:lnTo>
                  <a:pt x="630" y="401"/>
                </a:lnTo>
                <a:lnTo>
                  <a:pt x="630" y="300"/>
                </a:lnTo>
                <a:lnTo>
                  <a:pt x="2523" y="297"/>
                </a:lnTo>
                <a:lnTo>
                  <a:pt x="2523" y="97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982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465" y="122531"/>
            <a:ext cx="18824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CHLOROPLAST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918" y="668352"/>
            <a:ext cx="76790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Majority of the chloroplasts of the green plants are found in the </a:t>
            </a:r>
            <a:r>
              <a:rPr lang="en-IN" b="1" u="sng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mesophyll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cells of the leaves.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These are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lens-shaped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oval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spherical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discoid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or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even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ribbon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-like organelles having variable length (5-10µm) and width (2-4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µm)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number varies from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1 per cell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of the </a:t>
            </a:r>
            <a:r>
              <a:rPr lang="en-IN" b="1" u="sng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Chlamydomonas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a green alga to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20-40 per cell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in the </a:t>
            </a:r>
            <a:r>
              <a:rPr lang="en-IN" b="1" u="sng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mesophyll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and up to 100 in plants like Arabidopsis  and wheat. 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992" y="2324556"/>
            <a:ext cx="30928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CROSS SECTION  OF LEAF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t="9004" b="2082"/>
          <a:stretch/>
        </p:blipFill>
        <p:spPr>
          <a:xfrm>
            <a:off x="877077" y="2817844"/>
            <a:ext cx="5477071" cy="208072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922" y="18781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327" y="309144"/>
            <a:ext cx="31817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GREEN ALGAE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rcRect b="8856"/>
          <a:stretch/>
        </p:blipFill>
        <p:spPr>
          <a:xfrm>
            <a:off x="531844" y="783771"/>
            <a:ext cx="2313993" cy="2024743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/>
          <a:stretch/>
        </p:blipFill>
        <p:spPr>
          <a:xfrm>
            <a:off x="3153746" y="1352938"/>
            <a:ext cx="2127380" cy="1351307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58621" y="1699404"/>
            <a:ext cx="104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Cup shaped</a:t>
            </a:r>
            <a:endParaRPr lang="en-IN" b="1" spc="-1" dirty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</p:txBody>
      </p:sp>
      <p:sp>
        <p:nvSpPr>
          <p:cNvPr id="9" name="CustomShape 6"/>
          <p:cNvSpPr/>
          <p:nvPr/>
        </p:nvSpPr>
        <p:spPr>
          <a:xfrm rot="1684200">
            <a:off x="935137" y="2015939"/>
            <a:ext cx="321756" cy="131731"/>
          </a:xfrm>
          <a:custGeom>
            <a:avLst/>
            <a:gdLst/>
            <a:ahLst/>
            <a:cxnLst/>
            <a:rect l="0" t="0" r="r" b="b"/>
            <a:pathLst>
              <a:path w="3835" h="802">
                <a:moveTo>
                  <a:pt x="0" y="201"/>
                </a:moveTo>
                <a:lnTo>
                  <a:pt x="2874" y="200"/>
                </a:lnTo>
                <a:lnTo>
                  <a:pt x="2875" y="0"/>
                </a:lnTo>
                <a:lnTo>
                  <a:pt x="3834" y="400"/>
                </a:lnTo>
                <a:lnTo>
                  <a:pt x="2876" y="801"/>
                </a:lnTo>
                <a:lnTo>
                  <a:pt x="2875" y="600"/>
                </a:lnTo>
                <a:lnTo>
                  <a:pt x="0" y="602"/>
                </a:lnTo>
                <a:lnTo>
                  <a:pt x="0" y="201"/>
                </a:lnTo>
              </a:path>
            </a:pathLst>
          </a:cu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Rectangle 9"/>
          <p:cNvSpPr/>
          <p:nvPr/>
        </p:nvSpPr>
        <p:spPr>
          <a:xfrm>
            <a:off x="959966" y="2819078"/>
            <a:ext cx="1428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Chlamydomonas</a:t>
            </a:r>
            <a:endParaRPr lang="en-IN" b="1" spc="-1" dirty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3620" y="2389871"/>
            <a:ext cx="132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Stellate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shaped</a:t>
            </a:r>
            <a:endParaRPr lang="en-IN" b="1" spc="-1" dirty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</p:txBody>
      </p:sp>
      <p:sp>
        <p:nvSpPr>
          <p:cNvPr id="12" name="CustomShape 7"/>
          <p:cNvSpPr/>
          <p:nvPr/>
        </p:nvSpPr>
        <p:spPr>
          <a:xfrm rot="16309200">
            <a:off x="4283871" y="2196255"/>
            <a:ext cx="318268" cy="118868"/>
          </a:xfrm>
          <a:custGeom>
            <a:avLst/>
            <a:gdLst/>
            <a:ahLst/>
            <a:cxnLst/>
            <a:rect l="0" t="0" r="r" b="b"/>
            <a:pathLst>
              <a:path w="3836" h="801">
                <a:moveTo>
                  <a:pt x="0" y="203"/>
                </a:moveTo>
                <a:lnTo>
                  <a:pt x="2876" y="200"/>
                </a:lnTo>
                <a:lnTo>
                  <a:pt x="2875" y="0"/>
                </a:lnTo>
                <a:lnTo>
                  <a:pt x="3835" y="398"/>
                </a:lnTo>
                <a:lnTo>
                  <a:pt x="2877" y="800"/>
                </a:lnTo>
                <a:lnTo>
                  <a:pt x="2876" y="599"/>
                </a:lnTo>
                <a:lnTo>
                  <a:pt x="2" y="603"/>
                </a:lnTo>
                <a:lnTo>
                  <a:pt x="0" y="203"/>
                </a:lnTo>
              </a:path>
            </a:pathLst>
          </a:cu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Rectangle 12"/>
          <p:cNvSpPr/>
          <p:nvPr/>
        </p:nvSpPr>
        <p:spPr>
          <a:xfrm>
            <a:off x="3826122" y="2865732"/>
            <a:ext cx="860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Zygnema</a:t>
            </a:r>
            <a:endParaRPr lang="en-IN" b="1" spc="-1" dirty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/>
          <a:stretch/>
        </p:blipFill>
        <p:spPr>
          <a:xfrm>
            <a:off x="6120881" y="1138336"/>
            <a:ext cx="2230018" cy="1772816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826352" y="3005690"/>
            <a:ext cx="1052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spc="-1" dirty="0" smtClean="0">
                <a:solidFill>
                  <a:srgbClr val="000033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SPIROGYRA</a:t>
            </a:r>
            <a:endParaRPr lang="en-IN" sz="800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2898" y="0"/>
            <a:ext cx="37146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STRUCTURE OF CHLOROPLAST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71" y="2927687"/>
            <a:ext cx="7427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inner chloroplast membrane borders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stroma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 and regulates passage of materials in and out of the chloroplast.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In addition to regulating the passage of materials, the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inner Chloroplasts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Membrane is where fatty acids, lipids and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carotenoids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are synthesized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</a:rPr>
              <a:t>.</a:t>
            </a:r>
            <a:endParaRPr lang="en-IN" b="1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216" y="1075141"/>
            <a:ext cx="73338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Like mitochondria, the chloroplasts are also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double membrane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bound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Of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two, the 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inner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chloroplast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membrane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is relatively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less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permeable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space limited by the inner membrane of the chloroplast is called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stroma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901" y="1145542"/>
            <a:ext cx="75204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A number of organised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flattened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membranous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IN" b="1" u="sng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sacs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called the </a:t>
            </a:r>
            <a:r>
              <a:rPr lang="en-IN" b="1" u="sng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thylakoids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are present in the </a:t>
            </a:r>
            <a:r>
              <a:rPr lang="en-IN" b="1" u="sng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stroma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Stroma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is protein rich alkaline aqueous fluid within the inner chloroplast membrane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Chloroplast DNA, chloroplast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,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thylakoid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system, starch granules and many proteins can be found floating around in it. 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972" y="243829"/>
            <a:ext cx="5131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STRUCTURE OF CHLOROPLAST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241" y="801063"/>
            <a:ext cx="7884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Thylakoids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arranged in stacks  like the piles of coins called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grana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(singular: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granum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) or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intergranal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thylakoids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In addition, there are flat membranous tubules called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stroma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lamellae connecting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thylakoids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of the different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grana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membrane of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thylakoids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enclose a space called a lumen.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Chlorophyll pigments are present in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thylakoids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Embedded in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thylakoid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membranes are important protein complexes  which carry out the light reactions of photosynthesis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Microsoft YaHei"/>
              </a:rPr>
              <a:t>.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719</Words>
  <Application>Microsoft Office PowerPoint</Application>
  <PresentationFormat>On-screen Show (16:9)</PresentationFormat>
  <Paragraphs>143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</cp:lastModifiedBy>
  <cp:revision>59</cp:revision>
  <dcterms:modified xsi:type="dcterms:W3CDTF">2020-08-15T07:55:20Z</dcterms:modified>
</cp:coreProperties>
</file>