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68" r:id="rId3"/>
    <p:sldId id="269" r:id="rId4"/>
    <p:sldId id="266" r:id="rId5"/>
    <p:sldId id="265" r:id="rId6"/>
    <p:sldId id="264" r:id="rId7"/>
    <p:sldId id="263" r:id="rId8"/>
    <p:sldId id="258" r:id="rId9"/>
    <p:sldId id="262" r:id="rId10"/>
    <p:sldId id="261"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7" autoAdjust="0"/>
    <p:restoredTop sz="91279" autoAdjust="0"/>
  </p:normalViewPr>
  <p:slideViewPr>
    <p:cSldViewPr snapToGrid="0">
      <p:cViewPr>
        <p:scale>
          <a:sx n="102" d="100"/>
          <a:sy n="102" d="100"/>
        </p:scale>
        <p:origin x="-234" y="36"/>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749590" y="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306150" y="2543746"/>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a:t>
            </a:r>
            <a:r>
              <a:rPr lang="en" b="1" dirty="0" smtClean="0"/>
              <a:t>NUMBER:08</a:t>
            </a:r>
            <a:endParaRPr b="1"/>
          </a:p>
          <a:p>
            <a:pPr marL="0" lvl="0" indent="0" algn="l" rtl="0">
              <a:spcBef>
                <a:spcPts val="0"/>
              </a:spcBef>
              <a:spcAft>
                <a:spcPts val="0"/>
              </a:spcAft>
              <a:buNone/>
            </a:pPr>
            <a:r>
              <a:rPr lang="en" b="1" dirty="0"/>
              <a:t>CHAPTER NAME </a:t>
            </a:r>
            <a:r>
              <a:rPr lang="en" b="1" dirty="0" smtClean="0"/>
              <a:t>:CELL:THE UNIT OF LIFE</a:t>
            </a:r>
            <a:endParaRPr b="1"/>
          </a:p>
        </p:txBody>
      </p:sp>
      <p:sp>
        <p:nvSpPr>
          <p:cNvPr id="6" name="Rectangle 5"/>
          <p:cNvSpPr/>
          <p:nvPr/>
        </p:nvSpPr>
        <p:spPr>
          <a:xfrm>
            <a:off x="2246346" y="327805"/>
            <a:ext cx="3831883" cy="553998"/>
          </a:xfrm>
          <a:prstGeom prst="rect">
            <a:avLst/>
          </a:prstGeom>
        </p:spPr>
        <p:txBody>
          <a:bodyPr wrap="none">
            <a:spAutoFit/>
          </a:bodyPr>
          <a:lstStyle/>
          <a:p>
            <a:r>
              <a:rPr lang="en-IN" sz="3000" b="1" spc="-1" dirty="0" smtClean="0">
                <a:solidFill>
                  <a:srgbClr val="FF0000"/>
                </a:solidFill>
                <a:uFill>
                  <a:solidFill>
                    <a:srgbClr val="FFFFFF"/>
                  </a:solidFill>
                </a:uFill>
                <a:latin typeface="Calibri" pitchFamily="34" charset="0"/>
                <a:ea typeface="DejaVu Sans"/>
                <a:cs typeface="Calibri" pitchFamily="34" charset="0"/>
              </a:rPr>
              <a:t>CELL: THE UNIT OF LIFE</a:t>
            </a:r>
            <a:endParaRPr lang="en-IN" sz="3000" spc="-1" dirty="0">
              <a:solidFill>
                <a:srgbClr val="FF0000"/>
              </a:solidFill>
              <a:uFill>
                <a:solidFill>
                  <a:srgbClr val="FFFFFF"/>
                </a:solidFill>
              </a:uFill>
              <a:latin typeface="Calibri" pitchFamily="34" charset="0"/>
              <a:cs typeface="Calibri" pitchFamily="34" charset="0"/>
            </a:endParaRPr>
          </a:p>
        </p:txBody>
      </p:sp>
      <p:sp>
        <p:nvSpPr>
          <p:cNvPr id="7" name="Rectangle 6"/>
          <p:cNvSpPr/>
          <p:nvPr/>
        </p:nvSpPr>
        <p:spPr>
          <a:xfrm>
            <a:off x="354564" y="1232034"/>
            <a:ext cx="7735078" cy="477054"/>
          </a:xfrm>
          <a:prstGeom prst="rect">
            <a:avLst/>
          </a:prstGeom>
        </p:spPr>
        <p:txBody>
          <a:bodyPr wrap="square">
            <a:spAutoFit/>
          </a:bodyPr>
          <a:lstStyle/>
          <a:p>
            <a:pPr algn="ctr"/>
            <a:r>
              <a:rPr lang="en-IN" sz="2500" b="1" spc="-1" dirty="0" smtClean="0">
                <a:solidFill>
                  <a:srgbClr val="000033"/>
                </a:solidFill>
                <a:uFill>
                  <a:solidFill>
                    <a:srgbClr val="FFFFFF"/>
                  </a:solidFill>
                </a:uFill>
                <a:latin typeface="Calibri" pitchFamily="34" charset="0"/>
                <a:ea typeface="DejaVu Sans"/>
                <a:cs typeface="Calibri" pitchFamily="34" charset="0"/>
              </a:rPr>
              <a:t>MITOCHONDRIA</a:t>
            </a:r>
            <a:endParaRPr lang="en-US" sz="2500" dirty="0">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243795"/>
            <a:ext cx="925650" cy="925650"/>
          </a:xfrm>
          <a:prstGeom prst="rect">
            <a:avLst/>
          </a:prstGeom>
          <a:noFill/>
          <a:ln>
            <a:noFill/>
          </a:ln>
        </p:spPr>
      </p:pic>
      <p:sp>
        <p:nvSpPr>
          <p:cNvPr id="70" name="Google Shape;70;p15"/>
          <p:cNvSpPr txBox="1"/>
          <p:nvPr/>
        </p:nvSpPr>
        <p:spPr>
          <a:xfrm>
            <a:off x="455700" y="303711"/>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1091681" y="299365"/>
            <a:ext cx="6466115" cy="409761"/>
          </a:xfrm>
          <a:prstGeom prst="rect">
            <a:avLst/>
          </a:prstGeom>
          <a:noFill/>
          <a:ln>
            <a:noFill/>
          </a:ln>
        </p:spPr>
        <p:txBody>
          <a:bodyPr spcFirstLastPara="1" wrap="square" lIns="91425" tIns="91425" rIns="91425" bIns="91425" anchor="t" anchorCtr="0">
            <a:noAutofit/>
          </a:bodyPr>
          <a:lstStyle/>
          <a:p>
            <a:r>
              <a:rPr lang="en-IN" sz="2200" b="1" spc="-1" dirty="0" smtClean="0">
                <a:solidFill>
                  <a:srgbClr val="FF0000"/>
                </a:solidFill>
                <a:uFill>
                  <a:solidFill>
                    <a:srgbClr val="FFFFFF"/>
                  </a:solidFill>
                </a:uFill>
                <a:latin typeface="Calibri" pitchFamily="34" charset="0"/>
                <a:ea typeface="DejaVu Sans"/>
                <a:cs typeface="Calibri" pitchFamily="34" charset="0"/>
              </a:rPr>
              <a:t>MITOCHONDRIA</a:t>
            </a:r>
            <a:r>
              <a:rPr lang="en-IN" sz="2200" b="1" spc="-1" dirty="0" smtClean="0">
                <a:solidFill>
                  <a:srgbClr val="000033"/>
                </a:solidFill>
                <a:uFill>
                  <a:solidFill>
                    <a:srgbClr val="FFFFFF"/>
                  </a:solidFill>
                </a:uFill>
                <a:latin typeface="Calibri" pitchFamily="34" charset="0"/>
                <a:ea typeface="DejaVu Sans"/>
                <a:cs typeface="Calibri" pitchFamily="34" charset="0"/>
              </a:rPr>
              <a:t> </a:t>
            </a:r>
            <a:r>
              <a:rPr lang="en-IN" sz="2200" b="1" spc="-1" dirty="0" smtClean="0">
                <a:solidFill>
                  <a:srgbClr val="FF0000"/>
                </a:solidFill>
                <a:uFill>
                  <a:solidFill>
                    <a:srgbClr val="FFFFFF"/>
                  </a:solidFill>
                </a:uFill>
                <a:latin typeface="Calibri" pitchFamily="34" charset="0"/>
                <a:ea typeface="DejaVu Sans"/>
                <a:cs typeface="Calibri" pitchFamily="34" charset="0"/>
              </a:rPr>
              <a:t>- FUNCTIONS</a:t>
            </a:r>
            <a:endParaRPr lang="en-IN" sz="2200" spc="-1" dirty="0">
              <a:solidFill>
                <a:srgbClr val="FF0000"/>
              </a:solidFill>
              <a:uFill>
                <a:solidFill>
                  <a:srgbClr val="FFFFFF"/>
                </a:solidFill>
              </a:uFill>
              <a:latin typeface="Calibri" pitchFamily="34" charset="0"/>
              <a:cs typeface="Calibri" pitchFamily="34" charset="0"/>
            </a:endParaRPr>
          </a:p>
        </p:txBody>
      </p:sp>
      <p:sp>
        <p:nvSpPr>
          <p:cNvPr id="5" name="Rectangle 4"/>
          <p:cNvSpPr/>
          <p:nvPr/>
        </p:nvSpPr>
        <p:spPr>
          <a:xfrm>
            <a:off x="261258" y="853462"/>
            <a:ext cx="7651102" cy="4139595"/>
          </a:xfrm>
          <a:prstGeom prst="rect">
            <a:avLst/>
          </a:prstGeom>
        </p:spPr>
        <p:txBody>
          <a:bodyPr wrap="square">
            <a:spAutoFit/>
          </a:bodyPr>
          <a:lstStyle/>
          <a:p>
            <a:r>
              <a:rPr lang="en-IN" b="1" spc="-1" dirty="0" smtClean="0">
                <a:uFill>
                  <a:solidFill>
                    <a:srgbClr val="FFFFFF"/>
                  </a:solidFill>
                </a:uFill>
                <a:latin typeface="Calibri" pitchFamily="34" charset="0"/>
                <a:ea typeface="DejaVu Sans"/>
                <a:cs typeface="Calibri" pitchFamily="34" charset="0"/>
              </a:rPr>
              <a:t>The two membranes have their own specific enzymes associated with the mitochondrial function. </a:t>
            </a:r>
          </a:p>
          <a:p>
            <a:endParaRPr lang="en-IN" b="1" spc="-1" smtClean="0">
              <a:uFill>
                <a:solidFill>
                  <a:srgbClr val="FFFFFF"/>
                </a:solidFill>
              </a:uFill>
              <a:latin typeface="Calibri" pitchFamily="34" charset="0"/>
              <a:ea typeface="DejaVu Sans"/>
              <a:cs typeface="Calibri" pitchFamily="34" charset="0"/>
            </a:endParaRPr>
          </a:p>
          <a:p>
            <a:r>
              <a:rPr lang="en-IN" b="1" spc="-1" smtClean="0">
                <a:uFill>
                  <a:solidFill>
                    <a:srgbClr val="FFFFFF"/>
                  </a:solidFill>
                </a:uFill>
                <a:latin typeface="Calibri" pitchFamily="34" charset="0"/>
                <a:ea typeface="DejaVu Sans"/>
                <a:cs typeface="Calibri" pitchFamily="34" charset="0"/>
              </a:rPr>
              <a:t>Mitochondria </a:t>
            </a:r>
            <a:r>
              <a:rPr lang="en-IN" b="1" spc="-1" dirty="0" smtClean="0">
                <a:uFill>
                  <a:solidFill>
                    <a:srgbClr val="FFFFFF"/>
                  </a:solidFill>
                </a:uFill>
                <a:latin typeface="Calibri" pitchFamily="34" charset="0"/>
                <a:ea typeface="DejaVu Sans"/>
                <a:cs typeface="Calibri" pitchFamily="34" charset="0"/>
              </a:rPr>
              <a:t>are the sites of aerobic respiration.</a:t>
            </a:r>
          </a:p>
          <a:p>
            <a:endParaRPr lang="en-IN" spc="-1" dirty="0" smtClean="0">
              <a:uFill>
                <a:solidFill>
                  <a:srgbClr val="FFFFFF"/>
                </a:solidFill>
              </a:uFill>
              <a:latin typeface="Calibri" pitchFamily="34" charset="0"/>
              <a:cs typeface="Calibri" pitchFamily="34" charset="0"/>
            </a:endParaRPr>
          </a:p>
          <a:p>
            <a:r>
              <a:rPr lang="en-IN" b="1" spc="-1" dirty="0" smtClean="0">
                <a:uFill>
                  <a:solidFill>
                    <a:srgbClr val="FFFFFF"/>
                  </a:solidFill>
                </a:uFill>
                <a:latin typeface="Calibri" pitchFamily="34" charset="0"/>
                <a:ea typeface="DejaVu Sans"/>
                <a:cs typeface="Calibri" pitchFamily="34" charset="0"/>
              </a:rPr>
              <a:t>They produce cellular energy in the form of ATP, hence they are called ‘power houses’ of the cell.</a:t>
            </a:r>
            <a:endParaRPr lang="en-IN" spc="-1" dirty="0" smtClean="0">
              <a:uFill>
                <a:solidFill>
                  <a:srgbClr val="FFFFFF"/>
                </a:solidFill>
              </a:uFill>
              <a:latin typeface="Calibri" pitchFamily="34" charset="0"/>
              <a:cs typeface="Calibri" pitchFamily="34" charset="0"/>
            </a:endParaRPr>
          </a:p>
          <a:p>
            <a:endParaRPr lang="en-IN" spc="-1" dirty="0" smtClean="0">
              <a:uFill>
                <a:solidFill>
                  <a:srgbClr val="FFFFFF"/>
                </a:solidFill>
              </a:uFill>
              <a:latin typeface="Calibri" pitchFamily="34" charset="0"/>
              <a:cs typeface="Calibri" pitchFamily="34" charset="0"/>
            </a:endParaRPr>
          </a:p>
          <a:p>
            <a:r>
              <a:rPr lang="en-IN" b="1" spc="-1" dirty="0" smtClean="0">
                <a:uFill>
                  <a:solidFill>
                    <a:srgbClr val="FFFFFF"/>
                  </a:solidFill>
                </a:uFill>
                <a:latin typeface="Calibri" pitchFamily="34" charset="0"/>
                <a:ea typeface="DejaVu Sans"/>
                <a:cs typeface="Calibri" pitchFamily="34" charset="0"/>
              </a:rPr>
              <a:t>The matrix also possesses single circular DNA molecule, a few RNA molecules, </a:t>
            </a:r>
            <a:r>
              <a:rPr lang="en-IN" b="1" spc="-1" dirty="0" err="1" smtClean="0">
                <a:uFill>
                  <a:solidFill>
                    <a:srgbClr val="FFFFFF"/>
                  </a:solidFill>
                </a:uFill>
                <a:latin typeface="Calibri" pitchFamily="34" charset="0"/>
                <a:ea typeface="DejaVu Sans"/>
                <a:cs typeface="Calibri" pitchFamily="34" charset="0"/>
              </a:rPr>
              <a:t>ribosomes</a:t>
            </a:r>
            <a:r>
              <a:rPr lang="en-IN" b="1" spc="-1" dirty="0" smtClean="0">
                <a:uFill>
                  <a:solidFill>
                    <a:srgbClr val="FFFFFF"/>
                  </a:solidFill>
                </a:uFill>
                <a:latin typeface="Calibri" pitchFamily="34" charset="0"/>
                <a:ea typeface="DejaVu Sans"/>
                <a:cs typeface="Calibri" pitchFamily="34" charset="0"/>
              </a:rPr>
              <a:t> (70S) and the components required for the synthesis of proteins.</a:t>
            </a:r>
          </a:p>
          <a:p>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DejaVu Sans"/>
                <a:cs typeface="Calibri" pitchFamily="34" charset="0"/>
              </a:rPr>
              <a:t>The mitochondria divide by fission</a:t>
            </a:r>
            <a:r>
              <a:rPr lang="en-IN" b="1" spc="-1" dirty="0" smtClean="0">
                <a:uFill>
                  <a:solidFill>
                    <a:srgbClr val="FFFFFF"/>
                  </a:solidFill>
                </a:uFill>
                <a:ea typeface="DejaVu Sans"/>
              </a:rPr>
              <a:t>.</a:t>
            </a:r>
          </a:p>
          <a:p>
            <a:pPr algn="just"/>
            <a:endParaRPr lang="en-IN" b="1" spc="-1" dirty="0" smtClean="0">
              <a:uFill>
                <a:solidFill>
                  <a:srgbClr val="FFFFFF"/>
                </a:solidFill>
              </a:uFill>
              <a:ea typeface="DejaVu Sans"/>
            </a:endParaRPr>
          </a:p>
          <a:p>
            <a:pPr algn="just"/>
            <a:r>
              <a:rPr lang="en-IN" sz="1100" b="1" spc="-1" dirty="0" smtClean="0">
                <a:uFill>
                  <a:solidFill>
                    <a:srgbClr val="FFFFFF"/>
                  </a:solidFill>
                </a:uFill>
                <a:ea typeface="Microsoft YaHei"/>
              </a:rPr>
              <a:t> </a:t>
            </a:r>
            <a:r>
              <a:rPr lang="en-IN" b="1" spc="-1" dirty="0" smtClean="0">
                <a:uFill>
                  <a:solidFill>
                    <a:srgbClr val="FFFFFF"/>
                  </a:solidFill>
                </a:uFill>
                <a:latin typeface="Calibri" pitchFamily="34" charset="0"/>
                <a:ea typeface="Microsoft YaHei"/>
                <a:cs typeface="Calibri" pitchFamily="34" charset="0"/>
              </a:rPr>
              <a:t>Storage of calcium ions.</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The concentrations of free calcium in the cell can regulate an array of reactions and is important for signal transduction in the cell.</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Mitochondria can transiently store calcium, a contributing process for the cell's homeostasis of calcium.</a:t>
            </a:r>
            <a:endParaRPr lang="en-IN" spc="-1" dirty="0" smtClean="0">
              <a:uFill>
                <a:solidFill>
                  <a:srgbClr val="FFFFFF"/>
                </a:solidFill>
              </a:uFill>
              <a:latin typeface="Calibri" pitchFamily="34" charset="0"/>
              <a:cs typeface="Calibri" pitchFamily="34" charset="0"/>
            </a:endParaRPr>
          </a:p>
          <a:p>
            <a:endParaRPr lang="en-IN" sz="1100" spc="-1" dirty="0">
              <a:uFill>
                <a:solidFill>
                  <a:srgbClr val="FFFFFF"/>
                </a:solidFill>
              </a:u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33268" y="215804"/>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820988" y="0"/>
            <a:ext cx="2824876" cy="430887"/>
          </a:xfrm>
          <a:prstGeom prst="rect">
            <a:avLst/>
          </a:prstGeom>
        </p:spPr>
        <p:txBody>
          <a:bodyPr wrap="square">
            <a:spAutoFit/>
          </a:bodyPr>
          <a:lstStyle/>
          <a:p>
            <a:r>
              <a:rPr lang="en-IN" sz="2200" b="1" spc="-1" dirty="0" smtClean="0">
                <a:solidFill>
                  <a:srgbClr val="FF0000"/>
                </a:solidFill>
                <a:uFill>
                  <a:solidFill>
                    <a:srgbClr val="FFFFFF"/>
                  </a:solidFill>
                </a:uFill>
                <a:latin typeface="Calibri" pitchFamily="34" charset="0"/>
                <a:ea typeface="DejaVu Sans"/>
                <a:cs typeface="Calibri" pitchFamily="34" charset="0"/>
              </a:rPr>
              <a:t>MITOCHONDRIA</a:t>
            </a:r>
            <a:endParaRPr lang="en-IN" sz="2200" spc="-1" dirty="0">
              <a:solidFill>
                <a:srgbClr val="FF0000"/>
              </a:solidFill>
              <a:uFill>
                <a:solidFill>
                  <a:srgbClr val="FFFFFF"/>
                </a:solidFill>
              </a:uFill>
              <a:latin typeface="Calibri" pitchFamily="34" charset="0"/>
              <a:cs typeface="Calibri" pitchFamily="34" charset="0"/>
            </a:endParaRPr>
          </a:p>
        </p:txBody>
      </p:sp>
      <p:sp>
        <p:nvSpPr>
          <p:cNvPr id="6" name="Rectangle 5"/>
          <p:cNvSpPr/>
          <p:nvPr/>
        </p:nvSpPr>
        <p:spPr>
          <a:xfrm>
            <a:off x="177282" y="661541"/>
            <a:ext cx="6120881" cy="954107"/>
          </a:xfrm>
          <a:prstGeom prst="rect">
            <a:avLst/>
          </a:prstGeom>
        </p:spPr>
        <p:txBody>
          <a:bodyPr wrap="square">
            <a:spAutoFit/>
          </a:bodyPr>
          <a:lstStyle/>
          <a:p>
            <a:pPr algn="just"/>
            <a:r>
              <a:rPr lang="en-IN" b="1" spc="-1" dirty="0" smtClean="0">
                <a:uFill>
                  <a:solidFill>
                    <a:srgbClr val="FFFFFF"/>
                  </a:solidFill>
                </a:uFill>
                <a:latin typeface="Calibri" pitchFamily="34" charset="0"/>
                <a:ea typeface="DejaVu Sans"/>
                <a:cs typeface="Calibri" pitchFamily="34" charset="0"/>
              </a:rPr>
              <a:t>Mitochondria (sing.: mitochondrion), is a semi-autonomous double membrane bound organelle, found in most  eukaryotic organisms.</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endParaRPr lang="en-IN" spc="-1" dirty="0">
              <a:uFill>
                <a:solidFill>
                  <a:srgbClr val="FFFFFF"/>
                </a:solidFill>
              </a:uFill>
              <a:latin typeface="Calibri" pitchFamily="34" charset="0"/>
              <a:cs typeface="Calibri" pitchFamily="34" charset="0"/>
            </a:endParaRPr>
          </a:p>
        </p:txBody>
      </p:sp>
      <p:sp>
        <p:nvSpPr>
          <p:cNvPr id="7" name="Rectangle 6"/>
          <p:cNvSpPr/>
          <p:nvPr/>
        </p:nvSpPr>
        <p:spPr>
          <a:xfrm>
            <a:off x="307909" y="1829194"/>
            <a:ext cx="6046238" cy="2462213"/>
          </a:xfrm>
          <a:prstGeom prst="rect">
            <a:avLst/>
          </a:prstGeom>
        </p:spPr>
        <p:txBody>
          <a:bodyPr wrap="square">
            <a:spAutoFit/>
          </a:bodyPr>
          <a:lstStyle/>
          <a:p>
            <a:pPr algn="just"/>
            <a:r>
              <a:rPr lang="en-IN" b="1" spc="-1" dirty="0" smtClean="0">
                <a:uFill>
                  <a:solidFill>
                    <a:srgbClr val="FFFFFF"/>
                  </a:solidFill>
                </a:uFill>
                <a:latin typeface="Calibri" pitchFamily="34" charset="0"/>
                <a:ea typeface="DejaVu Sans"/>
                <a:cs typeface="Calibri" pitchFamily="34" charset="0"/>
              </a:rPr>
              <a:t>The word mitochondrion comes from the Greek word ‘ </a:t>
            </a:r>
            <a:r>
              <a:rPr lang="en-IN" b="1" spc="-1" dirty="0" err="1" smtClean="0">
                <a:uFill>
                  <a:solidFill>
                    <a:srgbClr val="FFFFFF"/>
                  </a:solidFill>
                </a:uFill>
                <a:latin typeface="Calibri" pitchFamily="34" charset="0"/>
                <a:ea typeface="DejaVu Sans"/>
                <a:cs typeface="Calibri" pitchFamily="34" charset="0"/>
              </a:rPr>
              <a:t>mitos</a:t>
            </a:r>
            <a:r>
              <a:rPr lang="en-IN" b="1" spc="-1" dirty="0" smtClean="0">
                <a:uFill>
                  <a:solidFill>
                    <a:srgbClr val="FFFFFF"/>
                  </a:solidFill>
                </a:uFill>
                <a:latin typeface="Calibri" pitchFamily="34" charset="0"/>
                <a:ea typeface="DejaVu Sans"/>
                <a:cs typeface="Calibri" pitchFamily="34" charset="0"/>
              </a:rPr>
              <a:t>’ means thread and </a:t>
            </a:r>
            <a:r>
              <a:rPr lang="en-IN" b="1" spc="-1" dirty="0" err="1" smtClean="0">
                <a:uFill>
                  <a:solidFill>
                    <a:srgbClr val="FFFFFF"/>
                  </a:solidFill>
                </a:uFill>
                <a:latin typeface="Calibri" pitchFamily="34" charset="0"/>
                <a:ea typeface="DejaVu Sans"/>
                <a:cs typeface="Calibri" pitchFamily="34" charset="0"/>
              </a:rPr>
              <a:t>chondrion</a:t>
            </a:r>
            <a:r>
              <a:rPr lang="en-IN" b="1" spc="-1" dirty="0" smtClean="0">
                <a:uFill>
                  <a:solidFill>
                    <a:srgbClr val="FFFFFF"/>
                  </a:solidFill>
                </a:uFill>
                <a:latin typeface="Calibri" pitchFamily="34" charset="0"/>
                <a:ea typeface="DejaVu Sans"/>
                <a:cs typeface="Calibri" pitchFamily="34" charset="0"/>
              </a:rPr>
              <a:t> means ‘granule’ or ‘grain like’.</a:t>
            </a:r>
            <a:r>
              <a:rPr lang="en-IN" b="1" spc="-1" dirty="0" smtClean="0">
                <a:uFill>
                  <a:solidFill>
                    <a:srgbClr val="FFFFFF"/>
                  </a:solidFill>
                </a:uFill>
                <a:ea typeface="Microsoft YaHei"/>
              </a:rPr>
              <a:t> </a:t>
            </a:r>
          </a:p>
          <a:p>
            <a:pPr algn="just"/>
            <a:endParaRPr lang="en-IN" b="1" spc="-1" dirty="0" smtClean="0">
              <a:uFill>
                <a:solidFill>
                  <a:srgbClr val="FFFFFF"/>
                </a:solidFill>
              </a:uFill>
              <a:ea typeface="Microsoft YaHei"/>
            </a:endParaRPr>
          </a:p>
          <a:p>
            <a:pPr algn="just"/>
            <a:endParaRPr lang="en-IN" b="1" spc="-1" dirty="0" smtClean="0">
              <a:uFill>
                <a:solidFill>
                  <a:srgbClr val="FFFFFF"/>
                </a:solidFill>
              </a:uFill>
              <a:ea typeface="Microsoft YaHei"/>
            </a:endParaRPr>
          </a:p>
          <a:p>
            <a:pPr algn="just"/>
            <a:endParaRPr lang="en-IN" b="1" spc="-1" dirty="0" smtClean="0">
              <a:uFill>
                <a:solidFill>
                  <a:srgbClr val="FFFFFF"/>
                </a:solidFill>
              </a:uFill>
              <a:ea typeface="Microsoft YaHei"/>
            </a:endParaRPr>
          </a:p>
          <a:p>
            <a:pPr algn="just"/>
            <a:endParaRPr lang="en-IN" b="1" spc="-1" dirty="0" smtClean="0">
              <a:uFill>
                <a:solidFill>
                  <a:srgbClr val="FFFFFF"/>
                </a:solidFill>
              </a:uFill>
              <a:ea typeface="Microsoft YaHei"/>
            </a:endParaRPr>
          </a:p>
          <a:p>
            <a:pPr algn="just"/>
            <a:endParaRPr lang="en-IN" b="1" spc="-1" dirty="0" smtClean="0">
              <a:uFill>
                <a:solidFill>
                  <a:srgbClr val="FFFFFF"/>
                </a:solidFill>
              </a:uFill>
              <a:ea typeface="Microsoft YaHei"/>
            </a:endParaRPr>
          </a:p>
          <a:p>
            <a:pPr algn="just"/>
            <a:r>
              <a:rPr lang="en-IN" b="1" spc="-1" dirty="0" smtClean="0">
                <a:uFill>
                  <a:solidFill>
                    <a:srgbClr val="FFFFFF"/>
                  </a:solidFill>
                </a:uFill>
                <a:latin typeface="Calibri" pitchFamily="34" charset="0"/>
                <a:ea typeface="Microsoft YaHei"/>
                <a:cs typeface="Calibri" pitchFamily="34" charset="0"/>
              </a:rPr>
              <a:t>The number of mitochondria per cell is variable depending on the physiological activity of the cells.</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endParaRPr lang="en-IN" spc="-1" dirty="0">
              <a:uFill>
                <a:solidFill>
                  <a:srgbClr val="FFFFFF"/>
                </a:solidFill>
              </a:uFill>
              <a:latin typeface="Calibri" pitchFamily="34" charset="0"/>
              <a:cs typeface="Calibri" pitchFamily="34" charset="0"/>
            </a:endParaRPr>
          </a:p>
        </p:txBody>
      </p:sp>
      <p:pic>
        <p:nvPicPr>
          <p:cNvPr id="8" name="Picture 7"/>
          <p:cNvPicPr/>
          <p:nvPr/>
        </p:nvPicPr>
        <p:blipFill>
          <a:blip r:embed="rId4"/>
          <a:srcRect b="4846"/>
          <a:stretch/>
        </p:blipFill>
        <p:spPr>
          <a:xfrm>
            <a:off x="6736703" y="1499895"/>
            <a:ext cx="2146040" cy="1785257"/>
          </a:xfrm>
          <a:prstGeom prst="rect">
            <a:avLst/>
          </a:prstGeom>
          <a:ln>
            <a:noFill/>
          </a:ln>
        </p:spPr>
      </p:pic>
      <p:sp>
        <p:nvSpPr>
          <p:cNvPr id="9" name="Rectangle 8"/>
          <p:cNvSpPr/>
          <p:nvPr/>
        </p:nvSpPr>
        <p:spPr>
          <a:xfrm>
            <a:off x="6578082" y="3686824"/>
            <a:ext cx="2276669" cy="523220"/>
          </a:xfrm>
          <a:prstGeom prst="rect">
            <a:avLst/>
          </a:prstGeom>
        </p:spPr>
        <p:txBody>
          <a:bodyPr wrap="square">
            <a:spAutoFit/>
          </a:bodyPr>
          <a:lstStyle/>
          <a:p>
            <a:pPr algn="just"/>
            <a:r>
              <a:rPr lang="en-IN" b="1" spc="-1" dirty="0" smtClean="0">
                <a:uFill>
                  <a:solidFill>
                    <a:srgbClr val="FFFFFF"/>
                  </a:solidFill>
                </a:uFill>
              </a:rPr>
              <a:t>Electron micrograph of Mitochondria</a:t>
            </a:r>
            <a:endParaRPr lang="en-IN" sz="1100" spc="-1" dirty="0">
              <a:uFill>
                <a:solidFill>
                  <a:srgbClr val="FFFFFF"/>
                </a:solidFill>
              </a:u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54359" y="818970"/>
            <a:ext cx="6158204" cy="3539430"/>
          </a:xfrm>
          <a:prstGeom prst="rect">
            <a:avLst/>
          </a:prstGeom>
        </p:spPr>
        <p:txBody>
          <a:bodyPr wrap="square">
            <a:spAutoFit/>
          </a:bodyPr>
          <a:lstStyle/>
          <a:p>
            <a:pPr algn="just"/>
            <a:r>
              <a:rPr lang="en-IN" b="1" spc="-1" dirty="0" smtClean="0">
                <a:uFill>
                  <a:solidFill>
                    <a:srgbClr val="FFFFFF"/>
                  </a:solidFill>
                </a:uFill>
                <a:latin typeface="Calibri" pitchFamily="34" charset="0"/>
                <a:ea typeface="Microsoft YaHei"/>
                <a:cs typeface="Calibri" pitchFamily="34" charset="0"/>
              </a:rPr>
              <a:t>The number of mitochondria in a cell can vary widely by organism, tissue, and cell type. </a:t>
            </a: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b="1" spc="-1" dirty="0" smtClean="0">
              <a:uFill>
                <a:solidFill>
                  <a:srgbClr val="FFFFFF"/>
                </a:solidFill>
              </a:uFill>
              <a:latin typeface="Calibri" pitchFamily="34" charset="0"/>
              <a:ea typeface="Microsoft YaHei"/>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For instance, </a:t>
            </a:r>
            <a:r>
              <a:rPr lang="en-IN" b="1" spc="-1" dirty="0" smtClean="0">
                <a:solidFill>
                  <a:srgbClr val="FF0000"/>
                </a:solidFill>
                <a:uFill>
                  <a:solidFill>
                    <a:srgbClr val="FFFFFF"/>
                  </a:solidFill>
                </a:uFill>
                <a:latin typeface="Calibri" pitchFamily="34" charset="0"/>
                <a:ea typeface="Microsoft YaHei"/>
                <a:cs typeface="Calibri" pitchFamily="34" charset="0"/>
              </a:rPr>
              <a:t>red blood cells </a:t>
            </a:r>
            <a:r>
              <a:rPr lang="en-IN" b="1" spc="-1" dirty="0" smtClean="0">
                <a:uFill>
                  <a:solidFill>
                    <a:srgbClr val="FFFFFF"/>
                  </a:solidFill>
                </a:uFill>
                <a:latin typeface="Calibri" pitchFamily="34" charset="0"/>
                <a:ea typeface="Microsoft YaHei"/>
                <a:cs typeface="Calibri" pitchFamily="34" charset="0"/>
              </a:rPr>
              <a:t>have no mitochondria, whereas </a:t>
            </a:r>
            <a:r>
              <a:rPr lang="en-IN" b="1" spc="-1" dirty="0" smtClean="0">
                <a:solidFill>
                  <a:srgbClr val="FF0000"/>
                </a:solidFill>
                <a:uFill>
                  <a:solidFill>
                    <a:srgbClr val="FFFFFF"/>
                  </a:solidFill>
                </a:uFill>
                <a:latin typeface="Calibri" pitchFamily="34" charset="0"/>
                <a:ea typeface="Microsoft YaHei"/>
                <a:cs typeface="Calibri" pitchFamily="34" charset="0"/>
              </a:rPr>
              <a:t>liver cells </a:t>
            </a:r>
            <a:r>
              <a:rPr lang="en-IN" b="1" spc="-1" dirty="0" smtClean="0">
                <a:uFill>
                  <a:solidFill>
                    <a:srgbClr val="FFFFFF"/>
                  </a:solidFill>
                </a:uFill>
                <a:latin typeface="Calibri" pitchFamily="34" charset="0"/>
                <a:ea typeface="Microsoft YaHei"/>
                <a:cs typeface="Calibri" pitchFamily="34" charset="0"/>
              </a:rPr>
              <a:t>can have more than 2000.</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The organelle is composed of compartments that carry out specialized functions.</a:t>
            </a: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b="1" spc="-1" dirty="0" smtClean="0">
              <a:uFill>
                <a:solidFill>
                  <a:srgbClr val="FFFFFF"/>
                </a:solidFill>
              </a:uFill>
              <a:latin typeface="Calibri" pitchFamily="34" charset="0"/>
              <a:ea typeface="Microsoft YaHei"/>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 These compartments or regions include the outer membrane, the </a:t>
            </a:r>
            <a:r>
              <a:rPr lang="en-IN" b="1" spc="-1" dirty="0" err="1" smtClean="0">
                <a:uFill>
                  <a:solidFill>
                    <a:srgbClr val="FFFFFF"/>
                  </a:solidFill>
                </a:uFill>
                <a:latin typeface="Calibri" pitchFamily="34" charset="0"/>
                <a:ea typeface="Microsoft YaHei"/>
                <a:cs typeface="Calibri" pitchFamily="34" charset="0"/>
              </a:rPr>
              <a:t>intermembrane</a:t>
            </a:r>
            <a:r>
              <a:rPr lang="en-IN" b="1" spc="-1" dirty="0" smtClean="0">
                <a:uFill>
                  <a:solidFill>
                    <a:srgbClr val="FFFFFF"/>
                  </a:solidFill>
                </a:uFill>
                <a:latin typeface="Calibri" pitchFamily="34" charset="0"/>
                <a:ea typeface="Microsoft YaHei"/>
                <a:cs typeface="Calibri" pitchFamily="34" charset="0"/>
              </a:rPr>
              <a:t> space, the inner membrane, and the </a:t>
            </a:r>
            <a:r>
              <a:rPr lang="en-IN" b="1" spc="-1" dirty="0" err="1" smtClean="0">
                <a:uFill>
                  <a:solidFill>
                    <a:srgbClr val="FFFFFF"/>
                  </a:solidFill>
                </a:uFill>
                <a:latin typeface="Calibri" pitchFamily="34" charset="0"/>
                <a:ea typeface="Microsoft YaHei"/>
                <a:cs typeface="Calibri" pitchFamily="34" charset="0"/>
              </a:rPr>
              <a:t>cristae</a:t>
            </a:r>
            <a:r>
              <a:rPr lang="en-IN" b="1" spc="-1" dirty="0" smtClean="0">
                <a:uFill>
                  <a:solidFill>
                    <a:srgbClr val="FFFFFF"/>
                  </a:solidFill>
                </a:uFill>
                <a:latin typeface="Calibri" pitchFamily="34" charset="0"/>
                <a:ea typeface="Microsoft YaHei"/>
                <a:cs typeface="Calibri" pitchFamily="34" charset="0"/>
              </a:rPr>
              <a:t> and matrix.</a:t>
            </a:r>
            <a:endParaRPr lang="en-IN" spc="-1" dirty="0" smtClean="0">
              <a:uFill>
                <a:solidFill>
                  <a:srgbClr val="FFFFFF"/>
                </a:solidFill>
              </a:uFill>
              <a:latin typeface="Calibri" pitchFamily="34" charset="0"/>
              <a:cs typeface="Calibri" pitchFamily="34" charset="0"/>
            </a:endParaRPr>
          </a:p>
        </p:txBody>
      </p:sp>
      <p:pic>
        <p:nvPicPr>
          <p:cNvPr id="4" name="Google Shape;62;p14"/>
          <p:cNvPicPr preferRelativeResize="0"/>
          <p:nvPr/>
        </p:nvPicPr>
        <p:blipFill rotWithShape="1">
          <a:blip r:embed="rId2">
            <a:alphaModFix/>
          </a:blip>
          <a:srcRect/>
          <a:stretch/>
        </p:blipFill>
        <p:spPr>
          <a:xfrm>
            <a:off x="8033268" y="215804"/>
            <a:ext cx="925650" cy="9256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79922" y="225134"/>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891583" y="383789"/>
            <a:ext cx="3625801" cy="430887"/>
          </a:xfrm>
          <a:prstGeom prst="rect">
            <a:avLst/>
          </a:prstGeom>
        </p:spPr>
        <p:txBody>
          <a:bodyPr wrap="none">
            <a:spAutoFit/>
          </a:bodyPr>
          <a:lstStyle/>
          <a:p>
            <a:r>
              <a:rPr lang="en-IN" sz="2200" b="1" spc="-1" dirty="0" smtClean="0">
                <a:solidFill>
                  <a:srgbClr val="FF0000"/>
                </a:solidFill>
                <a:uFill>
                  <a:solidFill>
                    <a:srgbClr val="FFFFFF"/>
                  </a:solidFill>
                </a:uFill>
                <a:latin typeface="Calibri" pitchFamily="34" charset="0"/>
                <a:ea typeface="DejaVu Sans"/>
                <a:cs typeface="Calibri" pitchFamily="34" charset="0"/>
              </a:rPr>
              <a:t>Organization and distribution</a:t>
            </a:r>
            <a:endParaRPr lang="en-IN" sz="2200" spc="-1" dirty="0">
              <a:solidFill>
                <a:srgbClr val="FF0000"/>
              </a:solidFill>
              <a:uFill>
                <a:solidFill>
                  <a:srgbClr val="FFFFFF"/>
                </a:solidFill>
              </a:uFill>
              <a:latin typeface="Calibri" pitchFamily="34" charset="0"/>
              <a:cs typeface="Calibri" pitchFamily="34" charset="0"/>
            </a:endParaRPr>
          </a:p>
        </p:txBody>
      </p:sp>
      <p:sp>
        <p:nvSpPr>
          <p:cNvPr id="6" name="Rectangle 5"/>
          <p:cNvSpPr/>
          <p:nvPr/>
        </p:nvSpPr>
        <p:spPr>
          <a:xfrm>
            <a:off x="429209" y="1239425"/>
            <a:ext cx="7063273" cy="3539430"/>
          </a:xfrm>
          <a:prstGeom prst="rect">
            <a:avLst/>
          </a:prstGeom>
        </p:spPr>
        <p:txBody>
          <a:bodyPr wrap="square">
            <a:spAutoFit/>
          </a:bodyPr>
          <a:lstStyle/>
          <a:p>
            <a:pPr algn="just"/>
            <a:r>
              <a:rPr lang="en-IN" b="1" spc="-1" dirty="0" smtClean="0">
                <a:uFill>
                  <a:solidFill>
                    <a:srgbClr val="FFFFFF"/>
                  </a:solidFill>
                </a:uFill>
                <a:latin typeface="Calibri" pitchFamily="34" charset="0"/>
                <a:ea typeface="Microsoft YaHei"/>
                <a:cs typeface="Calibri" pitchFamily="34" charset="0"/>
              </a:rPr>
              <a:t>The population of all the mitochondria of a given cell constitutes the </a:t>
            </a:r>
            <a:r>
              <a:rPr lang="en-IN" b="1" spc="-1" dirty="0" err="1" smtClean="0">
                <a:solidFill>
                  <a:schemeClr val="tx1"/>
                </a:solidFill>
                <a:uFill>
                  <a:solidFill>
                    <a:srgbClr val="FFFFFF"/>
                  </a:solidFill>
                </a:uFill>
                <a:latin typeface="Calibri" pitchFamily="34" charset="0"/>
                <a:ea typeface="Microsoft YaHei"/>
                <a:cs typeface="Calibri" pitchFamily="34" charset="0"/>
              </a:rPr>
              <a:t>chondriome</a:t>
            </a:r>
            <a:r>
              <a:rPr lang="en-IN" b="1" spc="-1" dirty="0" smtClean="0">
                <a:uFill>
                  <a:solidFill>
                    <a:srgbClr val="FFFFFF"/>
                  </a:solidFill>
                </a:uFill>
                <a:latin typeface="Calibri" pitchFamily="34" charset="0"/>
                <a:ea typeface="Microsoft YaHei"/>
                <a:cs typeface="Calibri" pitchFamily="34" charset="0"/>
              </a:rPr>
              <a:t>.</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Mitochondria vary in number and location according to cell type.</a:t>
            </a: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b="1" spc="-1" dirty="0" smtClean="0">
              <a:uFill>
                <a:solidFill>
                  <a:srgbClr val="FFFFFF"/>
                </a:solidFill>
              </a:uFill>
              <a:latin typeface="Calibri" pitchFamily="34" charset="0"/>
              <a:ea typeface="Microsoft YaHei"/>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 A single mitochondrion is often found in unicellular organisms.</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Conversely, the </a:t>
            </a:r>
            <a:r>
              <a:rPr lang="en-IN" b="1" spc="-1" dirty="0" err="1" smtClean="0">
                <a:uFill>
                  <a:solidFill>
                    <a:srgbClr val="FFFFFF"/>
                  </a:solidFill>
                </a:uFill>
                <a:latin typeface="Calibri" pitchFamily="34" charset="0"/>
                <a:ea typeface="Microsoft YaHei"/>
                <a:cs typeface="Calibri" pitchFamily="34" charset="0"/>
              </a:rPr>
              <a:t>chondriome</a:t>
            </a:r>
            <a:r>
              <a:rPr lang="en-IN" b="1" spc="-1" dirty="0" smtClean="0">
                <a:uFill>
                  <a:solidFill>
                    <a:srgbClr val="FFFFFF"/>
                  </a:solidFill>
                </a:uFill>
                <a:latin typeface="Calibri" pitchFamily="34" charset="0"/>
                <a:ea typeface="Microsoft YaHei"/>
                <a:cs typeface="Calibri" pitchFamily="34" charset="0"/>
              </a:rPr>
              <a:t> size of human liver cells is large, with about 1000–2000 mitochondria per cell, making up 1/5 of the cell volume.</a:t>
            </a: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The mitochondrial content of otherwise similar cells can vary substantially in size and membrane potential, with differences arising from sources including uneven partitioning at cell divisions, leading to extrinsic differences in ATP levels and downstream cellular processes.</a:t>
            </a:r>
            <a:endParaRPr lang="en-IN" spc="-1" dirty="0">
              <a:uFill>
                <a:solidFill>
                  <a:srgbClr val="FFFFFF"/>
                </a:solidFill>
              </a:u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20269" y="0"/>
            <a:ext cx="923731" cy="821094"/>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511559" y="233265"/>
            <a:ext cx="5449078" cy="430887"/>
          </a:xfrm>
          <a:prstGeom prst="rect">
            <a:avLst/>
          </a:prstGeom>
        </p:spPr>
        <p:txBody>
          <a:bodyPr wrap="square">
            <a:spAutoFit/>
          </a:bodyPr>
          <a:lstStyle/>
          <a:p>
            <a:r>
              <a:rPr lang="en-IN" sz="2200" b="1" spc="-1" dirty="0" smtClean="0">
                <a:solidFill>
                  <a:srgbClr val="FF0000"/>
                </a:solidFill>
                <a:uFill>
                  <a:solidFill>
                    <a:srgbClr val="FFFFFF"/>
                  </a:solidFill>
                </a:uFill>
                <a:latin typeface="Calibri" pitchFamily="34" charset="0"/>
                <a:ea typeface="DejaVu Sans"/>
                <a:cs typeface="Calibri" pitchFamily="34" charset="0"/>
              </a:rPr>
              <a:t>MITOCHONDRIA - STRUCTURE</a:t>
            </a:r>
            <a:endParaRPr lang="en-IN" sz="2200" spc="-1" dirty="0">
              <a:solidFill>
                <a:srgbClr val="FF0000"/>
              </a:solidFill>
              <a:uFill>
                <a:solidFill>
                  <a:srgbClr val="FFFFFF"/>
                </a:solidFill>
              </a:uFill>
              <a:latin typeface="Calibri" pitchFamily="34" charset="0"/>
              <a:cs typeface="Calibri" pitchFamily="34" charset="0"/>
            </a:endParaRPr>
          </a:p>
        </p:txBody>
      </p:sp>
      <p:pic>
        <p:nvPicPr>
          <p:cNvPr id="6" name="Picture 5"/>
          <p:cNvPicPr/>
          <p:nvPr/>
        </p:nvPicPr>
        <p:blipFill>
          <a:blip r:embed="rId4"/>
          <a:stretch/>
        </p:blipFill>
        <p:spPr>
          <a:xfrm>
            <a:off x="1287624" y="1250302"/>
            <a:ext cx="5900665" cy="3406599"/>
          </a:xfrm>
          <a:prstGeom prst="rect">
            <a:avLst/>
          </a:prstGeom>
          <a:ln>
            <a:noFill/>
          </a:ln>
        </p:spPr>
      </p:pic>
      <p:sp>
        <p:nvSpPr>
          <p:cNvPr id="7" name="Rectangle 6"/>
          <p:cNvSpPr/>
          <p:nvPr/>
        </p:nvSpPr>
        <p:spPr>
          <a:xfrm>
            <a:off x="2659225" y="1358417"/>
            <a:ext cx="1110343" cy="523220"/>
          </a:xfrm>
          <a:prstGeom prst="rect">
            <a:avLst/>
          </a:prstGeom>
        </p:spPr>
        <p:txBody>
          <a:bodyPr wrap="square">
            <a:spAutoFit/>
          </a:bodyPr>
          <a:lstStyle/>
          <a:p>
            <a:r>
              <a:rPr lang="en-IN" b="1" spc="-1" dirty="0" smtClean="0">
                <a:uFill>
                  <a:solidFill>
                    <a:srgbClr val="FFFFFF"/>
                  </a:solidFill>
                </a:uFill>
                <a:ea typeface="DejaVu Sans"/>
              </a:rPr>
              <a:t>Outer</a:t>
            </a:r>
            <a:endParaRPr lang="en-IN" sz="1100" spc="-1" dirty="0" smtClean="0">
              <a:uFill>
                <a:solidFill>
                  <a:srgbClr val="FFFFFF"/>
                </a:solidFill>
              </a:uFill>
            </a:endParaRPr>
          </a:p>
          <a:p>
            <a:r>
              <a:rPr lang="en-IN" b="1" spc="-1" dirty="0" smtClean="0">
                <a:uFill>
                  <a:solidFill>
                    <a:srgbClr val="FFFFFF"/>
                  </a:solidFill>
                </a:uFill>
                <a:ea typeface="DejaVu Sans"/>
              </a:rPr>
              <a:t>membrane</a:t>
            </a:r>
            <a:endParaRPr lang="en-IN" sz="1100" spc="-1" dirty="0">
              <a:uFill>
                <a:solidFill>
                  <a:srgbClr val="FFFFFF"/>
                </a:solidFill>
              </a:uFill>
            </a:endParaRPr>
          </a:p>
        </p:txBody>
      </p:sp>
      <p:sp>
        <p:nvSpPr>
          <p:cNvPr id="8" name="Rectangle 7"/>
          <p:cNvSpPr/>
          <p:nvPr/>
        </p:nvSpPr>
        <p:spPr>
          <a:xfrm>
            <a:off x="3685592" y="1563691"/>
            <a:ext cx="1091681" cy="523220"/>
          </a:xfrm>
          <a:prstGeom prst="rect">
            <a:avLst/>
          </a:prstGeom>
        </p:spPr>
        <p:txBody>
          <a:bodyPr wrap="square">
            <a:spAutoFit/>
          </a:bodyPr>
          <a:lstStyle/>
          <a:p>
            <a:r>
              <a:rPr lang="en-IN" b="1" spc="-1" dirty="0" smtClean="0">
                <a:uFill>
                  <a:solidFill>
                    <a:srgbClr val="FFFFFF"/>
                  </a:solidFill>
                </a:uFill>
                <a:ea typeface="DejaVu Sans"/>
              </a:rPr>
              <a:t>INNER</a:t>
            </a:r>
            <a:endParaRPr lang="en-IN" sz="1100" spc="-1" dirty="0" smtClean="0">
              <a:uFill>
                <a:solidFill>
                  <a:srgbClr val="FFFFFF"/>
                </a:solidFill>
              </a:uFill>
            </a:endParaRPr>
          </a:p>
          <a:p>
            <a:r>
              <a:rPr lang="en-IN" b="1" spc="-1" dirty="0" smtClean="0">
                <a:uFill>
                  <a:solidFill>
                    <a:srgbClr val="FFFFFF"/>
                  </a:solidFill>
                </a:uFill>
                <a:ea typeface="DejaVu Sans"/>
              </a:rPr>
              <a:t>membrane</a:t>
            </a:r>
            <a:endParaRPr lang="en-IN" sz="1100" spc="-1" dirty="0">
              <a:uFill>
                <a:solidFill>
                  <a:srgbClr val="FFFFFF"/>
                </a:solidFill>
              </a:uFill>
            </a:endParaRPr>
          </a:p>
        </p:txBody>
      </p:sp>
      <p:sp>
        <p:nvSpPr>
          <p:cNvPr id="9" name="Rectangle 8"/>
          <p:cNvSpPr/>
          <p:nvPr/>
        </p:nvSpPr>
        <p:spPr>
          <a:xfrm>
            <a:off x="4265986" y="2417862"/>
            <a:ext cx="711285" cy="307777"/>
          </a:xfrm>
          <a:prstGeom prst="rect">
            <a:avLst/>
          </a:prstGeom>
        </p:spPr>
        <p:txBody>
          <a:bodyPr wrap="none">
            <a:spAutoFit/>
          </a:bodyPr>
          <a:lstStyle/>
          <a:p>
            <a:r>
              <a:rPr lang="en-IN" b="1" spc="-1" dirty="0" smtClean="0">
                <a:uFill>
                  <a:solidFill>
                    <a:srgbClr val="FFFFFF"/>
                  </a:solidFill>
                </a:uFill>
                <a:ea typeface="DejaVu Sans"/>
              </a:rPr>
              <a:t>Matrix</a:t>
            </a:r>
            <a:endParaRPr lang="en-US" dirty="0"/>
          </a:p>
        </p:txBody>
      </p:sp>
      <p:sp>
        <p:nvSpPr>
          <p:cNvPr id="10" name="Rectangle 9"/>
          <p:cNvSpPr/>
          <p:nvPr/>
        </p:nvSpPr>
        <p:spPr>
          <a:xfrm>
            <a:off x="4876316" y="1764719"/>
            <a:ext cx="2092881" cy="307777"/>
          </a:xfrm>
          <a:prstGeom prst="rect">
            <a:avLst/>
          </a:prstGeom>
        </p:spPr>
        <p:txBody>
          <a:bodyPr wrap="none">
            <a:spAutoFit/>
          </a:bodyPr>
          <a:lstStyle/>
          <a:p>
            <a:r>
              <a:rPr lang="en-IN" b="1" spc="-1" dirty="0" smtClean="0">
                <a:uFill>
                  <a:solidFill>
                    <a:srgbClr val="FFFFFF"/>
                  </a:solidFill>
                </a:uFill>
                <a:ea typeface="DejaVu Sans"/>
              </a:rPr>
              <a:t>Inter-membrane space</a:t>
            </a:r>
            <a:endParaRPr lang="en-IN" sz="1100" spc="-1" dirty="0">
              <a:uFill>
                <a:solidFill>
                  <a:srgbClr val="FFFFFF"/>
                </a:solidFill>
              </a:uFill>
            </a:endParaRPr>
          </a:p>
        </p:txBody>
      </p:sp>
      <p:sp>
        <p:nvSpPr>
          <p:cNvPr id="11" name="Rectangle 10"/>
          <p:cNvSpPr/>
          <p:nvPr/>
        </p:nvSpPr>
        <p:spPr>
          <a:xfrm>
            <a:off x="5469922" y="2399201"/>
            <a:ext cx="692049" cy="307777"/>
          </a:xfrm>
          <a:prstGeom prst="rect">
            <a:avLst/>
          </a:prstGeom>
        </p:spPr>
        <p:txBody>
          <a:bodyPr wrap="none">
            <a:spAutoFit/>
          </a:bodyPr>
          <a:lstStyle/>
          <a:p>
            <a:r>
              <a:rPr lang="en-IN" b="1" spc="-1" dirty="0" err="1" smtClean="0">
                <a:uFill>
                  <a:solidFill>
                    <a:srgbClr val="FFFFFF"/>
                  </a:solidFill>
                </a:uFill>
                <a:ea typeface="DejaVu Sans"/>
              </a:rPr>
              <a:t>Crista</a:t>
            </a:r>
            <a:endParaRPr lang="en-US" dirty="0"/>
          </a:p>
        </p:txBody>
      </p:sp>
      <p:sp>
        <p:nvSpPr>
          <p:cNvPr id="12" name="Rectangle 11"/>
          <p:cNvSpPr/>
          <p:nvPr/>
        </p:nvSpPr>
        <p:spPr>
          <a:xfrm>
            <a:off x="1960857" y="4647878"/>
            <a:ext cx="4513159" cy="307777"/>
          </a:xfrm>
          <a:prstGeom prst="rect">
            <a:avLst/>
          </a:prstGeom>
        </p:spPr>
        <p:txBody>
          <a:bodyPr wrap="none">
            <a:spAutoFit/>
          </a:bodyPr>
          <a:lstStyle/>
          <a:p>
            <a:r>
              <a:rPr lang="en-IN" b="1" spc="-1" dirty="0" smtClean="0">
                <a:uFill>
                  <a:solidFill>
                    <a:srgbClr val="FFFFFF"/>
                  </a:solidFill>
                </a:uFill>
                <a:ea typeface="Microsoft YaHei"/>
              </a:rPr>
              <a:t>Structure of MITOCHONDRIA (Longitudinal section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98583" y="187812"/>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235224" y="225169"/>
            <a:ext cx="3721019" cy="430887"/>
          </a:xfrm>
          <a:prstGeom prst="rect">
            <a:avLst/>
          </a:prstGeom>
        </p:spPr>
        <p:txBody>
          <a:bodyPr wrap="none">
            <a:spAutoFit/>
          </a:bodyPr>
          <a:lstStyle/>
          <a:p>
            <a:r>
              <a:rPr lang="en-IN" sz="2200" b="1" spc="-1" dirty="0" smtClean="0">
                <a:solidFill>
                  <a:srgbClr val="FF0000"/>
                </a:solidFill>
                <a:uFill>
                  <a:solidFill>
                    <a:srgbClr val="FFFFFF"/>
                  </a:solidFill>
                </a:uFill>
                <a:latin typeface="Calibri" pitchFamily="34" charset="0"/>
                <a:ea typeface="DejaVu Sans"/>
                <a:cs typeface="Calibri" pitchFamily="34" charset="0"/>
              </a:rPr>
              <a:t>MITOCHONDRIA - STRUCTURE</a:t>
            </a:r>
            <a:endParaRPr lang="en-IN" sz="2200" spc="-1" dirty="0">
              <a:solidFill>
                <a:srgbClr val="FF0000"/>
              </a:solidFill>
              <a:uFill>
                <a:solidFill>
                  <a:srgbClr val="FFFFFF"/>
                </a:solidFill>
              </a:uFill>
              <a:latin typeface="Calibri" pitchFamily="34" charset="0"/>
              <a:cs typeface="Calibri" pitchFamily="34" charset="0"/>
            </a:endParaRPr>
          </a:p>
        </p:txBody>
      </p:sp>
      <p:sp>
        <p:nvSpPr>
          <p:cNvPr id="6" name="Rectangle 5"/>
          <p:cNvSpPr/>
          <p:nvPr/>
        </p:nvSpPr>
        <p:spPr>
          <a:xfrm>
            <a:off x="1240971" y="1063645"/>
            <a:ext cx="6643396" cy="3970318"/>
          </a:xfrm>
          <a:prstGeom prst="rect">
            <a:avLst/>
          </a:prstGeom>
        </p:spPr>
        <p:txBody>
          <a:bodyPr wrap="square">
            <a:spAutoFit/>
          </a:bodyPr>
          <a:lstStyle/>
          <a:p>
            <a:pPr algn="just"/>
            <a:r>
              <a:rPr lang="en-IN" b="1" spc="-1" dirty="0" smtClean="0">
                <a:uFill>
                  <a:solidFill>
                    <a:srgbClr val="FFFFFF"/>
                  </a:solidFill>
                </a:uFill>
                <a:latin typeface="Calibri" pitchFamily="34" charset="0"/>
                <a:ea typeface="DejaVu Sans"/>
                <a:cs typeface="Calibri" pitchFamily="34" charset="0"/>
              </a:rPr>
              <a:t>Each mitochondrion is a double membrane-bound</a:t>
            </a:r>
            <a:r>
              <a:rPr lang="en-IN" spc="-1" dirty="0" smtClean="0">
                <a:uFill>
                  <a:solidFill>
                    <a:srgbClr val="FFFFFF"/>
                  </a:solidFill>
                </a:uFill>
                <a:latin typeface="Calibri" pitchFamily="34" charset="0"/>
                <a:ea typeface="DejaVu Sans"/>
                <a:cs typeface="Calibri" pitchFamily="34" charset="0"/>
              </a:rPr>
              <a:t> </a:t>
            </a:r>
            <a:r>
              <a:rPr lang="en-IN" b="1" spc="-1" dirty="0" smtClean="0">
                <a:uFill>
                  <a:solidFill>
                    <a:srgbClr val="FFFFFF"/>
                  </a:solidFill>
                </a:uFill>
                <a:latin typeface="Calibri" pitchFamily="34" charset="0"/>
                <a:ea typeface="DejaVu Sans"/>
                <a:cs typeface="Calibri" pitchFamily="34" charset="0"/>
              </a:rPr>
              <a:t>structure with the outer membrane and the inner membrane dividing its lumen distinctly into two aqueous compartments, i.e., the outer compartment and the inner compartment. </a:t>
            </a:r>
          </a:p>
          <a:p>
            <a:pPr algn="just"/>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DejaVu Sans"/>
                <a:cs typeface="Calibri" pitchFamily="34" charset="0"/>
              </a:rPr>
              <a:t>The inner compartment is filled with a dense homogeneous substance called the matrix. </a:t>
            </a:r>
          </a:p>
          <a:p>
            <a:pPr algn="just"/>
            <a:endParaRPr lang="en-IN" b="1" spc="-1" dirty="0" smtClean="0">
              <a:uFill>
                <a:solidFill>
                  <a:srgbClr val="FFFFFF"/>
                </a:solidFill>
              </a:uFill>
              <a:latin typeface="Calibri" pitchFamily="34" charset="0"/>
              <a:ea typeface="DejaVu Sans"/>
              <a:cs typeface="Calibri" pitchFamily="34" charset="0"/>
            </a:endParaRPr>
          </a:p>
          <a:p>
            <a:pPr algn="just"/>
            <a:endParaRPr lang="en-IN" b="1" spc="-1" dirty="0" smtClean="0">
              <a:uFill>
                <a:solidFill>
                  <a:srgbClr val="FFFFFF"/>
                </a:solidFill>
              </a:uFill>
              <a:latin typeface="Calibri" pitchFamily="34" charset="0"/>
              <a:ea typeface="DejaVu Sans"/>
              <a:cs typeface="Calibri" pitchFamily="34" charset="0"/>
            </a:endParaRPr>
          </a:p>
          <a:p>
            <a:pPr algn="just"/>
            <a:endParaRPr lang="en-IN" b="1" spc="-1" dirty="0" smtClean="0">
              <a:uFill>
                <a:solidFill>
                  <a:srgbClr val="FFFFFF"/>
                </a:solidFill>
              </a:uFill>
              <a:latin typeface="Calibri" pitchFamily="34" charset="0"/>
              <a:ea typeface="DejaVu Sans"/>
              <a:cs typeface="Calibri" pitchFamily="34" charset="0"/>
            </a:endParaRPr>
          </a:p>
          <a:p>
            <a:pPr algn="just"/>
            <a:r>
              <a:rPr lang="en-IN" b="1" spc="-1" dirty="0" smtClean="0">
                <a:uFill>
                  <a:solidFill>
                    <a:srgbClr val="FFFFFF"/>
                  </a:solidFill>
                </a:uFill>
                <a:latin typeface="Calibri" pitchFamily="34" charset="0"/>
                <a:ea typeface="DejaVu Sans"/>
                <a:cs typeface="Calibri" pitchFamily="34" charset="0"/>
              </a:rPr>
              <a:t>The outer membrane forms the continuous limiting boundary of the organelle. </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DejaVu Sans"/>
                <a:cs typeface="Calibri" pitchFamily="34" charset="0"/>
              </a:rPr>
              <a:t>The inner membrane forms a number of </a:t>
            </a:r>
            <a:r>
              <a:rPr lang="en-IN" b="1" spc="-1" dirty="0" err="1" smtClean="0">
                <a:uFill>
                  <a:solidFill>
                    <a:srgbClr val="FFFFFF"/>
                  </a:solidFill>
                </a:uFill>
                <a:latin typeface="Calibri" pitchFamily="34" charset="0"/>
                <a:ea typeface="DejaVu Sans"/>
                <a:cs typeface="Calibri" pitchFamily="34" charset="0"/>
              </a:rPr>
              <a:t>infoldings</a:t>
            </a:r>
            <a:r>
              <a:rPr lang="en-IN" b="1" spc="-1" dirty="0" smtClean="0">
                <a:uFill>
                  <a:solidFill>
                    <a:srgbClr val="FFFFFF"/>
                  </a:solidFill>
                </a:uFill>
                <a:latin typeface="Calibri" pitchFamily="34" charset="0"/>
                <a:ea typeface="DejaVu Sans"/>
                <a:cs typeface="Calibri" pitchFamily="34" charset="0"/>
              </a:rPr>
              <a:t> called the </a:t>
            </a:r>
            <a:r>
              <a:rPr lang="en-IN" b="1" spc="-1" dirty="0" err="1" smtClean="0">
                <a:uFill>
                  <a:solidFill>
                    <a:srgbClr val="FFFFFF"/>
                  </a:solidFill>
                </a:uFill>
                <a:latin typeface="Calibri" pitchFamily="34" charset="0"/>
                <a:ea typeface="DejaVu Sans"/>
                <a:cs typeface="Calibri" pitchFamily="34" charset="0"/>
              </a:rPr>
              <a:t>cristae</a:t>
            </a:r>
            <a:r>
              <a:rPr lang="en-IN" b="1" spc="-1" dirty="0" smtClean="0">
                <a:uFill>
                  <a:solidFill>
                    <a:srgbClr val="FFFFFF"/>
                  </a:solidFill>
                </a:uFill>
                <a:latin typeface="Calibri" pitchFamily="34" charset="0"/>
                <a:ea typeface="DejaVu Sans"/>
                <a:cs typeface="Calibri" pitchFamily="34" charset="0"/>
              </a:rPr>
              <a:t> (sing.: </a:t>
            </a:r>
            <a:r>
              <a:rPr lang="en-IN" b="1" spc="-1" dirty="0" err="1" smtClean="0">
                <a:uFill>
                  <a:solidFill>
                    <a:srgbClr val="FFFFFF"/>
                  </a:solidFill>
                </a:uFill>
                <a:latin typeface="Calibri" pitchFamily="34" charset="0"/>
                <a:ea typeface="DejaVu Sans"/>
                <a:cs typeface="Calibri" pitchFamily="34" charset="0"/>
              </a:rPr>
              <a:t>crista</a:t>
            </a:r>
            <a:r>
              <a:rPr lang="en-IN" b="1" spc="-1" dirty="0" smtClean="0">
                <a:uFill>
                  <a:solidFill>
                    <a:srgbClr val="FFFFFF"/>
                  </a:solidFill>
                </a:uFill>
                <a:latin typeface="Calibri" pitchFamily="34" charset="0"/>
                <a:ea typeface="DejaVu Sans"/>
                <a:cs typeface="Calibri" pitchFamily="34" charset="0"/>
              </a:rPr>
              <a:t>) towards the matrix. </a:t>
            </a:r>
          </a:p>
          <a:p>
            <a:pPr algn="just"/>
            <a:endParaRPr lang="en-IN" b="1" spc="-1" dirty="0" smtClean="0">
              <a:uFill>
                <a:solidFill>
                  <a:srgbClr val="FFFFFF"/>
                </a:solidFill>
              </a:uFill>
              <a:latin typeface="Calibri" pitchFamily="34" charset="0"/>
              <a:ea typeface="DejaVu Sans"/>
              <a:cs typeface="Calibri" pitchFamily="34" charset="0"/>
            </a:endParaRPr>
          </a:p>
          <a:p>
            <a:pPr algn="just"/>
            <a:endParaRPr lang="en-IN" b="1" spc="-1" dirty="0" smtClean="0">
              <a:uFill>
                <a:solidFill>
                  <a:srgbClr val="FFFFFF"/>
                </a:solidFill>
              </a:uFill>
              <a:latin typeface="Calibri" pitchFamily="34" charset="0"/>
              <a:ea typeface="DejaVu Sans"/>
              <a:cs typeface="Calibri" pitchFamily="34" charset="0"/>
            </a:endParaRPr>
          </a:p>
          <a:p>
            <a:pPr algn="just"/>
            <a:r>
              <a:rPr lang="en-IN" b="1" spc="-1" dirty="0" smtClean="0">
                <a:uFill>
                  <a:solidFill>
                    <a:srgbClr val="FFFFFF"/>
                  </a:solidFill>
                </a:uFill>
                <a:latin typeface="Calibri" pitchFamily="34" charset="0"/>
                <a:ea typeface="DejaVu Sans"/>
                <a:cs typeface="Calibri" pitchFamily="34" charset="0"/>
              </a:rPr>
              <a:t>The </a:t>
            </a:r>
            <a:r>
              <a:rPr lang="en-IN" b="1" spc="-1" dirty="0" err="1" smtClean="0">
                <a:uFill>
                  <a:solidFill>
                    <a:srgbClr val="FFFFFF"/>
                  </a:solidFill>
                </a:uFill>
                <a:latin typeface="Calibri" pitchFamily="34" charset="0"/>
                <a:ea typeface="DejaVu Sans"/>
                <a:cs typeface="Calibri" pitchFamily="34" charset="0"/>
              </a:rPr>
              <a:t>cristae</a:t>
            </a:r>
            <a:r>
              <a:rPr lang="en-IN" b="1" spc="-1" dirty="0" smtClean="0">
                <a:uFill>
                  <a:solidFill>
                    <a:srgbClr val="FFFFFF"/>
                  </a:solidFill>
                </a:uFill>
                <a:latin typeface="Calibri" pitchFamily="34" charset="0"/>
                <a:ea typeface="DejaVu Sans"/>
                <a:cs typeface="Calibri" pitchFamily="34" charset="0"/>
              </a:rPr>
              <a:t> increase the surface area</a:t>
            </a:r>
            <a:endParaRPr lang="en-US"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253126"/>
            <a:ext cx="925650" cy="925650"/>
          </a:xfrm>
          <a:prstGeom prst="rect">
            <a:avLst/>
          </a:prstGeom>
          <a:noFill/>
          <a:ln>
            <a:noFill/>
          </a:ln>
        </p:spPr>
      </p:pic>
      <p:sp>
        <p:nvSpPr>
          <p:cNvPr id="63" name="Google Shape;63;p14"/>
          <p:cNvSpPr txBox="1"/>
          <p:nvPr/>
        </p:nvSpPr>
        <p:spPr>
          <a:xfrm>
            <a:off x="337989"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932821" y="383788"/>
            <a:ext cx="1046440" cy="430887"/>
          </a:xfrm>
          <a:prstGeom prst="rect">
            <a:avLst/>
          </a:prstGeom>
        </p:spPr>
        <p:txBody>
          <a:bodyPr wrap="none">
            <a:spAutoFit/>
          </a:bodyPr>
          <a:lstStyle/>
          <a:p>
            <a:r>
              <a:rPr lang="en-IN" sz="2200" b="1" spc="-1" dirty="0" err="1" smtClean="0">
                <a:solidFill>
                  <a:srgbClr val="FF0000"/>
                </a:solidFill>
                <a:uFill>
                  <a:solidFill>
                    <a:srgbClr val="FFFFFF"/>
                  </a:solidFill>
                </a:uFill>
                <a:latin typeface="Calibri" pitchFamily="34" charset="0"/>
                <a:ea typeface="DejaVu Sans"/>
                <a:cs typeface="Calibri" pitchFamily="34" charset="0"/>
              </a:rPr>
              <a:t>mtDNA</a:t>
            </a:r>
            <a:endParaRPr lang="en-IN" sz="2200" spc="-1" dirty="0">
              <a:solidFill>
                <a:srgbClr val="FF0000"/>
              </a:solidFill>
              <a:uFill>
                <a:solidFill>
                  <a:srgbClr val="FFFFFF"/>
                </a:solidFill>
              </a:uFill>
              <a:latin typeface="Calibri" pitchFamily="34" charset="0"/>
              <a:cs typeface="Calibri" pitchFamily="34" charset="0"/>
            </a:endParaRPr>
          </a:p>
        </p:txBody>
      </p:sp>
      <p:sp>
        <p:nvSpPr>
          <p:cNvPr id="6" name="Rectangle 5"/>
          <p:cNvSpPr/>
          <p:nvPr/>
        </p:nvSpPr>
        <p:spPr>
          <a:xfrm>
            <a:off x="989045" y="1279089"/>
            <a:ext cx="7063273" cy="2462213"/>
          </a:xfrm>
          <a:prstGeom prst="rect">
            <a:avLst/>
          </a:prstGeom>
        </p:spPr>
        <p:txBody>
          <a:bodyPr wrap="square">
            <a:spAutoFit/>
          </a:bodyPr>
          <a:lstStyle/>
          <a:p>
            <a:pPr algn="just"/>
            <a:r>
              <a:rPr lang="en-IN" b="1" spc="-1" dirty="0" smtClean="0">
                <a:uFill>
                  <a:solidFill>
                    <a:srgbClr val="FFFFFF"/>
                  </a:solidFill>
                </a:uFill>
                <a:latin typeface="Calibri" pitchFamily="34" charset="0"/>
                <a:ea typeface="Microsoft YaHei"/>
                <a:cs typeface="Calibri" pitchFamily="34" charset="0"/>
              </a:rPr>
              <a:t>Although most of a cell's DNA is contained in the cell nucleus, the mitochondrion has its own independent genome ("</a:t>
            </a:r>
            <a:r>
              <a:rPr lang="en-IN" b="1" spc="-1" dirty="0" err="1" smtClean="0">
                <a:uFill>
                  <a:solidFill>
                    <a:srgbClr val="FFFFFF"/>
                  </a:solidFill>
                </a:uFill>
                <a:latin typeface="Calibri" pitchFamily="34" charset="0"/>
                <a:ea typeface="Microsoft YaHei"/>
                <a:cs typeface="Calibri" pitchFamily="34" charset="0"/>
              </a:rPr>
              <a:t>mitogenome</a:t>
            </a:r>
            <a:r>
              <a:rPr lang="en-IN" b="1" spc="-1" dirty="0" smtClean="0">
                <a:uFill>
                  <a:solidFill>
                    <a:srgbClr val="FFFFFF"/>
                  </a:solidFill>
                </a:uFill>
                <a:latin typeface="Calibri" pitchFamily="34" charset="0"/>
                <a:ea typeface="Microsoft YaHei"/>
                <a:cs typeface="Calibri" pitchFamily="34" charset="0"/>
              </a:rPr>
              <a:t>") that shows substantial similarity to bacterial genomes.</a:t>
            </a:r>
          </a:p>
          <a:p>
            <a:pPr algn="just"/>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Mitochondrial proteins (proteins transcribed from mitochondrial DNA) vary depending on the tissue and the species.</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In humans, 615 distinct types of proteins have been identified from cardiac mitochondria, whereas in rats, 940 proteins have been reported.</a:t>
            </a:r>
            <a:endParaRPr lang="en-IN" spc="-1" dirty="0">
              <a:uFill>
                <a:solidFill>
                  <a:srgbClr val="FFFFFF"/>
                </a:solidFill>
              </a:u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69150"/>
            <a:ext cx="925650" cy="925650"/>
          </a:xfrm>
          <a:prstGeom prst="rect">
            <a:avLst/>
          </a:prstGeom>
          <a:noFill/>
          <a:ln>
            <a:noFill/>
          </a:ln>
        </p:spPr>
      </p:pic>
      <p:sp>
        <p:nvSpPr>
          <p:cNvPr id="70" name="Google Shape;70;p15"/>
          <p:cNvSpPr txBox="1"/>
          <p:nvPr/>
        </p:nvSpPr>
        <p:spPr>
          <a:xfrm>
            <a:off x="455700" y="303711"/>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677853" y="197176"/>
            <a:ext cx="3709798" cy="430887"/>
          </a:xfrm>
          <a:prstGeom prst="rect">
            <a:avLst/>
          </a:prstGeom>
        </p:spPr>
        <p:txBody>
          <a:bodyPr wrap="none">
            <a:spAutoFit/>
          </a:bodyPr>
          <a:lstStyle/>
          <a:p>
            <a:r>
              <a:rPr lang="en-IN" sz="2200" b="1" spc="-1" dirty="0" smtClean="0">
                <a:solidFill>
                  <a:srgbClr val="FF0000"/>
                </a:solidFill>
                <a:uFill>
                  <a:solidFill>
                    <a:srgbClr val="FFFFFF"/>
                  </a:solidFill>
                </a:uFill>
                <a:latin typeface="Calibri" pitchFamily="34" charset="0"/>
                <a:ea typeface="DejaVu Sans"/>
                <a:cs typeface="Calibri" pitchFamily="34" charset="0"/>
              </a:rPr>
              <a:t>MITOCHONDRIA - FUNCTIONS</a:t>
            </a:r>
            <a:endParaRPr lang="en-IN" sz="2200" spc="-1" dirty="0">
              <a:solidFill>
                <a:srgbClr val="FF0000"/>
              </a:solidFill>
              <a:uFill>
                <a:solidFill>
                  <a:srgbClr val="FFFFFF"/>
                </a:solidFill>
              </a:uFill>
              <a:latin typeface="Calibri" pitchFamily="34" charset="0"/>
              <a:cs typeface="Calibri" pitchFamily="34" charset="0"/>
            </a:endParaRPr>
          </a:p>
        </p:txBody>
      </p:sp>
      <p:sp>
        <p:nvSpPr>
          <p:cNvPr id="6" name="Rectangle 5"/>
          <p:cNvSpPr/>
          <p:nvPr/>
        </p:nvSpPr>
        <p:spPr>
          <a:xfrm>
            <a:off x="913387" y="1139568"/>
            <a:ext cx="1546642" cy="307777"/>
          </a:xfrm>
          <a:prstGeom prst="rect">
            <a:avLst/>
          </a:prstGeom>
        </p:spPr>
        <p:txBody>
          <a:bodyPr wrap="none">
            <a:spAutoFit/>
          </a:bodyPr>
          <a:lstStyle/>
          <a:p>
            <a:pPr algn="just"/>
            <a:r>
              <a:rPr lang="en-IN" b="1" spc="-1" dirty="0" smtClean="0">
                <a:uFill>
                  <a:solidFill>
                    <a:srgbClr val="FFFFFF"/>
                  </a:solidFill>
                </a:uFill>
                <a:latin typeface="Calibri" pitchFamily="34" charset="0"/>
                <a:ea typeface="Microsoft YaHei"/>
                <a:cs typeface="Calibri" pitchFamily="34" charset="0"/>
              </a:rPr>
              <a:t>Energy conversion</a:t>
            </a:r>
            <a:endParaRPr lang="en-IN" sz="1100" spc="-1" dirty="0">
              <a:uFill>
                <a:solidFill>
                  <a:srgbClr val="FFFFFF"/>
                </a:solidFill>
              </a:uFill>
              <a:latin typeface="Calibri" pitchFamily="34" charset="0"/>
              <a:cs typeface="Calibri" pitchFamily="34" charset="0"/>
            </a:endParaRPr>
          </a:p>
        </p:txBody>
      </p:sp>
      <p:sp>
        <p:nvSpPr>
          <p:cNvPr id="7" name="Rectangle 6"/>
          <p:cNvSpPr/>
          <p:nvPr/>
        </p:nvSpPr>
        <p:spPr>
          <a:xfrm>
            <a:off x="1017037" y="1791433"/>
            <a:ext cx="7193902" cy="2677656"/>
          </a:xfrm>
          <a:prstGeom prst="rect">
            <a:avLst/>
          </a:prstGeom>
        </p:spPr>
        <p:txBody>
          <a:bodyPr wrap="square">
            <a:spAutoFit/>
          </a:bodyPr>
          <a:lstStyle/>
          <a:p>
            <a:pPr algn="just"/>
            <a:r>
              <a:rPr lang="en-IN" b="1" spc="-1" dirty="0" smtClean="0">
                <a:uFill>
                  <a:solidFill>
                    <a:srgbClr val="FFFFFF"/>
                  </a:solidFill>
                </a:uFill>
                <a:latin typeface="Calibri" pitchFamily="34" charset="0"/>
                <a:ea typeface="Microsoft YaHei"/>
                <a:cs typeface="Calibri" pitchFamily="34" charset="0"/>
              </a:rPr>
              <a:t>A dominant role for the mitochondria is the production of ATP, as reflected by the large number of proteins in the inner membrane for this task.</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This is done by oxidizing the major products of glucose: </a:t>
            </a:r>
            <a:r>
              <a:rPr lang="en-IN" b="1" spc="-1" dirty="0" err="1" smtClean="0">
                <a:uFill>
                  <a:solidFill>
                    <a:srgbClr val="FFFFFF"/>
                  </a:solidFill>
                </a:uFill>
                <a:latin typeface="Calibri" pitchFamily="34" charset="0"/>
                <a:ea typeface="Microsoft YaHei"/>
                <a:cs typeface="Calibri" pitchFamily="34" charset="0"/>
              </a:rPr>
              <a:t>pyruvate</a:t>
            </a:r>
            <a:r>
              <a:rPr lang="en-IN" b="1" spc="-1" dirty="0" smtClean="0">
                <a:uFill>
                  <a:solidFill>
                    <a:srgbClr val="FFFFFF"/>
                  </a:solidFill>
                </a:uFill>
                <a:latin typeface="Calibri" pitchFamily="34" charset="0"/>
                <a:ea typeface="Microsoft YaHei"/>
                <a:cs typeface="Calibri" pitchFamily="34" charset="0"/>
              </a:rPr>
              <a:t>, and NADH, which are produced in the </a:t>
            </a:r>
            <a:r>
              <a:rPr lang="en-IN" b="1" spc="-1" dirty="0" err="1" smtClean="0">
                <a:uFill>
                  <a:solidFill>
                    <a:srgbClr val="FFFFFF"/>
                  </a:solidFill>
                </a:uFill>
                <a:latin typeface="Calibri" pitchFamily="34" charset="0"/>
                <a:ea typeface="Microsoft YaHei"/>
                <a:cs typeface="Calibri" pitchFamily="34" charset="0"/>
              </a:rPr>
              <a:t>cytosol</a:t>
            </a:r>
            <a:r>
              <a:rPr lang="en-IN" b="1" spc="-1" dirty="0" smtClean="0">
                <a:uFill>
                  <a:solidFill>
                    <a:srgbClr val="FFFFFF"/>
                  </a:solidFill>
                </a:uFill>
                <a:latin typeface="Calibri" pitchFamily="34" charset="0"/>
                <a:ea typeface="Microsoft YaHei"/>
                <a:cs typeface="Calibri" pitchFamily="34" charset="0"/>
              </a:rPr>
              <a:t>. </a:t>
            </a:r>
          </a:p>
          <a:p>
            <a:pPr algn="just"/>
            <a:endParaRPr lang="en-IN" b="1" spc="-1" dirty="0" smtClean="0">
              <a:uFill>
                <a:solidFill>
                  <a:srgbClr val="FFFFFF"/>
                </a:solidFill>
              </a:uFill>
              <a:latin typeface="Calibri" pitchFamily="34" charset="0"/>
              <a:ea typeface="Microsoft YaHei"/>
              <a:cs typeface="Calibri" pitchFamily="34" charset="0"/>
            </a:endParaRPr>
          </a:p>
          <a:p>
            <a:pPr algn="just"/>
            <a:endParaRPr lang="en-IN" b="1" spc="-1" dirty="0" smtClean="0">
              <a:uFill>
                <a:solidFill>
                  <a:srgbClr val="FFFFFF"/>
                </a:solidFill>
              </a:uFill>
              <a:latin typeface="Calibri" pitchFamily="34" charset="0"/>
              <a:ea typeface="Microsoft YaHei"/>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This type of cellular respiration known as aerobic respiration, is dependent on the presence of oxygen, which provides most of the energy released.</a:t>
            </a:r>
            <a:endParaRPr lang="en-IN" spc="-1" dirty="0" smtClean="0">
              <a:uFill>
                <a:solidFill>
                  <a:srgbClr val="FFFFFF"/>
                </a:solidFill>
              </a:uFill>
              <a:latin typeface="Calibri" pitchFamily="34" charset="0"/>
              <a:cs typeface="Calibri" pitchFamily="34" charset="0"/>
            </a:endParaRPr>
          </a:p>
          <a:p>
            <a:pPr algn="just"/>
            <a:endParaRPr lang="en-IN" spc="-1" dirty="0" smtClean="0">
              <a:uFill>
                <a:solidFill>
                  <a:srgbClr val="FFFFFF"/>
                </a:solidFill>
              </a:uFill>
              <a:latin typeface="Calibri" pitchFamily="34" charset="0"/>
              <a:cs typeface="Calibri" pitchFamily="34" charset="0"/>
            </a:endParaRPr>
          </a:p>
          <a:p>
            <a:pPr algn="just"/>
            <a:r>
              <a:rPr lang="en-IN" b="1" spc="-1" dirty="0" smtClean="0">
                <a:uFill>
                  <a:solidFill>
                    <a:srgbClr val="FFFFFF"/>
                  </a:solidFill>
                </a:uFill>
                <a:latin typeface="Calibri" pitchFamily="34" charset="0"/>
                <a:ea typeface="Microsoft YaHei"/>
                <a:cs typeface="Calibri" pitchFamily="34" charset="0"/>
              </a:rPr>
              <a:t>The production of ATP from glucose and oxygen has an approximately 13-times higher yield during aerobic respiration compared to fermentation</a:t>
            </a:r>
            <a:r>
              <a:rPr lang="en-IN" b="1" spc="-1" dirty="0" smtClean="0">
                <a:uFill>
                  <a:solidFill>
                    <a:srgbClr val="FFFFFF"/>
                  </a:solidFill>
                </a:uFill>
                <a:ea typeface="Microsoft YaHei"/>
              </a:rPr>
              <a:t>.</a:t>
            </a:r>
            <a:endParaRPr lang="en-IN" sz="1100" spc="-1" dirty="0">
              <a:uFill>
                <a:solidFill>
                  <a:srgbClr val="FFFFFF"/>
                </a:solidFill>
              </a:u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346432"/>
            <a:ext cx="925650" cy="925650"/>
          </a:xfrm>
          <a:prstGeom prst="rect">
            <a:avLst/>
          </a:prstGeom>
          <a:noFill/>
          <a:ln>
            <a:noFill/>
          </a:ln>
        </p:spPr>
      </p:pic>
      <p:sp>
        <p:nvSpPr>
          <p:cNvPr id="70" name="Google Shape;70;p15"/>
          <p:cNvSpPr txBox="1"/>
          <p:nvPr/>
        </p:nvSpPr>
        <p:spPr>
          <a:xfrm>
            <a:off x="455700" y="303711"/>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3398430" y="420663"/>
            <a:ext cx="2470526" cy="372438"/>
          </a:xfrm>
          <a:prstGeom prst="rect">
            <a:avLst/>
          </a:prstGeom>
          <a:noFill/>
          <a:ln>
            <a:noFill/>
          </a:ln>
        </p:spPr>
        <p:txBody>
          <a:bodyPr spcFirstLastPara="1" wrap="square" lIns="91425" tIns="91425" rIns="91425" bIns="91425" anchor="t" anchorCtr="0">
            <a:noAutofit/>
          </a:bodyPr>
          <a:lstStyle/>
          <a:p>
            <a:r>
              <a:rPr lang="en-IN" sz="2200" b="1" spc="-1" dirty="0" smtClean="0">
                <a:solidFill>
                  <a:srgbClr val="FF0000"/>
                </a:solidFill>
                <a:uFill>
                  <a:solidFill>
                    <a:srgbClr val="FFFFFF"/>
                  </a:solidFill>
                </a:uFill>
                <a:latin typeface="Calibri" pitchFamily="34" charset="0"/>
                <a:ea typeface="DejaVu Sans"/>
                <a:cs typeface="Calibri" pitchFamily="34" charset="0"/>
              </a:rPr>
              <a:t>OXYSOMES</a:t>
            </a:r>
            <a:endParaRPr lang="en-IN" sz="2200" spc="-1" dirty="0">
              <a:solidFill>
                <a:srgbClr val="FF0000"/>
              </a:solidFill>
              <a:uFill>
                <a:solidFill>
                  <a:srgbClr val="FFFFFF"/>
                </a:solidFill>
              </a:uFill>
              <a:latin typeface="Calibri" pitchFamily="34" charset="0"/>
              <a:cs typeface="Calibri" pitchFamily="34" charset="0"/>
            </a:endParaRPr>
          </a:p>
        </p:txBody>
      </p:sp>
      <p:pic>
        <p:nvPicPr>
          <p:cNvPr id="5" name="Picture 4"/>
          <p:cNvPicPr/>
          <p:nvPr/>
        </p:nvPicPr>
        <p:blipFill>
          <a:blip r:embed="rId4"/>
          <a:stretch/>
        </p:blipFill>
        <p:spPr>
          <a:xfrm>
            <a:off x="2463282" y="1315617"/>
            <a:ext cx="4189446" cy="2612572"/>
          </a:xfrm>
          <a:prstGeom prst="rect">
            <a:avLst/>
          </a:prstGeom>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674</Words>
  <Application>Microsoft Office PowerPoint</Application>
  <PresentationFormat>On-screen Show (16:9)</PresentationFormat>
  <Paragraphs>102</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cp:lastModifiedBy>
  <cp:revision>59</cp:revision>
  <dcterms:modified xsi:type="dcterms:W3CDTF">2020-08-15T07:55:48Z</dcterms:modified>
</cp:coreProperties>
</file>