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8"/>
  </p:notesMasterIdLst>
  <p:sldIdLst>
    <p:sldId id="256" r:id="rId2"/>
    <p:sldId id="265" r:id="rId3"/>
    <p:sldId id="264" r:id="rId4"/>
    <p:sldId id="262" r:id="rId5"/>
    <p:sldId id="263" r:id="rId6"/>
    <p:sldId id="260" r:id="rId7"/>
    <p:sldId id="261" r:id="rId8"/>
    <p:sldId id="258" r:id="rId9"/>
    <p:sldId id="268" r:id="rId10"/>
    <p:sldId id="267" r:id="rId11"/>
    <p:sldId id="272" r:id="rId12"/>
    <p:sldId id="271" r:id="rId13"/>
    <p:sldId id="270" r:id="rId14"/>
    <p:sldId id="285" r:id="rId15"/>
    <p:sldId id="276" r:id="rId16"/>
    <p:sldId id="275" r:id="rId17"/>
    <p:sldId id="273" r:id="rId18"/>
    <p:sldId id="287" r:id="rId19"/>
    <p:sldId id="281" r:id="rId20"/>
    <p:sldId id="288" r:id="rId21"/>
    <p:sldId id="279" r:id="rId22"/>
    <p:sldId id="289" r:id="rId23"/>
    <p:sldId id="278" r:id="rId24"/>
    <p:sldId id="290" r:id="rId25"/>
    <p:sldId id="284" r:id="rId26"/>
    <p:sldId id="259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234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166192" y="2888980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NUMBER:08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" b="1" dirty="0" smtClean="0"/>
              <a:t>CELL:THE </a:t>
            </a:r>
            <a:r>
              <a:rPr lang="en" b="1" dirty="0" smtClean="0"/>
              <a:t>UNIT OF LIFE</a:t>
            </a:r>
            <a:endParaRPr b="1"/>
          </a:p>
        </p:txBody>
      </p:sp>
      <p:sp>
        <p:nvSpPr>
          <p:cNvPr id="6" name="Rectangle 5"/>
          <p:cNvSpPr/>
          <p:nvPr/>
        </p:nvSpPr>
        <p:spPr>
          <a:xfrm>
            <a:off x="2487034" y="225169"/>
            <a:ext cx="383188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0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CELL:THE </a:t>
            </a:r>
            <a:r>
              <a:rPr lang="en-IN" sz="30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UNIT OF LIFE</a:t>
            </a:r>
            <a:endParaRPr lang="en-IN" sz="30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01012" y="1377078"/>
            <a:ext cx="700729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500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ENDOMEMBRANE SYSTEMS,</a:t>
            </a:r>
            <a:r>
              <a:rPr lang="en-IN" sz="2500" b="1" cap="all" spc="-1" dirty="0" smtClean="0">
                <a:solidFill>
                  <a:srgbClr val="FF0066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z="2500" b="1" cap="all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Endoplasmic    reticulum,</a:t>
            </a:r>
            <a:r>
              <a:rPr lang="en-IN" sz="2500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z="2500" b="1" cap="all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GOLGI BODIES, </a:t>
            </a:r>
            <a:r>
              <a:rPr lang="en-IN" sz="2500" b="1" cap="all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VACUOLES AND </a:t>
            </a:r>
            <a:r>
              <a:rPr lang="en-IN" sz="2500" b="1" cap="all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Lysosome</a:t>
            </a:r>
            <a:endParaRPr lang="en-US" sz="25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374424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1035" y="383789"/>
            <a:ext cx="12352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Vacuoles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17037" y="1325255"/>
            <a:ext cx="684866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The vacuole is the membrane-bound space found in the cytoplasm.</a:t>
            </a: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 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It contains water, sap, excretory product and other materials not useful for the cell.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The vacuole is bound by a single membrane called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tonoplast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.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In plant cells the vacuoles can occupy up to 90 per cent of the volume of the cell.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9821" y="505087"/>
            <a:ext cx="277402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Functions Of Vacuoles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9633" y="1689636"/>
            <a:ext cx="651276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In plants, 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tonoplast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 facilitates the transport of a number of ions and other materials against concentration gradients into the vacuole, hence their concentration is significantly higher in the vacuole than in the Cytoplasm.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In Amoeba the contractile vacuole is important for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osmoregulation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and excretion.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In many cells, as in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protists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, food vacuoles are formed by engulfing the food particles. 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15803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1" descr="C:\Users\A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1170707"/>
            <a:ext cx="3153452" cy="3213125"/>
          </a:xfrm>
          <a:prstGeom prst="rect">
            <a:avLst/>
          </a:prstGeom>
          <a:noFill/>
        </p:spPr>
      </p:pic>
      <p:pic>
        <p:nvPicPr>
          <p:cNvPr id="6" name="Picture 5"/>
          <p:cNvPicPr/>
          <p:nvPr/>
        </p:nvPicPr>
        <p:blipFill>
          <a:blip r:embed="rId5"/>
          <a:stretch/>
        </p:blipFill>
        <p:spPr>
          <a:xfrm>
            <a:off x="4721289" y="1129004"/>
            <a:ext cx="3097764" cy="303244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0188" y="0"/>
            <a:ext cx="643812" cy="54117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250" y="485192"/>
            <a:ext cx="860282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an important cell organelle found within eukaryotic animal cells. Due to their peculiar function, they are also known as the “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suicide bags”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of the cell.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term was coined by 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Christian de Duve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a Belgian biologist, who discovered it and ultimately got a Nobel Prize in Medicine or Physiology in the year 1974.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b="1" i="1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b="1" i="1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b="1" i="1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b="1" i="1" dirty="0" smtClean="0">
                <a:latin typeface="Calibri" pitchFamily="34" charset="0"/>
                <a:cs typeface="Calibri" pitchFamily="34" charset="0"/>
              </a:rPr>
              <a:t>“</a:t>
            </a:r>
            <a:r>
              <a:rPr lang="en-US" b="1" i="1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b="1" i="1" dirty="0" smtClean="0">
                <a:latin typeface="Calibri" pitchFamily="34" charset="0"/>
                <a:cs typeface="Calibri" pitchFamily="34" charset="0"/>
              </a:rPr>
              <a:t> are sphere-shaped sacs filled with hydrolytic enzymes that have the capability to break down many types of </a:t>
            </a:r>
            <a:r>
              <a:rPr lang="en-US" b="1" i="1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b="1" i="1" dirty="0" smtClean="0">
                <a:latin typeface="Calibri" pitchFamily="34" charset="0"/>
                <a:cs typeface="Calibri" pitchFamily="34" charset="0"/>
              </a:rPr>
              <a:t>.”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03259" y="122532"/>
            <a:ext cx="145424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LYSOSOME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3853" y="1045471"/>
            <a:ext cx="587828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 other words,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are membranous organelles whose specific function is to breakdown cellular wastes and debris by engulfing it with hydrolytic enzymes.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membrane-bound organelles and the area within the membrane is called the lumen, which contains the hydrolytic enzymes (lipases, proteases,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carbohydrases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,), optimally active at the acidic pH and other cellular debris lipids, nucleic acid.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enzymes are capable of digesting carbohydrate,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proteins.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These are formed by the process of packaging in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golgi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apparatus.</a:t>
            </a: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4" descr="C:\Users\A\Desktop\Lysosomes (1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9478" y="933062"/>
            <a:ext cx="5763041" cy="32937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06473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3853" y="309192"/>
            <a:ext cx="58409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pH level of the lumen lies between 4.5 and 5.0, which makes it quite acidic. It is almost comparable to the function of acids found in the stomach.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Besides breaking down biological polymers,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also involved in various other cell processes such as counting discharged materials, energy metabolism, cell signaling, and restoration of the plasma membrane.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sizes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vary, with the largest ones measuring in more at than 1.2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μm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But they typically range from 0.1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μm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to 0.6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μm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8582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5192" y="337184"/>
            <a:ext cx="677402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Where are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Lysosomal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Enzymes made?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comprise of over 50 different enzymes.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 synthesized in the rough  ER.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Once synthesized, the enzymes are brought in from the Golgi apparatus in tiny vesicles or sacs, which then merges with bigger acidic vesicles.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enzymes produced especially for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mixed with the molecule mannose 6-phosphate making them get fixed appropriately up into acidified vesicles.</a:t>
            </a:r>
          </a:p>
          <a:p>
            <a:pPr algn="just">
              <a:buNone/>
            </a:pPr>
            <a:endParaRPr lang="en-US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8457" y="70532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Lysosome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 Plant Cell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predominantly found in eukaryotic animal cells and are responsible for breaking down cellular debris.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In plants, the role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undertaken by the vacuoles as traditional cell biology dictates.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However, recent discoveries point out that the function of vacuoles is quite similar to the functions of 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lysosome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in animal cells.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Furthermore, findings suggest that these vacuoles possess hydrolytic enzymes similar to the ones found in animal cells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98582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7119" y="242596"/>
            <a:ext cx="741783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en-US" sz="1600" b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These are the small sub-spherical granular organelles, not bounded by any membrane.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were first observed by George Palade (1953), as the dense particles under the electron microscope.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Hence, are also called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Palade particles.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 they are primarily involved in the synthesis of proteins or polypeptides.</a:t>
            </a:r>
            <a:b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As studied earlier, the prokaryotic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are 70S type, while the eukaryotic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are 80S type. Here, ‘S’ (Svedberg’s unit) stands for sedimentation coefficient (measure of density and size).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Both 70S and 80S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contains two sub-units, i.e., the smaller and the larger sub-unit.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04005" y="299813"/>
            <a:ext cx="147668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RIBOSOME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819469" y="350364"/>
            <a:ext cx="4702629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ENDOMEMBRANE  SYSTEM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078" y="1439874"/>
            <a:ext cx="705394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endo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-membrane system consists of nuclear envelope, Endoplasmic Reticulum (ER), Golgi complex,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lysosomes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and vacuoles suspended in the cytoplasm.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These are considered together as an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endo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-membrane system because their functions are coordinated with each other, inspire of this that each membranous organelles is distinct in terms of its structure and functioning.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98582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 descr="C:\Users\A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1887" y="1464906"/>
            <a:ext cx="3406667" cy="1936101"/>
          </a:xfrm>
          <a:prstGeom prst="rect">
            <a:avLst/>
          </a:prstGeom>
          <a:noFill/>
        </p:spPr>
      </p:pic>
      <p:pic>
        <p:nvPicPr>
          <p:cNvPr id="5" name="Picture 4"/>
          <p:cNvPicPr/>
          <p:nvPr/>
        </p:nvPicPr>
        <p:blipFill>
          <a:blip r:embed="rId4"/>
          <a:srcRect b="11267"/>
          <a:stretch/>
        </p:blipFill>
        <p:spPr>
          <a:xfrm>
            <a:off x="4730621" y="1371601"/>
            <a:ext cx="2871513" cy="193610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86616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3102" y="650227"/>
            <a:ext cx="732453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i="1" dirty="0" err="1" smtClean="0">
                <a:latin typeface="Calibri" pitchFamily="34" charset="0"/>
                <a:cs typeface="Calibri" pitchFamily="34" charset="0"/>
              </a:rPr>
              <a:t>Ribosomes</a:t>
            </a:r>
            <a:r>
              <a:rPr lang="en-US" b="1" i="1" dirty="0" smtClean="0">
                <a:latin typeface="Calibri" pitchFamily="34" charset="0"/>
                <a:cs typeface="Calibri" pitchFamily="34" charset="0"/>
              </a:rPr>
              <a:t> are complex cell organelles made of RNA and protein that translates genetic code into chains of amino acids.”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ribosome is a complex molecular machine found inside the living cells that make proteins from amino acids in the process called protein synthesis or translation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Protein synthesis is a major task performed by living cells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special organelles as they are found in both prokaryotes and eukaryotes.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8539" y="431329"/>
            <a:ext cx="571033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Every cell needs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ribosome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manufacture proteins.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It binds to a messenger ribonucleic acid (mRNA) and decodes the information carried by the nucleotide sequence of the mRNA.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transfer RNAs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tRNAs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containing amino acids enter the ribosome at the acceptor site.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When it binds correctly, it adds amino acid to the growing protein chain on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tRNA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Ribosome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of chloroplasts are smaller (70S) than the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ribosome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of eukaryotic cytoplasm (80S).</a:t>
            </a:r>
            <a:endParaRPr lang="en-US" dirty="0"/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86616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457200"/>
            <a:ext cx="733386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None/>
            </a:pPr>
            <a:endParaRPr lang="en-US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Ribosome 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are mainly composed of 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ribonucleoproteins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e., RNA-t- proteins) and are also known as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protein factories.</a:t>
            </a:r>
            <a:endParaRPr lang="en-US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ribosome is a complex of RNA and protein and is, therefore, known as 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ribo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-nucleoprotein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is made up of two subunits. The smaller subunit is where the mRNA binds and is decoded. While the larger subunit is where the amino acids get added.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Both of the subunits are made up of both protein and ribonucleic acid components.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two subunits are joined to each other by interactions between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rRNAs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in one subunit and proteins in the other subunit.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Ribosome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located inside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cytosol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found in the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plant cell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and animal cell.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35558" y="131861"/>
            <a:ext cx="25699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None/>
            </a:pPr>
            <a:r>
              <a:rPr lang="en-US" sz="22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Ribosomes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Structure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31641" y="972505"/>
            <a:ext cx="58596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ribosome structure includes the following: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is located in two areas of cytoplasm.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Scattered in the cytoplasm.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Prokaryotes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have 70S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while eukaryotes have 80S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Around 62%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comprised of RNA, while the rest is proteins.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structure of free and bound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ribosomes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similar and is associated with protein synthesis.</a:t>
            </a:r>
            <a:endParaRPr lang="en-US" dirty="0"/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9796" y="900427"/>
            <a:ext cx="692331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important ribosome function includes: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It assembles amino acid to form proteins that are essential to carry out cellular functions.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DNA produces mRNA by the process of DNA transcription.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mRNA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nucleus and transported to the cytoplasm for the process of protein synthesis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ribosomal subunits in the cytoplasm are bound around mRNA polymers.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tRNA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synthesizes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proteins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proteins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cytoplasm 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utilized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cytoplasm itself, the proteins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by bound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ribosome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transported outside the cell.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4425" y="337136"/>
            <a:ext cx="249940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2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Ribosomes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Function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7178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4115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42188" y="514417"/>
            <a:ext cx="54857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The Endoplasmic Reticulum (ER)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9714" y="1663809"/>
            <a:ext cx="710992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Electron microscopic studies of eukaryotic cells reveal the presence of a network or reticulum of tiny tubular structures scattered in the cytoplasm that is called the endoplasmic reticulum (ER).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Hence, ER divides the intracellular space into two distinct compartments, i.e., luminal (inside ER) and extra luminal (cytoplasm) compartments.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59429" y="439772"/>
            <a:ext cx="54559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0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Types of  Endoplasmic Reticulum</a:t>
            </a:r>
            <a:endParaRPr lang="en-IN" sz="30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33061" y="1240971"/>
            <a:ext cx="68766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The ER often shows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ribosomes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 attached to their outer surface.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The endoplasmic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reticulun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bearing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ribosomes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on their surface is called rough endoplasmic reticulum (RER). 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In the absence of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ribosomes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they appear smooth and are called smooth endoplasmic reticulum (SER). 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1" descr="C:\Users\A\Desktop\downloa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92585" y="3153748"/>
            <a:ext cx="2905170" cy="18676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en-IN" sz="8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2939" y="561070"/>
            <a:ext cx="62570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Function of Endoplasmic Reticulum 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9755" y="1556088"/>
            <a:ext cx="71659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RER is frequently observed in the cells actively involved in protein synthesis and secretion. 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They are extensive and continuous with the outer membrane of the nucleus.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The smooth endoplasmic reticulum is the major site for synthesis of lipid. In animal cells lipid-like steroidal hormones are synthesised in SER.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54500" y="383788"/>
            <a:ext cx="20630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Golgi Apparatus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9715" y="1211433"/>
            <a:ext cx="705394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Camillo</a:t>
            </a:r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Golgi (1898) 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first observed densely stained Golgi apparatus reticular structures near the nucleus. These were later named Golgi bodies after him.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They consist of many flat, disc-shaped sacs or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cisternae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of 0.5μm to 1.0μm diameter.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b="1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b="1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These are stacked parallel to each other. Varied number of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cisternae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are present in a Golgi complex. </a:t>
            </a:r>
          </a:p>
          <a:p>
            <a:pPr algn="just"/>
            <a:endParaRPr lang="en-IN" b="1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b="1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Golgi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cisternae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are concentrically arranged near the nucleus with distinct convex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cis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or the forming face and concave trans or the maturing face. 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cis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and the trans faces of the organelle are entirely different, but interconnected.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1" descr="C:\Users\A\Desktop\0314_Golgi_Apparatu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58008" y="848306"/>
            <a:ext cx="4650224" cy="3115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4115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26713" y="243830"/>
            <a:ext cx="360188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Functions Of Golgi Apparatus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515" y="828477"/>
            <a:ext cx="732453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golgi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apparatus principally performs the function of packaging materials, to be delivered either to the intra-cellular targets or secreted outside the cell.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Materials to be packaged in the form of vesicles from the ER fuse with 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cis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face of 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golgi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apparatus and move towards the maturing face. 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514" y="2220994"/>
            <a:ext cx="71285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This explains, why 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golgi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 apparatus remains in close association with the endoplasmic reticulum. 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A number of proteins synthesised by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ribosomes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on the endoplasmic reticulum are modified in 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cisternae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of 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golgi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apparatus before they are released from its trans face.</a:t>
            </a: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Golgi apparatus is the important site of formation of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glycoproteins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and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glycolipids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34464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508" y="1292841"/>
            <a:ext cx="747382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These are membrane bound vesicular structures formed by the process of packaging in the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golgi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apparatus.</a:t>
            </a:r>
            <a:endParaRPr lang="en-IN" sz="1100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isolated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lysosomal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vesicles have been found to be very rich in almost all types of hydrolytic enzymes (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hydrolases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– lipases, proteases,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carbohydrases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) optimally active at the acidic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pH.</a:t>
            </a:r>
            <a:endParaRPr lang="en-IN" b="1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z="1100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These enzymes are capable of digesting carbohydrates, proteins, lipids and nucleic acids.</a:t>
            </a:r>
            <a:endParaRPr lang="en-IN" sz="1100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1215</Words>
  <Application>Microsoft Office PowerPoint</Application>
  <PresentationFormat>On-screen Show (16:9)</PresentationFormat>
  <Paragraphs>241</Paragraphs>
  <Slides>26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</cp:lastModifiedBy>
  <cp:revision>69</cp:revision>
  <dcterms:modified xsi:type="dcterms:W3CDTF">2020-08-15T07:42:38Z</dcterms:modified>
</cp:coreProperties>
</file>