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9"/>
  </p:notesMasterIdLst>
  <p:sldIdLst>
    <p:sldId id="256" r:id="rId2"/>
    <p:sldId id="275" r:id="rId3"/>
    <p:sldId id="274" r:id="rId4"/>
    <p:sldId id="272" r:id="rId5"/>
    <p:sldId id="271" r:id="rId6"/>
    <p:sldId id="268" r:id="rId7"/>
    <p:sldId id="293" r:id="rId8"/>
    <p:sldId id="292" r:id="rId9"/>
    <p:sldId id="291" r:id="rId10"/>
    <p:sldId id="290" r:id="rId11"/>
    <p:sldId id="289" r:id="rId12"/>
    <p:sldId id="288" r:id="rId13"/>
    <p:sldId id="287" r:id="rId14"/>
    <p:sldId id="286" r:id="rId15"/>
    <p:sldId id="285" r:id="rId16"/>
    <p:sldId id="284" r:id="rId17"/>
    <p:sldId id="283" r:id="rId18"/>
    <p:sldId id="282" r:id="rId19"/>
    <p:sldId id="281" r:id="rId20"/>
    <p:sldId id="280" r:id="rId21"/>
    <p:sldId id="265" r:id="rId22"/>
    <p:sldId id="294" r:id="rId23"/>
    <p:sldId id="295" r:id="rId24"/>
    <p:sldId id="296" r:id="rId25"/>
    <p:sldId id="267" r:id="rId26"/>
    <p:sldId id="297" r:id="rId27"/>
    <p:sldId id="259"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102" d="100"/>
          <a:sy n="102" d="100"/>
        </p:scale>
        <p:origin x="-234" y="-72"/>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6:04.720" idx="2">
    <p:pos x="6000" y="100"/>
    <p:text>+amanrouniyar@odmegroup.org How come the website here is ODM Egroup and not ODM PS?
_Assigned to you_
-Swoyan Satyendu</p:text>
  </p:cm>
  <p:cm authorId="0" dt="2020-06-17T16:36:04.724" idx="1">
    <p:pos x="6000" y="0"/>
    <p:text>1. The logo in the centre looks bad. take it to TOP-LEFT
2. Where in ODM E Group Logo, here? 
3. What about, Closing Slide? 
Similar changes, pending in Kids World PPT as well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 xmlns:p14="http://schemas.microsoft.com/office/powerpoint/2010/main" val="4516157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byjus.com/biology/animal-cel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21"/>
            <a:ext cx="9144000" cy="1365879"/>
          </a:xfrm>
          <a:prstGeom prst="rect">
            <a:avLst/>
          </a:prstGeom>
          <a:noFill/>
          <a:ln>
            <a:noFill/>
          </a:ln>
        </p:spPr>
      </p:pic>
      <p:pic>
        <p:nvPicPr>
          <p:cNvPr id="55" name="Google Shape;55;p13"/>
          <p:cNvPicPr preferRelativeResize="0"/>
          <p:nvPr/>
        </p:nvPicPr>
        <p:blipFill rotWithShape="1">
          <a:blip r:embed="rId4">
            <a:alphaModFix/>
          </a:blip>
          <a:srcRect/>
          <a:stretch/>
        </p:blipFill>
        <p:spPr>
          <a:xfrm>
            <a:off x="7904900" y="105700"/>
            <a:ext cx="1170475" cy="1170475"/>
          </a:xfrm>
          <a:prstGeom prst="rect">
            <a:avLst/>
          </a:prstGeom>
          <a:noFill/>
          <a:ln>
            <a:noFill/>
          </a:ln>
        </p:spPr>
      </p:pic>
      <p:sp>
        <p:nvSpPr>
          <p:cNvPr id="56" name="Google Shape;56;p13"/>
          <p:cNvSpPr txBox="1"/>
          <p:nvPr/>
        </p:nvSpPr>
        <p:spPr>
          <a:xfrm>
            <a:off x="381000" y="1184988"/>
            <a:ext cx="8175171" cy="168035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endParaRPr sz="2500" b="0" i="0" u="none" strike="noStrike" cap="none">
              <a:solidFill>
                <a:srgbClr val="000000"/>
              </a:solidFill>
              <a:latin typeface="Calibri"/>
              <a:ea typeface="Calibri"/>
              <a:cs typeface="Calibri"/>
              <a:sym typeface="Calibri"/>
            </a:endParaRPr>
          </a:p>
        </p:txBody>
      </p:sp>
      <p:sp>
        <p:nvSpPr>
          <p:cNvPr id="57" name="Google Shape;57;p13"/>
          <p:cNvSpPr txBox="1"/>
          <p:nvPr/>
        </p:nvSpPr>
        <p:spPr>
          <a:xfrm>
            <a:off x="2278159" y="2916970"/>
            <a:ext cx="4764000"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a:t>
            </a:r>
            <a:r>
              <a:rPr lang="en" b="1" dirty="0" smtClean="0"/>
              <a:t>BIOLOGY</a:t>
            </a:r>
            <a:endParaRPr b="1"/>
          </a:p>
          <a:p>
            <a:pPr marL="0" lvl="0" indent="0" algn="l" rtl="0">
              <a:spcBef>
                <a:spcPts val="0"/>
              </a:spcBef>
              <a:spcAft>
                <a:spcPts val="0"/>
              </a:spcAft>
              <a:buNone/>
            </a:pPr>
            <a:r>
              <a:rPr lang="en" b="1" dirty="0"/>
              <a:t>CHAPTER </a:t>
            </a:r>
            <a:r>
              <a:rPr lang="en" b="1" dirty="0" smtClean="0"/>
              <a:t>NUMBER:08</a:t>
            </a:r>
            <a:endParaRPr b="1"/>
          </a:p>
          <a:p>
            <a:pPr marL="0" lvl="0" indent="0" algn="l" rtl="0">
              <a:spcBef>
                <a:spcPts val="0"/>
              </a:spcBef>
              <a:spcAft>
                <a:spcPts val="0"/>
              </a:spcAft>
              <a:buNone/>
            </a:pPr>
            <a:r>
              <a:rPr lang="en" b="1" dirty="0"/>
              <a:t>CHAPTER NAME </a:t>
            </a:r>
            <a:r>
              <a:rPr lang="en" b="1" dirty="0" smtClean="0"/>
              <a:t>:</a:t>
            </a:r>
            <a:r>
              <a:rPr lang="en" b="1" dirty="0" smtClean="0"/>
              <a:t>CELL:THE </a:t>
            </a:r>
            <a:r>
              <a:rPr lang="en" b="1" dirty="0" smtClean="0"/>
              <a:t>UNIT OF LIFE</a:t>
            </a:r>
            <a:endParaRPr b="1"/>
          </a:p>
        </p:txBody>
      </p:sp>
      <p:sp>
        <p:nvSpPr>
          <p:cNvPr id="6" name="Rectangle 5"/>
          <p:cNvSpPr/>
          <p:nvPr/>
        </p:nvSpPr>
        <p:spPr>
          <a:xfrm>
            <a:off x="214603" y="1251534"/>
            <a:ext cx="8789437" cy="2092881"/>
          </a:xfrm>
          <a:prstGeom prst="rect">
            <a:avLst/>
          </a:prstGeom>
        </p:spPr>
        <p:txBody>
          <a:bodyPr wrap="square">
            <a:spAutoFit/>
          </a:bodyPr>
          <a:lstStyle/>
          <a:p>
            <a:r>
              <a:rPr lang="en" sz="3000" b="1" dirty="0" smtClean="0">
                <a:solidFill>
                  <a:srgbClr val="FF0000"/>
                </a:solidFill>
                <a:latin typeface="Calibri" pitchFamily="34" charset="0"/>
                <a:cs typeface="Calibri" pitchFamily="34" charset="0"/>
              </a:rPr>
              <a:t>		</a:t>
            </a:r>
            <a:r>
              <a:rPr lang="en" sz="3000" b="1" dirty="0" smtClean="0">
                <a:solidFill>
                  <a:srgbClr val="FF0000"/>
                </a:solidFill>
                <a:latin typeface="Calibri" pitchFamily="34" charset="0"/>
                <a:cs typeface="Calibri" pitchFamily="34" charset="0"/>
              </a:rPr>
              <a:t>CELL: </a:t>
            </a:r>
            <a:r>
              <a:rPr lang="en" sz="3000" b="1" dirty="0" smtClean="0">
                <a:solidFill>
                  <a:srgbClr val="FF0000"/>
                </a:solidFill>
                <a:latin typeface="Calibri" pitchFamily="34" charset="0"/>
                <a:cs typeface="Calibri" pitchFamily="34" charset="0"/>
              </a:rPr>
              <a:t>THE UNIT OF LIFE</a:t>
            </a:r>
          </a:p>
          <a:p>
            <a:pPr algn="just"/>
            <a:r>
              <a:rPr lang="en-IN" sz="2500" b="1" spc="-1" dirty="0" smtClean="0">
                <a:solidFill>
                  <a:schemeClr val="tx1"/>
                </a:solidFill>
                <a:uFill>
                  <a:solidFill>
                    <a:srgbClr val="FFFFFF"/>
                  </a:solidFill>
                </a:uFill>
                <a:latin typeface="Calibri"/>
                <a:cs typeface="Calibri" pitchFamily="34" charset="0"/>
              </a:rPr>
              <a:t>DOMAIN EUKARYOTA,</a:t>
            </a:r>
            <a:r>
              <a:rPr lang="en-IN" sz="2500" b="1" cap="all" spc="-1" dirty="0" smtClean="0">
                <a:solidFill>
                  <a:schemeClr val="tx1"/>
                </a:solidFill>
                <a:uFill>
                  <a:solidFill>
                    <a:srgbClr val="FFFFFF"/>
                  </a:solidFill>
                </a:uFill>
                <a:latin typeface="Calibri"/>
                <a:ea typeface="DejaVu Sans"/>
              </a:rPr>
              <a:t>CHARACTERISTIC OF EUKARYOTIC CELL, 	CELL MEMBRANE, </a:t>
            </a:r>
            <a:r>
              <a:rPr lang="en-IN" sz="2500" b="1" cap="all" spc="-1" smtClean="0">
                <a:solidFill>
                  <a:schemeClr val="tx1"/>
                </a:solidFill>
                <a:uFill>
                  <a:solidFill>
                    <a:srgbClr val="FFFFFF"/>
                  </a:solidFill>
                </a:uFill>
                <a:latin typeface="Calibri"/>
                <a:ea typeface="DejaVu Sans"/>
              </a:rPr>
              <a:t>CELLWALL </a:t>
            </a:r>
            <a:r>
              <a:rPr lang="en-IN" sz="2500" b="1" cap="all" spc="-1" smtClean="0">
                <a:solidFill>
                  <a:schemeClr val="tx1"/>
                </a:solidFill>
                <a:uFill>
                  <a:solidFill>
                    <a:srgbClr val="FFFFFF"/>
                  </a:solidFill>
                </a:uFill>
                <a:latin typeface="Calibri"/>
                <a:ea typeface="DejaVu Sans"/>
              </a:rPr>
              <a:t>AND </a:t>
            </a:r>
            <a:r>
              <a:rPr lang="en-IN" sz="2500" b="1" cap="all" spc="-1" dirty="0" smtClean="0">
                <a:solidFill>
                  <a:schemeClr val="tx1"/>
                </a:solidFill>
                <a:uFill>
                  <a:solidFill>
                    <a:srgbClr val="FFFFFF"/>
                  </a:solidFill>
                </a:uFill>
                <a:latin typeface="Calibri"/>
                <a:ea typeface="DejaVu Sans"/>
              </a:rPr>
              <a:t>CYTOPLASM</a:t>
            </a:r>
          </a:p>
          <a:p>
            <a:endParaRPr lang="en-IN" sz="2500" spc="-1" dirty="0" smtClean="0">
              <a:solidFill>
                <a:schemeClr val="tx1"/>
              </a:solidFill>
              <a:uFill>
                <a:solidFill>
                  <a:srgbClr val="FFFFFF"/>
                </a:solidFill>
              </a:uFill>
            </a:endParaRPr>
          </a:p>
          <a:p>
            <a:endParaRPr lang="en-US" sz="2500" dirty="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8350" y="225134"/>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539869" y="337136"/>
            <a:ext cx="4809778" cy="430887"/>
          </a:xfrm>
          <a:prstGeom prst="rect">
            <a:avLst/>
          </a:prstGeom>
        </p:spPr>
        <p:txBody>
          <a:bodyPr wrap="none">
            <a:spAutoFit/>
          </a:bodyPr>
          <a:lstStyle/>
          <a:p>
            <a:r>
              <a:rPr lang="en-IN" sz="2200" b="1" cap="all" spc="-1" dirty="0" smtClean="0">
                <a:solidFill>
                  <a:srgbClr val="FF0000"/>
                </a:solidFill>
                <a:uFill>
                  <a:solidFill>
                    <a:srgbClr val="FFFFFF"/>
                  </a:solidFill>
                </a:uFill>
                <a:latin typeface="Calibri" pitchFamily="34" charset="0"/>
                <a:cs typeface="Calibri" pitchFamily="34" charset="0"/>
              </a:rPr>
              <a:t>LIPID BILAYER OF THE CELL MEMBRANE</a:t>
            </a:r>
            <a:endParaRPr lang="en-IN" sz="2200" b="1" cap="all" spc="-1" dirty="0">
              <a:solidFill>
                <a:srgbClr val="FF0000"/>
              </a:solidFill>
              <a:uFill>
                <a:solidFill>
                  <a:srgbClr val="FFFFFF"/>
                </a:solidFill>
              </a:uFill>
              <a:latin typeface="Calibri" pitchFamily="34" charset="0"/>
              <a:ea typeface="DejaVu Sans"/>
              <a:cs typeface="Calibri" pitchFamily="34" charset="0"/>
            </a:endParaRPr>
          </a:p>
        </p:txBody>
      </p:sp>
      <p:pic>
        <p:nvPicPr>
          <p:cNvPr id="6" name="Picture 5"/>
          <p:cNvPicPr/>
          <p:nvPr/>
        </p:nvPicPr>
        <p:blipFill>
          <a:blip r:embed="rId4"/>
          <a:stretch/>
        </p:blipFill>
        <p:spPr>
          <a:xfrm>
            <a:off x="531845" y="1903444"/>
            <a:ext cx="3452327" cy="2766526"/>
          </a:xfrm>
          <a:prstGeom prst="rect">
            <a:avLst/>
          </a:prstGeom>
          <a:ln>
            <a:noFill/>
          </a:ln>
        </p:spPr>
      </p:pic>
      <p:sp>
        <p:nvSpPr>
          <p:cNvPr id="7" name="Rectangle 6"/>
          <p:cNvSpPr/>
          <p:nvPr/>
        </p:nvSpPr>
        <p:spPr>
          <a:xfrm>
            <a:off x="699796" y="980108"/>
            <a:ext cx="7408506" cy="523220"/>
          </a:xfrm>
          <a:prstGeom prst="rect">
            <a:avLst/>
          </a:prstGeom>
        </p:spPr>
        <p:txBody>
          <a:bodyPr wrap="square">
            <a:spAutoFit/>
          </a:bodyPr>
          <a:lstStyle/>
          <a:p>
            <a:pPr lvl="0" algn="just" eaLnBrk="0" fontAlgn="base" hangingPunct="0">
              <a:spcBef>
                <a:spcPct val="0"/>
              </a:spcBef>
              <a:spcAft>
                <a:spcPct val="0"/>
              </a:spcAft>
              <a:buFontTx/>
              <a:buChar char="•"/>
            </a:pPr>
            <a:r>
              <a:rPr lang="en-US" dirty="0" smtClean="0">
                <a:solidFill>
                  <a:schemeClr val="tx1"/>
                </a:solidFill>
                <a:latin typeface="Calibri" pitchFamily="34" charset="0"/>
                <a:cs typeface="Calibri" pitchFamily="34" charset="0"/>
              </a:rPr>
              <a:t>Because of the presence of both hydrophilic and hydrophobic parts phospholipids are called as </a:t>
            </a:r>
            <a:r>
              <a:rPr lang="en-US" u="sng" dirty="0" smtClean="0">
                <a:solidFill>
                  <a:schemeClr val="tx1"/>
                </a:solidFill>
                <a:latin typeface="Calibri" pitchFamily="34" charset="0"/>
                <a:cs typeface="Calibri" pitchFamily="34" charset="0"/>
              </a:rPr>
              <a:t>amphipathic or </a:t>
            </a:r>
            <a:r>
              <a:rPr lang="en-US" u="sng" dirty="0" err="1" smtClean="0">
                <a:solidFill>
                  <a:schemeClr val="tx1"/>
                </a:solidFill>
                <a:latin typeface="Calibri" pitchFamily="34" charset="0"/>
                <a:cs typeface="Calibri" pitchFamily="34" charset="0"/>
              </a:rPr>
              <a:t>amphiatic</a:t>
            </a:r>
            <a:r>
              <a:rPr lang="en-US" u="sng" dirty="0" smtClean="0">
                <a:solidFill>
                  <a:schemeClr val="tx1"/>
                </a:solidFill>
                <a:latin typeface="Calibri" pitchFamily="34" charset="0"/>
                <a:cs typeface="Calibri" pitchFamily="34" charset="0"/>
              </a:rPr>
              <a:t>.</a:t>
            </a:r>
          </a:p>
        </p:txBody>
      </p:sp>
      <p:pic>
        <p:nvPicPr>
          <p:cNvPr id="8" name="Picture 7"/>
          <p:cNvPicPr/>
          <p:nvPr/>
        </p:nvPicPr>
        <p:blipFill>
          <a:blip r:embed="rId5"/>
          <a:srcRect r="44720" b="29158"/>
          <a:stretch/>
        </p:blipFill>
        <p:spPr>
          <a:xfrm>
            <a:off x="5057193" y="1586205"/>
            <a:ext cx="3382436" cy="2705877"/>
          </a:xfrm>
          <a:prstGeom prst="rect">
            <a:avLst/>
          </a:prstGeom>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8350" y="290448"/>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205273" y="397364"/>
            <a:ext cx="8080311" cy="430887"/>
          </a:xfrm>
          <a:prstGeom prst="rect">
            <a:avLst/>
          </a:prstGeom>
        </p:spPr>
        <p:txBody>
          <a:bodyPr wrap="square">
            <a:spAutoFit/>
          </a:bodyPr>
          <a:lstStyle/>
          <a:p>
            <a:r>
              <a:rPr lang="en-IN" sz="2200" b="1" cap="all" spc="-1" dirty="0" smtClean="0">
                <a:solidFill>
                  <a:srgbClr val="FF0000"/>
                </a:solidFill>
                <a:uFill>
                  <a:solidFill>
                    <a:srgbClr val="FFFFFF"/>
                  </a:solidFill>
                </a:uFill>
                <a:latin typeface="Calibri" pitchFamily="34" charset="0"/>
                <a:ea typeface="DejaVu Sans"/>
                <a:cs typeface="Calibri" pitchFamily="34" charset="0"/>
              </a:rPr>
              <a:t>3 D ARRANGEMENT OF </a:t>
            </a:r>
            <a:r>
              <a:rPr lang="en-IN" sz="2200" b="1" cap="all" spc="-1" dirty="0" smtClean="0">
                <a:solidFill>
                  <a:srgbClr val="FF0000"/>
                </a:solidFill>
                <a:uFill>
                  <a:solidFill>
                    <a:srgbClr val="FFFFFF"/>
                  </a:solidFill>
                </a:uFill>
                <a:latin typeface="Calibri" pitchFamily="34" charset="0"/>
                <a:cs typeface="Calibri" pitchFamily="34" charset="0"/>
              </a:rPr>
              <a:t>PHOSPHOLIPID IN CELL MEMBRANE </a:t>
            </a:r>
            <a:endParaRPr lang="en-US" sz="2200" dirty="0">
              <a:solidFill>
                <a:srgbClr val="FF0000"/>
              </a:solidFill>
              <a:latin typeface="Calibri" pitchFamily="34" charset="0"/>
              <a:cs typeface="Calibri" pitchFamily="34" charset="0"/>
            </a:endParaRPr>
          </a:p>
        </p:txBody>
      </p:sp>
      <p:pic>
        <p:nvPicPr>
          <p:cNvPr id="6" name="Picture 5"/>
          <p:cNvPicPr/>
          <p:nvPr/>
        </p:nvPicPr>
        <p:blipFill>
          <a:blip r:embed="rId4"/>
          <a:srcRect t="13275"/>
          <a:stretch/>
        </p:blipFill>
        <p:spPr>
          <a:xfrm>
            <a:off x="1808229" y="1399591"/>
            <a:ext cx="4797845" cy="3023486"/>
          </a:xfrm>
          <a:prstGeom prst="rect">
            <a:avLst/>
          </a:prstGeom>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8350" y="159820"/>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648215" y="318475"/>
            <a:ext cx="5679825" cy="430887"/>
          </a:xfrm>
          <a:prstGeom prst="rect">
            <a:avLst/>
          </a:prstGeom>
        </p:spPr>
        <p:txBody>
          <a:bodyPr wrap="none">
            <a:spAutoFit/>
          </a:bodyPr>
          <a:lstStyle/>
          <a:p>
            <a:r>
              <a:rPr lang="en-IN" sz="2200" b="1" cap="all" spc="-1" dirty="0" smtClean="0">
                <a:solidFill>
                  <a:srgbClr val="FF0000"/>
                </a:solidFill>
                <a:uFill>
                  <a:solidFill>
                    <a:srgbClr val="FFFFFF"/>
                  </a:solidFill>
                </a:uFill>
                <a:latin typeface="Calibri" pitchFamily="34" charset="0"/>
                <a:ea typeface="DejaVu Sans"/>
                <a:cs typeface="Calibri" pitchFamily="34" charset="0"/>
              </a:rPr>
              <a:t>CHEMICAL COMPOSITION OF CELL MEMBRANE</a:t>
            </a:r>
            <a:endParaRPr lang="en-IN" sz="2200" spc="-1" dirty="0">
              <a:solidFill>
                <a:srgbClr val="FF0000"/>
              </a:solidFill>
              <a:uFill>
                <a:solidFill>
                  <a:srgbClr val="FFFFFF"/>
                </a:solidFill>
              </a:uFill>
              <a:latin typeface="Calibri" pitchFamily="34" charset="0"/>
              <a:cs typeface="Calibri" pitchFamily="34" charset="0"/>
            </a:endParaRPr>
          </a:p>
        </p:txBody>
      </p:sp>
      <p:sp>
        <p:nvSpPr>
          <p:cNvPr id="6" name="Rectangle 5"/>
          <p:cNvSpPr/>
          <p:nvPr/>
        </p:nvSpPr>
        <p:spPr>
          <a:xfrm>
            <a:off x="979715" y="1394949"/>
            <a:ext cx="7585788" cy="2893100"/>
          </a:xfrm>
          <a:prstGeom prst="rect">
            <a:avLst/>
          </a:prstGeom>
        </p:spPr>
        <p:txBody>
          <a:bodyPr wrap="square">
            <a:spAutoFit/>
          </a:bodyPr>
          <a:lstStyle/>
          <a:p>
            <a:pPr algn="just"/>
            <a:r>
              <a:rPr lang="en-IN" b="1" spc="-1" dirty="0" smtClean="0">
                <a:uFill>
                  <a:solidFill>
                    <a:srgbClr val="FFFFFF"/>
                  </a:solidFill>
                </a:uFill>
                <a:latin typeface="Calibri" pitchFamily="34" charset="0"/>
                <a:cs typeface="Calibri" pitchFamily="34" charset="0"/>
              </a:rPr>
              <a:t>The ratio of protein and lipid varies considerably in different cell types. </a:t>
            </a:r>
          </a:p>
          <a:p>
            <a:pPr algn="just"/>
            <a:endParaRPr lang="en-IN" b="1"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cs typeface="Calibri" pitchFamily="34" charset="0"/>
              </a:rPr>
              <a:t>In human beings, the membrane of the erythrocyte has approximately 52 per cent protein and 40 per cent lipids.</a:t>
            </a:r>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cs typeface="Calibri" pitchFamily="34" charset="0"/>
              </a:rPr>
              <a:t> </a:t>
            </a:r>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cs typeface="Calibri" pitchFamily="34" charset="0"/>
              </a:rPr>
              <a:t>Depending on the ease of extraction, membrane proteins can be classified as integral and peripheral.</a:t>
            </a:r>
          </a:p>
          <a:p>
            <a:pPr algn="just"/>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cs typeface="Calibri" pitchFamily="34" charset="0"/>
              </a:rPr>
              <a:t> </a:t>
            </a:r>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cs typeface="Calibri" pitchFamily="34" charset="0"/>
              </a:rPr>
              <a:t>Peripheral proteins lie on the surface of membrane while the integral proteins are partially or totally buried in the membrane.</a:t>
            </a:r>
            <a:endParaRPr lang="en-US" dirty="0">
              <a:latin typeface="Calibri" pitchFamily="34" charset="0"/>
              <a:cs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7995945" y="0"/>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1363535" y="271820"/>
            <a:ext cx="4358244" cy="430887"/>
          </a:xfrm>
          <a:prstGeom prst="rect">
            <a:avLst/>
          </a:prstGeom>
        </p:spPr>
        <p:txBody>
          <a:bodyPr wrap="none">
            <a:spAutoFit/>
          </a:bodyPr>
          <a:lstStyle/>
          <a:p>
            <a:r>
              <a:rPr lang="en-IN" sz="2200" b="1" cap="all" spc="-1" dirty="0" smtClean="0">
                <a:solidFill>
                  <a:srgbClr val="FF0000"/>
                </a:solidFill>
                <a:uFill>
                  <a:solidFill>
                    <a:srgbClr val="FFFFFF"/>
                  </a:solidFill>
                </a:uFill>
                <a:latin typeface="Calibri" pitchFamily="34" charset="0"/>
                <a:ea typeface="DejaVu Sans"/>
                <a:cs typeface="Calibri" pitchFamily="34" charset="0"/>
              </a:rPr>
              <a:t>PROTEINS IN THE  CELL MEMBRANE</a:t>
            </a:r>
            <a:endParaRPr lang="en-IN" sz="2200" spc="-1" dirty="0">
              <a:solidFill>
                <a:srgbClr val="FF0000"/>
              </a:solidFill>
              <a:uFill>
                <a:solidFill>
                  <a:srgbClr val="FFFFFF"/>
                </a:solidFill>
              </a:uFill>
              <a:latin typeface="Calibri" pitchFamily="34" charset="0"/>
              <a:cs typeface="Calibri" pitchFamily="34" charset="0"/>
            </a:endParaRPr>
          </a:p>
        </p:txBody>
      </p:sp>
      <p:pic>
        <p:nvPicPr>
          <p:cNvPr id="7" name="Picture 6"/>
          <p:cNvPicPr/>
          <p:nvPr/>
        </p:nvPicPr>
        <p:blipFill>
          <a:blip r:embed="rId4"/>
          <a:srcRect b="9288"/>
          <a:stretch/>
        </p:blipFill>
        <p:spPr>
          <a:xfrm>
            <a:off x="709127" y="923730"/>
            <a:ext cx="7529804" cy="3529918"/>
          </a:xfrm>
          <a:prstGeom prst="rect">
            <a:avLst/>
          </a:prstGeom>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033268" y="0"/>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1352939" y="318475"/>
            <a:ext cx="5654351" cy="430887"/>
          </a:xfrm>
          <a:prstGeom prst="rect">
            <a:avLst/>
          </a:prstGeom>
        </p:spPr>
        <p:txBody>
          <a:bodyPr wrap="square">
            <a:spAutoFit/>
          </a:bodyPr>
          <a:lstStyle/>
          <a:p>
            <a:r>
              <a:rPr lang="en-IN" sz="2200" b="1" cap="all" spc="-1" dirty="0" smtClean="0">
                <a:solidFill>
                  <a:srgbClr val="FF0000"/>
                </a:solidFill>
                <a:uFill>
                  <a:solidFill>
                    <a:srgbClr val="FFFFFF"/>
                  </a:solidFill>
                </a:uFill>
                <a:latin typeface="Calibri" pitchFamily="34" charset="0"/>
                <a:cs typeface="Calibri" pitchFamily="34" charset="0"/>
              </a:rPr>
              <a:t>STRUCTURE  OF CELL MEMBRANE</a:t>
            </a:r>
            <a:endParaRPr lang="en-IN" sz="2200" b="1" cap="all" spc="-1" dirty="0">
              <a:solidFill>
                <a:srgbClr val="FF0000"/>
              </a:solidFill>
              <a:uFill>
                <a:solidFill>
                  <a:srgbClr val="FFFFFF"/>
                </a:solidFill>
              </a:uFill>
              <a:latin typeface="Calibri" pitchFamily="34" charset="0"/>
              <a:ea typeface="DejaVu Sans"/>
              <a:cs typeface="Calibri" pitchFamily="34" charset="0"/>
            </a:endParaRPr>
          </a:p>
        </p:txBody>
      </p:sp>
      <p:sp>
        <p:nvSpPr>
          <p:cNvPr id="6" name="Rectangle 5"/>
          <p:cNvSpPr/>
          <p:nvPr/>
        </p:nvSpPr>
        <p:spPr>
          <a:xfrm>
            <a:off x="531845" y="1173094"/>
            <a:ext cx="7856375" cy="3539430"/>
          </a:xfrm>
          <a:prstGeom prst="rect">
            <a:avLst/>
          </a:prstGeom>
        </p:spPr>
        <p:txBody>
          <a:bodyPr wrap="square">
            <a:spAutoFit/>
          </a:bodyPr>
          <a:lstStyle/>
          <a:p>
            <a:pPr algn="just"/>
            <a:r>
              <a:rPr lang="en-IN" b="1" spc="-1" dirty="0" smtClean="0">
                <a:uFill>
                  <a:solidFill>
                    <a:srgbClr val="FFFFFF"/>
                  </a:solidFill>
                </a:uFill>
                <a:latin typeface="Calibri" pitchFamily="34" charset="0"/>
                <a:ea typeface="DejaVu Sans"/>
                <a:cs typeface="Calibri" pitchFamily="34" charset="0"/>
              </a:rPr>
              <a:t>Lamellar model or Sandwich model- </a:t>
            </a:r>
            <a:r>
              <a:rPr lang="en-IN" b="1" spc="-1" dirty="0" err="1" smtClean="0">
                <a:uFill>
                  <a:solidFill>
                    <a:srgbClr val="FFFFFF"/>
                  </a:solidFill>
                </a:uFill>
                <a:latin typeface="Calibri" pitchFamily="34" charset="0"/>
                <a:ea typeface="DejaVu Sans"/>
                <a:cs typeface="Calibri" pitchFamily="34" charset="0"/>
              </a:rPr>
              <a:t>Danielli</a:t>
            </a:r>
            <a:r>
              <a:rPr lang="en-IN" b="1" spc="-1" dirty="0" smtClean="0">
                <a:uFill>
                  <a:solidFill>
                    <a:srgbClr val="FFFFFF"/>
                  </a:solidFill>
                </a:uFill>
                <a:latin typeface="Calibri" pitchFamily="34" charset="0"/>
                <a:ea typeface="DejaVu Sans"/>
                <a:cs typeface="Calibri" pitchFamily="34" charset="0"/>
              </a:rPr>
              <a:t> and </a:t>
            </a:r>
            <a:r>
              <a:rPr lang="en-IN" b="1" spc="-1" dirty="0" err="1" smtClean="0">
                <a:uFill>
                  <a:solidFill>
                    <a:srgbClr val="FFFFFF"/>
                  </a:solidFill>
                </a:uFill>
                <a:latin typeface="Calibri" pitchFamily="34" charset="0"/>
                <a:ea typeface="DejaVu Sans"/>
                <a:cs typeface="Calibri" pitchFamily="34" charset="0"/>
              </a:rPr>
              <a:t>Davson</a:t>
            </a:r>
            <a:r>
              <a:rPr lang="en-IN" b="1" spc="-1" dirty="0" smtClean="0">
                <a:uFill>
                  <a:solidFill>
                    <a:srgbClr val="FFFFFF"/>
                  </a:solidFill>
                </a:uFill>
                <a:latin typeface="Calibri" pitchFamily="34" charset="0"/>
                <a:ea typeface="DejaVu Sans"/>
                <a:cs typeface="Calibri" pitchFamily="34" charset="0"/>
              </a:rPr>
              <a:t> (1935)-P-L-L-P</a:t>
            </a:r>
          </a:p>
          <a:p>
            <a:pPr algn="just"/>
            <a:endParaRPr lang="en-IN" b="1" spc="-1" dirty="0" smtClean="0">
              <a:uFill>
                <a:solidFill>
                  <a:srgbClr val="FFFFFF"/>
                </a:solidFill>
              </a:uFill>
              <a:latin typeface="Calibri" pitchFamily="34" charset="0"/>
              <a:ea typeface="DejaVu Sans"/>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Unit membrane model- Robertson’s model (1959)-</a:t>
            </a:r>
            <a:r>
              <a:rPr lang="en-IN" b="1" spc="-1" dirty="0" err="1" smtClean="0">
                <a:uFill>
                  <a:solidFill>
                    <a:srgbClr val="FFFFFF"/>
                  </a:solidFill>
                </a:uFill>
                <a:latin typeface="Calibri" pitchFamily="34" charset="0"/>
                <a:ea typeface="DejaVu Sans"/>
                <a:cs typeface="Calibri" pitchFamily="34" charset="0"/>
              </a:rPr>
              <a:t>trilaminar</a:t>
            </a:r>
            <a:r>
              <a:rPr lang="en-IN" b="1" spc="-1" dirty="0" smtClean="0">
                <a:uFill>
                  <a:solidFill>
                    <a:srgbClr val="FFFFFF"/>
                  </a:solidFill>
                </a:uFill>
                <a:latin typeface="Calibri" pitchFamily="34" charset="0"/>
                <a:ea typeface="DejaVu Sans"/>
                <a:cs typeface="Calibri" pitchFamily="34" charset="0"/>
              </a:rPr>
              <a:t> structure (outer and inner narrow dense layer and transparent middle layer).</a:t>
            </a:r>
          </a:p>
          <a:p>
            <a:pPr algn="just"/>
            <a:endParaRPr lang="en-IN" b="1" spc="-1" dirty="0" smtClean="0">
              <a:uFill>
                <a:solidFill>
                  <a:srgbClr val="FFFFFF"/>
                </a:solidFill>
              </a:uFill>
              <a:latin typeface="Calibri" pitchFamily="34" charset="0"/>
              <a:ea typeface="DejaVu Sans"/>
              <a:cs typeface="Calibri" pitchFamily="34" charset="0"/>
            </a:endParaRPr>
          </a:p>
          <a:p>
            <a:pPr algn="just"/>
            <a:endParaRPr lang="en-IN" b="1" spc="-1" dirty="0" smtClean="0">
              <a:uFill>
                <a:solidFill>
                  <a:srgbClr val="FFFFFF"/>
                </a:solidFill>
              </a:uFill>
              <a:latin typeface="Calibri" pitchFamily="34" charset="0"/>
              <a:ea typeface="DejaVu Sans"/>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An</a:t>
            </a:r>
            <a:r>
              <a:rPr lang="en-IN" spc="-1" dirty="0" smtClean="0">
                <a:uFill>
                  <a:solidFill>
                    <a:srgbClr val="FFFFFF"/>
                  </a:solidFill>
                </a:uFill>
                <a:latin typeface="Calibri" pitchFamily="34" charset="0"/>
                <a:ea typeface="DejaVu Sans"/>
                <a:cs typeface="Calibri" pitchFamily="34" charset="0"/>
              </a:rPr>
              <a:t> </a:t>
            </a:r>
            <a:r>
              <a:rPr lang="en-IN" b="1" spc="-1" dirty="0" smtClean="0">
                <a:uFill>
                  <a:solidFill>
                    <a:srgbClr val="FFFFFF"/>
                  </a:solidFill>
                </a:uFill>
                <a:latin typeface="Calibri" pitchFamily="34" charset="0"/>
                <a:ea typeface="DejaVu Sans"/>
                <a:cs typeface="Calibri" pitchFamily="34" charset="0"/>
              </a:rPr>
              <a:t>improved model of the structure of cell membrane was proposed by </a:t>
            </a:r>
            <a:r>
              <a:rPr lang="en-IN" b="1" spc="-1" dirty="0" smtClean="0">
                <a:solidFill>
                  <a:srgbClr val="FF0000"/>
                </a:solidFill>
                <a:uFill>
                  <a:solidFill>
                    <a:srgbClr val="FFFFFF"/>
                  </a:solidFill>
                </a:uFill>
                <a:latin typeface="Calibri" pitchFamily="34" charset="0"/>
                <a:ea typeface="DejaVu Sans"/>
                <a:cs typeface="Calibri" pitchFamily="34" charset="0"/>
              </a:rPr>
              <a:t>Singer and Nicolson (1972) widely accepted as fluid mosaic model.</a:t>
            </a:r>
            <a:endParaRPr lang="en-IN" spc="-1" dirty="0" smtClean="0">
              <a:solidFill>
                <a:srgbClr val="FF0000"/>
              </a:solidFill>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According to this, the quasi-fluid nature of lipid enables lateral movement of proteins within the overall </a:t>
            </a:r>
            <a:r>
              <a:rPr lang="en-IN" b="1" spc="-1" dirty="0" err="1" smtClean="0">
                <a:uFill>
                  <a:solidFill>
                    <a:srgbClr val="FFFFFF"/>
                  </a:solidFill>
                </a:uFill>
                <a:latin typeface="Calibri" pitchFamily="34" charset="0"/>
                <a:ea typeface="DejaVu Sans"/>
                <a:cs typeface="Calibri" pitchFamily="34" charset="0"/>
              </a:rPr>
              <a:t>bilayer</a:t>
            </a:r>
            <a:r>
              <a:rPr lang="en-IN" b="1" spc="-1" dirty="0" smtClean="0">
                <a:uFill>
                  <a:solidFill>
                    <a:srgbClr val="FFFFFF"/>
                  </a:solidFill>
                </a:uFill>
                <a:latin typeface="Calibri" pitchFamily="34" charset="0"/>
                <a:ea typeface="DejaVu Sans"/>
                <a:cs typeface="Calibri" pitchFamily="34" charset="0"/>
              </a:rPr>
              <a:t>. This ability to move within the membrane is measured as its fluidity. </a:t>
            </a:r>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The fluid nature of the membrane is also important from the point of view of functions like cell growth, formation of intercellular junctions, secretion, </a:t>
            </a:r>
            <a:r>
              <a:rPr lang="en-IN" b="1" spc="-1" dirty="0" err="1" smtClean="0">
                <a:uFill>
                  <a:solidFill>
                    <a:srgbClr val="FFFFFF"/>
                  </a:solidFill>
                </a:uFill>
                <a:latin typeface="Calibri" pitchFamily="34" charset="0"/>
                <a:ea typeface="DejaVu Sans"/>
                <a:cs typeface="Calibri" pitchFamily="34" charset="0"/>
              </a:rPr>
              <a:t>endocytosis</a:t>
            </a:r>
            <a:r>
              <a:rPr lang="en-IN" b="1" spc="-1" dirty="0" smtClean="0">
                <a:uFill>
                  <a:solidFill>
                    <a:srgbClr val="FFFFFF"/>
                  </a:solidFill>
                </a:uFill>
                <a:latin typeface="Calibri" pitchFamily="34" charset="0"/>
                <a:ea typeface="DejaVu Sans"/>
                <a:cs typeface="Calibri" pitchFamily="34" charset="0"/>
              </a:rPr>
              <a:t>, cell division etc</a:t>
            </a:r>
            <a:r>
              <a:rPr lang="en-IN" b="1" spc="-1" dirty="0" smtClean="0">
                <a:uFill>
                  <a:solidFill>
                    <a:srgbClr val="FFFFFF"/>
                  </a:solidFill>
                </a:uFill>
                <a:ea typeface="DejaVu Sans"/>
              </a:rPr>
              <a:t>.</a:t>
            </a:r>
            <a:endParaRPr lang="en-IN" sz="1100" spc="-1" dirty="0">
              <a:uFill>
                <a:solidFill>
                  <a:srgbClr val="FFFFFF"/>
                </a:solidFill>
              </a:u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8350" y="187811"/>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 name="Picture 4"/>
          <p:cNvPicPr/>
          <p:nvPr/>
        </p:nvPicPr>
        <p:blipFill>
          <a:blip r:embed="rId4"/>
          <a:stretch/>
        </p:blipFill>
        <p:spPr>
          <a:xfrm>
            <a:off x="625151" y="438537"/>
            <a:ext cx="6820677" cy="3853545"/>
          </a:xfrm>
          <a:prstGeom prst="rect">
            <a:avLst/>
          </a:prstGeom>
          <a:ln>
            <a:noFill/>
          </a:ln>
        </p:spPr>
      </p:pic>
      <p:sp>
        <p:nvSpPr>
          <p:cNvPr id="6" name="Rectangle 5"/>
          <p:cNvSpPr/>
          <p:nvPr/>
        </p:nvSpPr>
        <p:spPr>
          <a:xfrm>
            <a:off x="1818101" y="4339968"/>
            <a:ext cx="4406784" cy="307777"/>
          </a:xfrm>
          <a:prstGeom prst="rect">
            <a:avLst/>
          </a:prstGeom>
        </p:spPr>
        <p:txBody>
          <a:bodyPr wrap="none">
            <a:spAutoFit/>
          </a:bodyPr>
          <a:lstStyle/>
          <a:p>
            <a:r>
              <a:rPr lang="en-IN" b="1" cap="all" spc="-1" dirty="0" smtClean="0">
                <a:solidFill>
                  <a:srgbClr val="7E0021"/>
                </a:solidFill>
                <a:uFill>
                  <a:solidFill>
                    <a:srgbClr val="FFFFFF"/>
                  </a:solidFill>
                </a:uFill>
                <a:ea typeface="DejaVu Sans"/>
              </a:rPr>
              <a:t>FLUID MOSAIC MODEL- SINGER AND NICOLSON</a:t>
            </a:r>
            <a:endParaRPr lang="en-IN" spc="-1" dirty="0">
              <a:solidFill>
                <a:srgbClr val="7E0021"/>
              </a:solidFill>
              <a:uFill>
                <a:solidFill>
                  <a:srgbClr val="FFFFFF"/>
                </a:solidFill>
              </a:u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509518" y="0"/>
            <a:ext cx="634482" cy="679935"/>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437506" y="131863"/>
            <a:ext cx="3967625" cy="430887"/>
          </a:xfrm>
          <a:prstGeom prst="rect">
            <a:avLst/>
          </a:prstGeom>
        </p:spPr>
        <p:txBody>
          <a:bodyPr wrap="none">
            <a:spAutoFit/>
          </a:bodyPr>
          <a:lstStyle/>
          <a:p>
            <a:r>
              <a:rPr lang="en-IN" sz="2200" b="1" cap="all" spc="-1" dirty="0" smtClean="0">
                <a:solidFill>
                  <a:srgbClr val="FF0000"/>
                </a:solidFill>
                <a:uFill>
                  <a:solidFill>
                    <a:srgbClr val="FFFFFF"/>
                  </a:solidFill>
                </a:uFill>
                <a:latin typeface="Calibri" pitchFamily="34" charset="0"/>
                <a:cs typeface="Calibri" pitchFamily="34" charset="0"/>
              </a:rPr>
              <a:t>FUNCTION  OF CELL MEMBRANE</a:t>
            </a:r>
            <a:endParaRPr lang="en-IN" sz="2200" b="1" cap="all" spc="-1" dirty="0">
              <a:solidFill>
                <a:srgbClr val="FF0000"/>
              </a:solidFill>
              <a:uFill>
                <a:solidFill>
                  <a:srgbClr val="FFFFFF"/>
                </a:solidFill>
              </a:uFill>
              <a:latin typeface="Calibri" pitchFamily="34" charset="0"/>
              <a:ea typeface="DejaVu Sans"/>
              <a:cs typeface="Calibri" pitchFamily="34" charset="0"/>
            </a:endParaRPr>
          </a:p>
        </p:txBody>
      </p:sp>
      <p:sp>
        <p:nvSpPr>
          <p:cNvPr id="6" name="Rectangle 5"/>
          <p:cNvSpPr/>
          <p:nvPr/>
        </p:nvSpPr>
        <p:spPr>
          <a:xfrm>
            <a:off x="298580" y="643813"/>
            <a:ext cx="8640147" cy="4185761"/>
          </a:xfrm>
          <a:prstGeom prst="rect">
            <a:avLst/>
          </a:prstGeom>
        </p:spPr>
        <p:txBody>
          <a:bodyPr wrap="square">
            <a:spAutoFit/>
          </a:bodyPr>
          <a:lstStyle/>
          <a:p>
            <a:pPr algn="just"/>
            <a:r>
              <a:rPr lang="en-IN" b="1" spc="-1" dirty="0" smtClean="0">
                <a:uFill>
                  <a:solidFill>
                    <a:srgbClr val="FFFFFF"/>
                  </a:solidFill>
                </a:uFill>
                <a:latin typeface="Calibri" pitchFamily="34" charset="0"/>
                <a:ea typeface="DejaVu Sans"/>
                <a:cs typeface="Calibri" pitchFamily="34" charset="0"/>
              </a:rPr>
              <a:t>The most important functions of the plasma membrane is the transport of the molecules across it. </a:t>
            </a:r>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The membrane is selectively permeable to some molecules present on either side of it. </a:t>
            </a:r>
          </a:p>
          <a:p>
            <a:pPr algn="just"/>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Molecules can move briefly across the membrane without any requirement of energy and this is called the passive transport.</a:t>
            </a:r>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Neutral solutes may move across the membrane by the process of simple diffusion along the concentration gradient, i.e., from higher concentration to the lower.</a:t>
            </a:r>
          </a:p>
          <a:p>
            <a:pPr algn="just"/>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Water may also move across this membrane from higher to lower concentration. Movement of water by diffusion is called osmosis. </a:t>
            </a:r>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As the polar molecules cannot pass through the </a:t>
            </a:r>
            <a:r>
              <a:rPr lang="en-IN" b="1" spc="-1" dirty="0" err="1" smtClean="0">
                <a:uFill>
                  <a:solidFill>
                    <a:srgbClr val="FFFFFF"/>
                  </a:solidFill>
                </a:uFill>
                <a:latin typeface="Calibri" pitchFamily="34" charset="0"/>
                <a:ea typeface="DejaVu Sans"/>
                <a:cs typeface="Calibri" pitchFamily="34" charset="0"/>
              </a:rPr>
              <a:t>nonpolar</a:t>
            </a:r>
            <a:r>
              <a:rPr lang="en-IN" b="1" spc="-1" dirty="0" smtClean="0">
                <a:uFill>
                  <a:solidFill>
                    <a:srgbClr val="FFFFFF"/>
                  </a:solidFill>
                </a:uFill>
                <a:latin typeface="Calibri" pitchFamily="34" charset="0"/>
                <a:ea typeface="DejaVu Sans"/>
                <a:cs typeface="Calibri" pitchFamily="34" charset="0"/>
              </a:rPr>
              <a:t> lipid </a:t>
            </a:r>
            <a:r>
              <a:rPr lang="en-IN" b="1" spc="-1" dirty="0" err="1" smtClean="0">
                <a:uFill>
                  <a:solidFill>
                    <a:srgbClr val="FFFFFF"/>
                  </a:solidFill>
                </a:uFill>
                <a:latin typeface="Calibri" pitchFamily="34" charset="0"/>
                <a:ea typeface="DejaVu Sans"/>
                <a:cs typeface="Calibri" pitchFamily="34" charset="0"/>
              </a:rPr>
              <a:t>bilayer</a:t>
            </a:r>
            <a:r>
              <a:rPr lang="en-IN" b="1" spc="-1" dirty="0" smtClean="0">
                <a:uFill>
                  <a:solidFill>
                    <a:srgbClr val="FFFFFF"/>
                  </a:solidFill>
                </a:uFill>
                <a:latin typeface="Calibri" pitchFamily="34" charset="0"/>
                <a:ea typeface="DejaVu Sans"/>
                <a:cs typeface="Calibri" pitchFamily="34" charset="0"/>
              </a:rPr>
              <a:t>, they require a carrier protein of the membrane to facilitate their transport across the membrane.</a:t>
            </a:r>
          </a:p>
          <a:p>
            <a:pPr algn="just"/>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A few ions or molecules are transported across the membrane against their concentration gradient, i.e., from lower to the higher concentration.</a:t>
            </a:r>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Such a transport is an energy dependent process, in which ATP is utilised and is called active transport, e.g., Na+/K+ Pump</a:t>
            </a:r>
            <a:r>
              <a:rPr lang="en-IN" spc="-1" dirty="0" smtClean="0">
                <a:uFill>
                  <a:solidFill>
                    <a:srgbClr val="FFFFFF"/>
                  </a:solidFill>
                </a:uFill>
                <a:latin typeface="Calibri" pitchFamily="34" charset="0"/>
                <a:ea typeface="DejaVu Sans"/>
                <a:cs typeface="Calibri" pitchFamily="34" charset="0"/>
              </a:rPr>
              <a:t>.</a:t>
            </a:r>
            <a:r>
              <a:rPr lang="en-IN" b="1" spc="-1" dirty="0" smtClean="0">
                <a:uFill>
                  <a:solidFill>
                    <a:srgbClr val="FFFFFF"/>
                  </a:solidFill>
                </a:uFill>
                <a:latin typeface="Calibri" pitchFamily="34" charset="0"/>
                <a:ea typeface="DejaVu Sans"/>
                <a:cs typeface="Calibri" pitchFamily="34" charset="0"/>
              </a:rPr>
              <a:t> </a:t>
            </a:r>
            <a:endParaRPr lang="en-IN" spc="-1" dirty="0">
              <a:uFill>
                <a:solidFill>
                  <a:srgbClr val="FFFFFF"/>
                </a:solidFill>
              </a:uFill>
              <a:latin typeface="Calibri" pitchFamily="34" charset="0"/>
              <a:cs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8350" y="159820"/>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endParaRPr lang="en-IN" sz="1800" spc="-1" dirty="0" smtClean="0">
              <a:uFill>
                <a:solidFill>
                  <a:srgbClr val="FFFFFF"/>
                </a:solidFill>
              </a:uFill>
            </a:endParaRPr>
          </a:p>
        </p:txBody>
      </p:sp>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 name="Picture 4"/>
          <p:cNvPicPr/>
          <p:nvPr/>
        </p:nvPicPr>
        <p:blipFill>
          <a:blip r:embed="rId4"/>
          <a:srcRect t="17623" r="80920" b="35125"/>
          <a:stretch/>
        </p:blipFill>
        <p:spPr>
          <a:xfrm>
            <a:off x="1851303" y="970384"/>
            <a:ext cx="1498387" cy="2757196"/>
          </a:xfrm>
          <a:prstGeom prst="rect">
            <a:avLst/>
          </a:prstGeom>
          <a:ln>
            <a:noFill/>
          </a:ln>
        </p:spPr>
      </p:pic>
      <p:pic>
        <p:nvPicPr>
          <p:cNvPr id="6" name="Picture 5"/>
          <p:cNvPicPr/>
          <p:nvPr/>
        </p:nvPicPr>
        <p:blipFill>
          <a:blip r:embed="rId4"/>
          <a:srcRect l="19521" t="17623" r="48907" b="38574"/>
          <a:stretch/>
        </p:blipFill>
        <p:spPr>
          <a:xfrm>
            <a:off x="5477069" y="867747"/>
            <a:ext cx="2230017" cy="2617880"/>
          </a:xfrm>
          <a:prstGeom prst="rect">
            <a:avLst/>
          </a:prstGeom>
          <a:ln>
            <a:noFill/>
          </a:ln>
        </p:spPr>
      </p:pic>
      <p:pic>
        <p:nvPicPr>
          <p:cNvPr id="7" name="Picture 6"/>
          <p:cNvPicPr/>
          <p:nvPr/>
        </p:nvPicPr>
        <p:blipFill>
          <a:blip r:embed="rId4"/>
          <a:srcRect t="65556" r="80920" b="21325"/>
          <a:stretch/>
        </p:blipFill>
        <p:spPr>
          <a:xfrm>
            <a:off x="1766938" y="3876392"/>
            <a:ext cx="1788024" cy="919543"/>
          </a:xfrm>
          <a:prstGeom prst="rect">
            <a:avLst/>
          </a:prstGeom>
          <a:ln>
            <a:noFill/>
          </a:ln>
        </p:spPr>
      </p:pic>
      <p:pic>
        <p:nvPicPr>
          <p:cNvPr id="8" name="Picture 7"/>
          <p:cNvPicPr/>
          <p:nvPr/>
        </p:nvPicPr>
        <p:blipFill>
          <a:blip r:embed="rId4"/>
          <a:srcRect l="19521" t="65556" r="48907" b="21325"/>
          <a:stretch/>
        </p:blipFill>
        <p:spPr>
          <a:xfrm>
            <a:off x="5579706" y="3648267"/>
            <a:ext cx="2304661" cy="1063691"/>
          </a:xfrm>
          <a:prstGeom prst="rect">
            <a:avLst/>
          </a:prstGeom>
          <a:ln>
            <a:noFill/>
          </a:ln>
        </p:spPr>
      </p:pic>
      <p:sp>
        <p:nvSpPr>
          <p:cNvPr id="9" name="Rectangle 8"/>
          <p:cNvSpPr/>
          <p:nvPr/>
        </p:nvSpPr>
        <p:spPr>
          <a:xfrm>
            <a:off x="1436914" y="0"/>
            <a:ext cx="6438122" cy="430887"/>
          </a:xfrm>
          <a:prstGeom prst="rect">
            <a:avLst/>
          </a:prstGeom>
        </p:spPr>
        <p:txBody>
          <a:bodyPr wrap="square">
            <a:spAutoFit/>
          </a:bodyPr>
          <a:lstStyle/>
          <a:p>
            <a:r>
              <a:rPr lang="en-IN" sz="2200" b="1" spc="-1" dirty="0" smtClean="0">
                <a:solidFill>
                  <a:srgbClr val="FF0000"/>
                </a:solidFill>
                <a:uFill>
                  <a:solidFill>
                    <a:srgbClr val="FFFFFF"/>
                  </a:solidFill>
                </a:uFill>
                <a:latin typeface="Calibri" pitchFamily="34" charset="0"/>
                <a:cs typeface="Calibri" pitchFamily="34" charset="0"/>
              </a:rPr>
              <a:t>TRANSPORT  ACROSS THE MEMBRANE</a:t>
            </a:r>
            <a:endParaRPr lang="en-IN" sz="2200" spc="-1" dirty="0" smtClean="0">
              <a:solidFill>
                <a:srgbClr val="FF0000"/>
              </a:solidFill>
              <a:uFill>
                <a:solidFill>
                  <a:srgbClr val="FFFFFF"/>
                </a:solidFill>
              </a:uFill>
              <a:latin typeface="Calibri" pitchFamily="34" charset="0"/>
              <a:cs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1007706" y="152251"/>
            <a:ext cx="6372808" cy="430887"/>
          </a:xfrm>
          <a:prstGeom prst="rect">
            <a:avLst/>
          </a:prstGeom>
        </p:spPr>
        <p:txBody>
          <a:bodyPr wrap="square">
            <a:spAutoFit/>
          </a:bodyPr>
          <a:lstStyle/>
          <a:p>
            <a:r>
              <a:rPr lang="en-IN" sz="2200" b="1" spc="-1" dirty="0" smtClean="0">
                <a:solidFill>
                  <a:srgbClr val="FF0000"/>
                </a:solidFill>
                <a:uFill>
                  <a:solidFill>
                    <a:srgbClr val="FFFFFF"/>
                  </a:solidFill>
                </a:uFill>
                <a:latin typeface="Calibri" pitchFamily="34" charset="0"/>
                <a:cs typeface="Calibri" pitchFamily="34" charset="0"/>
              </a:rPr>
              <a:t>TRANSPORT  ACROSS THE MEMBRANE </a:t>
            </a:r>
            <a:endParaRPr lang="en-IN" sz="2200" spc="-1" dirty="0" smtClean="0">
              <a:solidFill>
                <a:srgbClr val="FF0000"/>
              </a:solidFill>
              <a:uFill>
                <a:solidFill>
                  <a:srgbClr val="FFFFFF"/>
                </a:solidFill>
              </a:uFill>
              <a:latin typeface="Calibri" pitchFamily="34" charset="0"/>
              <a:cs typeface="Calibri" pitchFamily="34" charset="0"/>
            </a:endParaRPr>
          </a:p>
        </p:txBody>
      </p:sp>
      <p:pic>
        <p:nvPicPr>
          <p:cNvPr id="6" name="Picture 5"/>
          <p:cNvPicPr/>
          <p:nvPr/>
        </p:nvPicPr>
        <p:blipFill>
          <a:blip r:embed="rId4"/>
          <a:srcRect l="50892" t="15901" r="26989" b="35475"/>
          <a:stretch/>
        </p:blipFill>
        <p:spPr>
          <a:xfrm>
            <a:off x="1217755" y="686424"/>
            <a:ext cx="1945323" cy="3148458"/>
          </a:xfrm>
          <a:prstGeom prst="rect">
            <a:avLst/>
          </a:prstGeom>
          <a:ln>
            <a:noFill/>
          </a:ln>
        </p:spPr>
      </p:pic>
      <p:pic>
        <p:nvPicPr>
          <p:cNvPr id="7" name="Picture 6"/>
          <p:cNvPicPr/>
          <p:nvPr/>
        </p:nvPicPr>
        <p:blipFill>
          <a:blip r:embed="rId4"/>
          <a:srcRect l="73806" t="15901" b="35475"/>
          <a:stretch/>
        </p:blipFill>
        <p:spPr>
          <a:xfrm>
            <a:off x="5383764" y="951722"/>
            <a:ext cx="2323322" cy="2789853"/>
          </a:xfrm>
          <a:prstGeom prst="rect">
            <a:avLst/>
          </a:prstGeom>
          <a:ln>
            <a:noFill/>
          </a:ln>
        </p:spPr>
      </p:pic>
      <p:pic>
        <p:nvPicPr>
          <p:cNvPr id="8" name="Picture 7"/>
          <p:cNvPicPr/>
          <p:nvPr/>
        </p:nvPicPr>
        <p:blipFill>
          <a:blip r:embed="rId4"/>
          <a:srcRect l="50892" t="65566" r="26989" b="19175"/>
          <a:stretch/>
        </p:blipFill>
        <p:spPr>
          <a:xfrm>
            <a:off x="1274099" y="3928187"/>
            <a:ext cx="1758350" cy="805543"/>
          </a:xfrm>
          <a:prstGeom prst="rect">
            <a:avLst/>
          </a:prstGeom>
          <a:ln>
            <a:noFill/>
          </a:ln>
        </p:spPr>
      </p:pic>
      <p:pic>
        <p:nvPicPr>
          <p:cNvPr id="9" name="Picture 8"/>
          <p:cNvPicPr/>
          <p:nvPr/>
        </p:nvPicPr>
        <p:blipFill>
          <a:blip r:embed="rId4"/>
          <a:srcRect l="73806" t="65293" b="19175"/>
          <a:stretch/>
        </p:blipFill>
        <p:spPr>
          <a:xfrm>
            <a:off x="5654351" y="3956180"/>
            <a:ext cx="1884784" cy="793102"/>
          </a:xfrm>
          <a:prstGeom prst="rect">
            <a:avLst/>
          </a:prstGeom>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050399" y="0"/>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Google Shape;71;p15"/>
          <p:cNvSpPr txBox="1"/>
          <p:nvPr/>
        </p:nvSpPr>
        <p:spPr>
          <a:xfrm>
            <a:off x="425075" y="15901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 name="Rectangle 5"/>
          <p:cNvSpPr/>
          <p:nvPr/>
        </p:nvSpPr>
        <p:spPr>
          <a:xfrm>
            <a:off x="587830" y="141193"/>
            <a:ext cx="7688424" cy="430887"/>
          </a:xfrm>
          <a:prstGeom prst="rect">
            <a:avLst/>
          </a:prstGeom>
        </p:spPr>
        <p:txBody>
          <a:bodyPr wrap="square">
            <a:spAutoFit/>
          </a:bodyPr>
          <a:lstStyle/>
          <a:p>
            <a:pPr lvl="0" fontAlgn="base">
              <a:spcBef>
                <a:spcPct val="0"/>
              </a:spcBef>
              <a:spcAft>
                <a:spcPct val="0"/>
              </a:spcAft>
              <a:buClrTx/>
            </a:pPr>
            <a:r>
              <a:rPr lang="en-US" sz="2200" b="1" dirty="0" smtClean="0">
                <a:solidFill>
                  <a:srgbClr val="FF0000"/>
                </a:solidFill>
                <a:latin typeface="Calibri" pitchFamily="34" charset="0"/>
                <a:ea typeface="Calibri" pitchFamily="34" charset="0"/>
                <a:cs typeface="Calibri" pitchFamily="34" charset="0"/>
              </a:rPr>
              <a:t>Differences between Active and Passive Transport</a:t>
            </a:r>
            <a:endParaRPr lang="en-US" sz="2200" dirty="0" smtClean="0">
              <a:solidFill>
                <a:srgbClr val="FF0000"/>
              </a:solidFill>
              <a:latin typeface="Calibri" pitchFamily="34" charset="0"/>
              <a:cs typeface="Calibri" pitchFamily="34" charset="0"/>
            </a:endParaRPr>
          </a:p>
        </p:txBody>
      </p:sp>
      <p:graphicFrame>
        <p:nvGraphicFramePr>
          <p:cNvPr id="7" name="Table 6"/>
          <p:cNvGraphicFramePr>
            <a:graphicFrameLocks noGrp="1"/>
          </p:cNvGraphicFramePr>
          <p:nvPr/>
        </p:nvGraphicFramePr>
        <p:xfrm>
          <a:off x="569168" y="846322"/>
          <a:ext cx="7679094" cy="3378560"/>
        </p:xfrm>
        <a:graphic>
          <a:graphicData uri="http://schemas.openxmlformats.org/drawingml/2006/table">
            <a:tbl>
              <a:tblPr/>
              <a:tblGrid>
                <a:gridCol w="3917874"/>
                <a:gridCol w="3761220"/>
              </a:tblGrid>
              <a:tr h="427782">
                <a:tc>
                  <a:txBody>
                    <a:bodyPr/>
                    <a:lstStyle/>
                    <a:p>
                      <a:pPr marL="0" marR="0" algn="just">
                        <a:lnSpc>
                          <a:spcPct val="115000"/>
                        </a:lnSpc>
                        <a:spcBef>
                          <a:spcPts val="0"/>
                        </a:spcBef>
                        <a:spcAft>
                          <a:spcPts val="0"/>
                        </a:spcAft>
                      </a:pPr>
                      <a:r>
                        <a:rPr lang="en-US" sz="1400" b="1" dirty="0">
                          <a:latin typeface="Calibri" pitchFamily="34" charset="0"/>
                          <a:ea typeface="Times New Roman"/>
                          <a:cs typeface="Calibri" pitchFamily="34" charset="0"/>
                        </a:rPr>
                        <a:t>Active Transport</a:t>
                      </a:r>
                      <a:endParaRPr lang="en-US" sz="1400" dirty="0">
                        <a:latin typeface="Calibri" pitchFamily="34" charset="0"/>
                        <a:ea typeface="Calibri"/>
                        <a:cs typeface="Calibri" pitchFamily="34" charset="0"/>
                      </a:endParaRPr>
                    </a:p>
                  </a:txBody>
                  <a:tcPr marL="76200" marR="76200" marT="762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CFC"/>
                    </a:solidFill>
                  </a:tcPr>
                </a:tc>
                <a:tc>
                  <a:txBody>
                    <a:bodyPr/>
                    <a:lstStyle/>
                    <a:p>
                      <a:pPr marL="0" marR="0" algn="just">
                        <a:lnSpc>
                          <a:spcPct val="115000"/>
                        </a:lnSpc>
                        <a:spcBef>
                          <a:spcPts val="0"/>
                        </a:spcBef>
                        <a:spcAft>
                          <a:spcPts val="0"/>
                        </a:spcAft>
                      </a:pPr>
                      <a:r>
                        <a:rPr lang="en-US" sz="1400" b="1">
                          <a:latin typeface="Calibri" pitchFamily="34" charset="0"/>
                          <a:ea typeface="Times New Roman"/>
                          <a:cs typeface="Calibri" pitchFamily="34" charset="0"/>
                        </a:rPr>
                        <a:t>Passive Transport</a:t>
                      </a:r>
                      <a:endParaRPr lang="en-US" sz="1400">
                        <a:latin typeface="Calibri" pitchFamily="34" charset="0"/>
                        <a:ea typeface="Calibri"/>
                        <a:cs typeface="Calibri" pitchFamily="34" charset="0"/>
                      </a:endParaRPr>
                    </a:p>
                  </a:txBody>
                  <a:tcPr marL="76200" marR="76200" marT="762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CFC"/>
                    </a:solidFill>
                  </a:tcPr>
                </a:tc>
              </a:tr>
              <a:tr h="2950778">
                <a:tc>
                  <a:txBody>
                    <a:bodyPr/>
                    <a:lstStyle/>
                    <a:p>
                      <a:pPr marL="342900" marR="0" lvl="0" indent="-342900" algn="just">
                        <a:lnSpc>
                          <a:spcPct val="115000"/>
                        </a:lnSpc>
                        <a:spcBef>
                          <a:spcPts val="750"/>
                        </a:spcBef>
                        <a:spcAft>
                          <a:spcPts val="750"/>
                        </a:spcAft>
                        <a:buFont typeface="+mj-lt"/>
                        <a:buAutoNum type="arabicPeriod"/>
                        <a:tabLst>
                          <a:tab pos="457200" algn="l"/>
                        </a:tabLst>
                      </a:pPr>
                      <a:r>
                        <a:rPr lang="en-US" sz="1400" dirty="0">
                          <a:latin typeface="Calibri" pitchFamily="34" charset="0"/>
                          <a:ea typeface="Times New Roman"/>
                          <a:cs typeface="Calibri" pitchFamily="34" charset="0"/>
                        </a:rPr>
                        <a:t>The </a:t>
                      </a:r>
                      <a:r>
                        <a:rPr lang="en-US" sz="1400" dirty="0" smtClean="0">
                          <a:latin typeface="Calibri" pitchFamily="34" charset="0"/>
                          <a:ea typeface="Times New Roman"/>
                          <a:cs typeface="Calibri" pitchFamily="34" charset="0"/>
                        </a:rPr>
                        <a:t>transport </a:t>
                      </a:r>
                      <a:r>
                        <a:rPr lang="en-US" sz="1400" dirty="0">
                          <a:latin typeface="Calibri" pitchFamily="34" charset="0"/>
                          <a:ea typeface="Times New Roman"/>
                          <a:cs typeface="Calibri" pitchFamily="34" charset="0"/>
                        </a:rPr>
                        <a:t>involves an expenditure of energy by the cells.</a:t>
                      </a:r>
                      <a:endParaRPr lang="en-US" sz="1400" dirty="0">
                        <a:latin typeface="Calibri" pitchFamily="34" charset="0"/>
                        <a:ea typeface="Calibri"/>
                        <a:cs typeface="Calibri" pitchFamily="34" charset="0"/>
                      </a:endParaRPr>
                    </a:p>
                    <a:p>
                      <a:pPr marL="342900" marR="0" lvl="0" indent="-342900" algn="just">
                        <a:lnSpc>
                          <a:spcPct val="115000"/>
                        </a:lnSpc>
                        <a:spcBef>
                          <a:spcPts val="750"/>
                        </a:spcBef>
                        <a:spcAft>
                          <a:spcPts val="750"/>
                        </a:spcAft>
                        <a:buFont typeface="+mj-lt"/>
                        <a:buAutoNum type="arabicPeriod"/>
                        <a:tabLst>
                          <a:tab pos="457200" algn="l"/>
                        </a:tabLst>
                      </a:pPr>
                      <a:r>
                        <a:rPr lang="en-US" sz="1400" dirty="0">
                          <a:latin typeface="Calibri" pitchFamily="34" charset="0"/>
                          <a:ea typeface="Times New Roman"/>
                          <a:cs typeface="Calibri" pitchFamily="34" charset="0"/>
                        </a:rPr>
                        <a:t>It occurs against the concentration gradient.</a:t>
                      </a:r>
                      <a:endParaRPr lang="en-US" sz="1400" dirty="0">
                        <a:latin typeface="Calibri" pitchFamily="34" charset="0"/>
                        <a:ea typeface="Calibri"/>
                        <a:cs typeface="Calibri" pitchFamily="34" charset="0"/>
                      </a:endParaRPr>
                    </a:p>
                    <a:p>
                      <a:pPr marL="342900" marR="0" lvl="0" indent="-342900" algn="just">
                        <a:lnSpc>
                          <a:spcPct val="115000"/>
                        </a:lnSpc>
                        <a:spcBef>
                          <a:spcPts val="750"/>
                        </a:spcBef>
                        <a:spcAft>
                          <a:spcPts val="750"/>
                        </a:spcAft>
                        <a:buFont typeface="+mj-lt"/>
                        <a:buAutoNum type="arabicPeriod"/>
                        <a:tabLst>
                          <a:tab pos="457200" algn="l"/>
                        </a:tabLst>
                      </a:pPr>
                      <a:r>
                        <a:rPr lang="en-US" sz="1400" dirty="0">
                          <a:latin typeface="Calibri" pitchFamily="34" charset="0"/>
                          <a:ea typeface="Times New Roman"/>
                          <a:cs typeface="Calibri" pitchFamily="34" charset="0"/>
                        </a:rPr>
                        <a:t>It is a rapid process.</a:t>
                      </a:r>
                      <a:endParaRPr lang="en-US" sz="1400" dirty="0">
                        <a:latin typeface="Calibri" pitchFamily="34" charset="0"/>
                        <a:ea typeface="Calibri"/>
                        <a:cs typeface="Calibri" pitchFamily="34" charset="0"/>
                      </a:endParaRPr>
                    </a:p>
                  </a:txBody>
                  <a:tcPr marL="76200" marR="76200" marT="762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CFC"/>
                    </a:solidFill>
                  </a:tcPr>
                </a:tc>
                <a:tc>
                  <a:txBody>
                    <a:bodyPr/>
                    <a:lstStyle/>
                    <a:p>
                      <a:pPr marL="342900" marR="0" lvl="0" indent="-342900" algn="just">
                        <a:lnSpc>
                          <a:spcPct val="115000"/>
                        </a:lnSpc>
                        <a:spcBef>
                          <a:spcPts val="750"/>
                        </a:spcBef>
                        <a:spcAft>
                          <a:spcPts val="750"/>
                        </a:spcAft>
                        <a:buFont typeface="+mj-lt"/>
                        <a:buAutoNum type="arabicPeriod"/>
                        <a:tabLst>
                          <a:tab pos="457200" algn="l"/>
                        </a:tabLst>
                      </a:pPr>
                      <a:r>
                        <a:rPr lang="en-US" sz="1400" dirty="0">
                          <a:latin typeface="Calibri" pitchFamily="34" charset="0"/>
                          <a:ea typeface="Times New Roman"/>
                          <a:cs typeface="Calibri" pitchFamily="34" charset="0"/>
                        </a:rPr>
                        <a:t>The cells do not spend energy in passive transport.</a:t>
                      </a:r>
                      <a:endParaRPr lang="en-US" sz="1400" dirty="0">
                        <a:latin typeface="Calibri" pitchFamily="34" charset="0"/>
                        <a:ea typeface="Calibri"/>
                        <a:cs typeface="Calibri" pitchFamily="34" charset="0"/>
                      </a:endParaRPr>
                    </a:p>
                    <a:p>
                      <a:pPr marL="342900" marR="0" lvl="0" indent="-342900" algn="just">
                        <a:lnSpc>
                          <a:spcPct val="115000"/>
                        </a:lnSpc>
                        <a:spcBef>
                          <a:spcPts val="750"/>
                        </a:spcBef>
                        <a:spcAft>
                          <a:spcPts val="750"/>
                        </a:spcAft>
                        <a:buFont typeface="+mj-lt"/>
                        <a:buAutoNum type="arabicPeriod"/>
                        <a:tabLst>
                          <a:tab pos="457200" algn="l"/>
                        </a:tabLst>
                      </a:pPr>
                      <a:r>
                        <a:rPr lang="en-US" sz="1400" dirty="0">
                          <a:latin typeface="Calibri" pitchFamily="34" charset="0"/>
                          <a:ea typeface="Times New Roman"/>
                          <a:cs typeface="Calibri" pitchFamily="34" charset="0"/>
                        </a:rPr>
                        <a:t>This transport is always along the concentration gradient.</a:t>
                      </a:r>
                      <a:endParaRPr lang="en-US" sz="1400" dirty="0">
                        <a:latin typeface="Calibri" pitchFamily="34" charset="0"/>
                        <a:ea typeface="Calibri"/>
                        <a:cs typeface="Calibri" pitchFamily="34" charset="0"/>
                      </a:endParaRPr>
                    </a:p>
                    <a:p>
                      <a:pPr marL="342900" marR="0" lvl="0" indent="-342900" algn="just">
                        <a:lnSpc>
                          <a:spcPct val="115000"/>
                        </a:lnSpc>
                        <a:spcBef>
                          <a:spcPts val="750"/>
                        </a:spcBef>
                        <a:spcAft>
                          <a:spcPts val="750"/>
                        </a:spcAft>
                        <a:buFont typeface="+mj-lt"/>
                        <a:buAutoNum type="arabicPeriod"/>
                        <a:tabLst>
                          <a:tab pos="457200" algn="l"/>
                        </a:tabLst>
                      </a:pPr>
                      <a:r>
                        <a:rPr lang="en-US" sz="1400" dirty="0">
                          <a:latin typeface="Calibri" pitchFamily="34" charset="0"/>
                          <a:ea typeface="Times New Roman"/>
                          <a:cs typeface="Calibri" pitchFamily="34" charset="0"/>
                        </a:rPr>
                        <a:t>It is comparatively slow process.</a:t>
                      </a:r>
                      <a:endParaRPr lang="en-US" sz="1400" dirty="0">
                        <a:latin typeface="Calibri" pitchFamily="34" charset="0"/>
                        <a:ea typeface="Calibri"/>
                        <a:cs typeface="Calibri" pitchFamily="34" charset="0"/>
                      </a:endParaRPr>
                    </a:p>
                  </a:txBody>
                  <a:tcPr marL="76200" marR="76200" marT="762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CFC"/>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051930" y="197142"/>
            <a:ext cx="925650" cy="925650"/>
          </a:xfrm>
          <a:prstGeom prst="rect">
            <a:avLst/>
          </a:prstGeom>
          <a:noFill/>
          <a:ln>
            <a:noFill/>
          </a:ln>
        </p:spPr>
      </p:pic>
      <p:sp>
        <p:nvSpPr>
          <p:cNvPr id="70" name="Google Shape;70;p15"/>
          <p:cNvSpPr txBox="1"/>
          <p:nvPr/>
        </p:nvSpPr>
        <p:spPr>
          <a:xfrm>
            <a:off x="291336" y="313042"/>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2942631" y="486426"/>
            <a:ext cx="2410788" cy="430887"/>
          </a:xfrm>
          <a:prstGeom prst="rect">
            <a:avLst/>
          </a:prstGeom>
        </p:spPr>
        <p:txBody>
          <a:bodyPr wrap="none">
            <a:spAutoFit/>
          </a:bodyPr>
          <a:lstStyle/>
          <a:p>
            <a:r>
              <a:rPr lang="en-IN" sz="2200" b="1" cap="all" spc="-1" dirty="0" smtClean="0">
                <a:solidFill>
                  <a:srgbClr val="FF6600"/>
                </a:solidFill>
                <a:uFill>
                  <a:solidFill>
                    <a:srgbClr val="FFFFFF"/>
                  </a:solidFill>
                </a:uFill>
                <a:latin typeface="Calibri" pitchFamily="34" charset="0"/>
                <a:ea typeface="DejaVu Sans"/>
                <a:cs typeface="Calibri" pitchFamily="34" charset="0"/>
              </a:rPr>
              <a:t>EUKARYOTIC CELLS</a:t>
            </a:r>
            <a:endParaRPr lang="en-IN" sz="2200" spc="-1" dirty="0">
              <a:uFill>
                <a:solidFill>
                  <a:srgbClr val="FFFFFF"/>
                </a:solidFill>
              </a:uFill>
              <a:latin typeface="Calibri" pitchFamily="34" charset="0"/>
              <a:cs typeface="Calibri" pitchFamily="34" charset="0"/>
            </a:endParaRPr>
          </a:p>
        </p:txBody>
      </p:sp>
      <p:sp>
        <p:nvSpPr>
          <p:cNvPr id="6" name="Rectangle 5"/>
          <p:cNvSpPr/>
          <p:nvPr/>
        </p:nvSpPr>
        <p:spPr>
          <a:xfrm>
            <a:off x="1306284" y="1203203"/>
            <a:ext cx="6774025" cy="738664"/>
          </a:xfrm>
          <a:prstGeom prst="rect">
            <a:avLst/>
          </a:prstGeom>
        </p:spPr>
        <p:txBody>
          <a:bodyPr wrap="square">
            <a:spAutoFit/>
          </a:bodyPr>
          <a:lstStyle/>
          <a:p>
            <a:pPr algn="just"/>
            <a:r>
              <a:rPr lang="en-IN" b="1" spc="-1" dirty="0" smtClean="0">
                <a:uFill>
                  <a:solidFill>
                    <a:srgbClr val="FFFFFF"/>
                  </a:solidFill>
                </a:uFill>
                <a:ea typeface="DejaVu Sans"/>
              </a:rPr>
              <a:t>‘</a:t>
            </a:r>
            <a:r>
              <a:rPr lang="en-IN" b="1" spc="-1" dirty="0" err="1" smtClean="0">
                <a:uFill>
                  <a:solidFill>
                    <a:srgbClr val="FFFFFF"/>
                  </a:solidFill>
                </a:uFill>
                <a:latin typeface="Calibri" pitchFamily="34" charset="0"/>
                <a:ea typeface="DejaVu Sans"/>
                <a:cs typeface="Calibri" pitchFamily="34" charset="0"/>
              </a:rPr>
              <a:t>Eu</a:t>
            </a:r>
            <a:r>
              <a:rPr lang="en-IN" b="1" spc="-1" dirty="0" smtClean="0">
                <a:uFill>
                  <a:solidFill>
                    <a:srgbClr val="FFFFFF"/>
                  </a:solidFill>
                </a:uFill>
                <a:latin typeface="Calibri" pitchFamily="34" charset="0"/>
                <a:ea typeface="DejaVu Sans"/>
                <a:cs typeface="Calibri" pitchFamily="34" charset="0"/>
              </a:rPr>
              <a:t>’ = WELL/ true 			</a:t>
            </a:r>
            <a:r>
              <a:rPr lang="en-IN" b="1" spc="-1" dirty="0" err="1" smtClean="0">
                <a:uFill>
                  <a:solidFill>
                    <a:srgbClr val="FFFFFF"/>
                  </a:solidFill>
                </a:uFill>
                <a:latin typeface="Calibri" pitchFamily="34" charset="0"/>
                <a:ea typeface="DejaVu Sans"/>
                <a:cs typeface="Calibri" pitchFamily="34" charset="0"/>
              </a:rPr>
              <a:t>Karyon</a:t>
            </a:r>
            <a:r>
              <a:rPr lang="en-IN" b="1" spc="-1" dirty="0" smtClean="0">
                <a:uFill>
                  <a:solidFill>
                    <a:srgbClr val="FFFFFF"/>
                  </a:solidFill>
                </a:uFill>
                <a:latin typeface="Calibri" pitchFamily="34" charset="0"/>
                <a:ea typeface="DejaVu Sans"/>
                <a:cs typeface="Calibri" pitchFamily="34" charset="0"/>
              </a:rPr>
              <a:t> = nucleus</a:t>
            </a:r>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 </a:t>
            </a:r>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(Eukaryotic cells possess an organised nucleus with a nuclear envelope.)</a:t>
            </a:r>
            <a:endParaRPr lang="en-IN" spc="-1" dirty="0">
              <a:uFill>
                <a:solidFill>
                  <a:srgbClr val="FFFFFF"/>
                </a:solidFill>
              </a:uFill>
              <a:latin typeface="Calibri" pitchFamily="34" charset="0"/>
              <a:cs typeface="Calibri" pitchFamily="34" charset="0"/>
            </a:endParaRPr>
          </a:p>
        </p:txBody>
      </p:sp>
      <p:sp>
        <p:nvSpPr>
          <p:cNvPr id="7" name="Rectangle 6"/>
          <p:cNvSpPr/>
          <p:nvPr/>
        </p:nvSpPr>
        <p:spPr>
          <a:xfrm>
            <a:off x="1407291" y="2184596"/>
            <a:ext cx="1909882" cy="307777"/>
          </a:xfrm>
          <a:prstGeom prst="rect">
            <a:avLst/>
          </a:prstGeom>
        </p:spPr>
        <p:txBody>
          <a:bodyPr wrap="none">
            <a:spAutoFit/>
          </a:bodyPr>
          <a:lstStyle/>
          <a:p>
            <a:r>
              <a:rPr lang="en-IN" b="1" spc="-1" dirty="0" smtClean="0">
                <a:uFill>
                  <a:solidFill>
                    <a:srgbClr val="FFFFFF"/>
                  </a:solidFill>
                </a:uFill>
                <a:latin typeface="Calibri" pitchFamily="34" charset="0"/>
                <a:ea typeface="DejaVu Sans"/>
                <a:cs typeface="Calibri" pitchFamily="34" charset="0"/>
              </a:rPr>
              <a:t>The eukaryotes include</a:t>
            </a:r>
            <a:endParaRPr lang="en-US" dirty="0">
              <a:latin typeface="Calibri" pitchFamily="34" charset="0"/>
              <a:cs typeface="Calibri" pitchFamily="34" charset="0"/>
            </a:endParaRPr>
          </a:p>
        </p:txBody>
      </p:sp>
      <p:sp>
        <p:nvSpPr>
          <p:cNvPr id="8" name="Rectangle 7"/>
          <p:cNvSpPr/>
          <p:nvPr/>
        </p:nvSpPr>
        <p:spPr>
          <a:xfrm>
            <a:off x="1483568" y="2615221"/>
            <a:ext cx="4767942" cy="1600438"/>
          </a:xfrm>
          <a:prstGeom prst="rect">
            <a:avLst/>
          </a:prstGeom>
        </p:spPr>
        <p:txBody>
          <a:bodyPr wrap="square">
            <a:spAutoFit/>
          </a:bodyPr>
          <a:lstStyle/>
          <a:p>
            <a:pPr algn="just"/>
            <a:r>
              <a:rPr lang="en-IN" b="1" spc="-1" dirty="0" smtClean="0">
                <a:uFill>
                  <a:solidFill>
                    <a:srgbClr val="FFFFFF"/>
                  </a:solidFill>
                </a:uFill>
                <a:latin typeface="Calibri" pitchFamily="34" charset="0"/>
                <a:cs typeface="Calibri" pitchFamily="34" charset="0"/>
              </a:rPr>
              <a:t>1. KINGDOM PROTISTA</a:t>
            </a:r>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cs typeface="Calibri" pitchFamily="34" charset="0"/>
              </a:rPr>
              <a:t>2. KINGDOM FUNGI</a:t>
            </a:r>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cs typeface="Calibri" pitchFamily="34" charset="0"/>
              </a:rPr>
              <a:t>3. KINGDOM PLANTAE</a:t>
            </a:r>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cs typeface="Calibri" pitchFamily="34" charset="0"/>
              </a:rPr>
              <a:t>4. KINGDOM ANIMALIA</a:t>
            </a:r>
            <a:endParaRPr lang="en-IN" spc="-1" dirty="0">
              <a:uFill>
                <a:solidFill>
                  <a:srgbClr val="FFFFFF"/>
                </a:solidFill>
              </a:u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397550" y="0"/>
            <a:ext cx="746449" cy="746449"/>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3415004" y="150523"/>
            <a:ext cx="2063924" cy="430887"/>
          </a:xfrm>
          <a:prstGeom prst="rect">
            <a:avLst/>
          </a:prstGeom>
        </p:spPr>
        <p:txBody>
          <a:bodyPr wrap="square">
            <a:spAutoFit/>
          </a:bodyPr>
          <a:lstStyle/>
          <a:p>
            <a:r>
              <a:rPr lang="en-IN" sz="2200" b="1" cap="all" spc="-1" dirty="0" smtClean="0">
                <a:solidFill>
                  <a:srgbClr val="FF0000"/>
                </a:solidFill>
                <a:uFill>
                  <a:solidFill>
                    <a:srgbClr val="FFFFFF"/>
                  </a:solidFill>
                </a:uFill>
                <a:latin typeface="Calibri" pitchFamily="34" charset="0"/>
                <a:ea typeface="DejaVu Sans"/>
                <a:cs typeface="Calibri" pitchFamily="34" charset="0"/>
              </a:rPr>
              <a:t> CELL WALL</a:t>
            </a:r>
            <a:endParaRPr lang="en-IN" sz="2200" spc="-1" dirty="0">
              <a:solidFill>
                <a:srgbClr val="FF0000"/>
              </a:solidFill>
              <a:uFill>
                <a:solidFill>
                  <a:srgbClr val="FFFFFF"/>
                </a:solidFill>
              </a:uFill>
              <a:latin typeface="Calibri" pitchFamily="34" charset="0"/>
              <a:cs typeface="Calibri" pitchFamily="34" charset="0"/>
            </a:endParaRPr>
          </a:p>
        </p:txBody>
      </p:sp>
      <p:sp>
        <p:nvSpPr>
          <p:cNvPr id="6" name="Rectangle 5"/>
          <p:cNvSpPr/>
          <p:nvPr/>
        </p:nvSpPr>
        <p:spPr>
          <a:xfrm>
            <a:off x="214605" y="755780"/>
            <a:ext cx="8378890" cy="4185761"/>
          </a:xfrm>
          <a:prstGeom prst="rect">
            <a:avLst/>
          </a:prstGeom>
        </p:spPr>
        <p:txBody>
          <a:bodyPr wrap="square">
            <a:spAutoFit/>
          </a:bodyPr>
          <a:lstStyle/>
          <a:p>
            <a:pPr algn="just"/>
            <a:r>
              <a:rPr lang="en-IN" b="1" spc="-1" dirty="0" smtClean="0">
                <a:uFill>
                  <a:solidFill>
                    <a:srgbClr val="FFFFFF"/>
                  </a:solidFill>
                </a:uFill>
                <a:latin typeface="Calibri" pitchFamily="34" charset="0"/>
                <a:ea typeface="DejaVu Sans"/>
                <a:cs typeface="Calibri" pitchFamily="34" charset="0"/>
              </a:rPr>
              <a:t>As you may recall, a non-living rigid structure called the cell wall forms  an outer covering for the plasma membrane of fungi and plants.</a:t>
            </a:r>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Cell wall not only gives shape to the cell and protects the cell from mechanical damage and infection, it also helps in cell-to-cell interaction and provides barrier to undesirable macromolecules.</a:t>
            </a:r>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Algae have cell wall, made of cellulose, </a:t>
            </a:r>
            <a:r>
              <a:rPr lang="en-IN" b="1" spc="-1" dirty="0" err="1" smtClean="0">
                <a:uFill>
                  <a:solidFill>
                    <a:srgbClr val="FFFFFF"/>
                  </a:solidFill>
                </a:uFill>
                <a:latin typeface="Calibri" pitchFamily="34" charset="0"/>
                <a:ea typeface="DejaVu Sans"/>
                <a:cs typeface="Calibri" pitchFamily="34" charset="0"/>
              </a:rPr>
              <a:t>galactans</a:t>
            </a:r>
            <a:r>
              <a:rPr lang="en-IN" b="1" spc="-1" dirty="0" smtClean="0">
                <a:uFill>
                  <a:solidFill>
                    <a:srgbClr val="FFFFFF"/>
                  </a:solidFill>
                </a:uFill>
                <a:latin typeface="Calibri" pitchFamily="34" charset="0"/>
                <a:ea typeface="DejaVu Sans"/>
                <a:cs typeface="Calibri" pitchFamily="34" charset="0"/>
              </a:rPr>
              <a:t>, </a:t>
            </a:r>
            <a:r>
              <a:rPr lang="en-IN" b="1" spc="-1" dirty="0" err="1" smtClean="0">
                <a:uFill>
                  <a:solidFill>
                    <a:srgbClr val="FFFFFF"/>
                  </a:solidFill>
                </a:uFill>
                <a:latin typeface="Calibri" pitchFamily="34" charset="0"/>
                <a:ea typeface="DejaVu Sans"/>
                <a:cs typeface="Calibri" pitchFamily="34" charset="0"/>
              </a:rPr>
              <a:t>mannans</a:t>
            </a:r>
            <a:r>
              <a:rPr lang="en-IN" b="1" spc="-1" dirty="0" smtClean="0">
                <a:uFill>
                  <a:solidFill>
                    <a:srgbClr val="FFFFFF"/>
                  </a:solidFill>
                </a:uFill>
                <a:latin typeface="Calibri" pitchFamily="34" charset="0"/>
                <a:ea typeface="DejaVu Sans"/>
                <a:cs typeface="Calibri" pitchFamily="34" charset="0"/>
              </a:rPr>
              <a:t> and minerals like calcium carbonate, while in other plants it consists of cellulose, hemicelluloses, </a:t>
            </a:r>
            <a:r>
              <a:rPr lang="en-IN" b="1" spc="-1" dirty="0" err="1" smtClean="0">
                <a:uFill>
                  <a:solidFill>
                    <a:srgbClr val="FFFFFF"/>
                  </a:solidFill>
                </a:uFill>
                <a:latin typeface="Calibri" pitchFamily="34" charset="0"/>
                <a:ea typeface="DejaVu Sans"/>
                <a:cs typeface="Calibri" pitchFamily="34" charset="0"/>
              </a:rPr>
              <a:t>pectins</a:t>
            </a:r>
            <a:r>
              <a:rPr lang="en-IN" b="1" spc="-1" dirty="0" smtClean="0">
                <a:uFill>
                  <a:solidFill>
                    <a:srgbClr val="FFFFFF"/>
                  </a:solidFill>
                </a:uFill>
                <a:latin typeface="Calibri" pitchFamily="34" charset="0"/>
                <a:ea typeface="DejaVu Sans"/>
                <a:cs typeface="Calibri" pitchFamily="34" charset="0"/>
              </a:rPr>
              <a:t> and proteins. </a:t>
            </a:r>
          </a:p>
          <a:p>
            <a:pPr algn="just"/>
            <a:endParaRPr lang="en-IN" b="1" spc="-1" dirty="0" smtClean="0">
              <a:uFill>
                <a:solidFill>
                  <a:srgbClr val="FFFFFF"/>
                </a:solidFill>
              </a:uFill>
              <a:latin typeface="Calibri" pitchFamily="34" charset="0"/>
              <a:ea typeface="DejaVu Sans"/>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The cell wall of a young plant cell, the primary wall is capable of growth, which gradually diminishes as the cell matures and the secondary wall is formed on the inner (towards membrane) side of the cell.</a:t>
            </a:r>
          </a:p>
          <a:p>
            <a:pPr algn="just"/>
            <a:endParaRPr lang="en-IN" b="1" spc="-1" dirty="0" smtClean="0">
              <a:uFill>
                <a:solidFill>
                  <a:srgbClr val="FFFFFF"/>
                </a:solidFill>
              </a:uFill>
              <a:latin typeface="Calibri" pitchFamily="34" charset="0"/>
              <a:ea typeface="DejaVu Sans"/>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The middle lamella is a layer mainly of calcium </a:t>
            </a:r>
            <a:r>
              <a:rPr lang="en-IN" b="1" spc="-1" dirty="0" err="1" smtClean="0">
                <a:uFill>
                  <a:solidFill>
                    <a:srgbClr val="FFFFFF"/>
                  </a:solidFill>
                </a:uFill>
                <a:latin typeface="Calibri" pitchFamily="34" charset="0"/>
                <a:ea typeface="DejaVu Sans"/>
                <a:cs typeface="Calibri" pitchFamily="34" charset="0"/>
              </a:rPr>
              <a:t>pectate</a:t>
            </a:r>
            <a:r>
              <a:rPr lang="en-IN" b="1" spc="-1" dirty="0" smtClean="0">
                <a:uFill>
                  <a:solidFill>
                    <a:srgbClr val="FFFFFF"/>
                  </a:solidFill>
                </a:uFill>
                <a:latin typeface="Calibri" pitchFamily="34" charset="0"/>
                <a:ea typeface="DejaVu Sans"/>
                <a:cs typeface="Calibri" pitchFamily="34" charset="0"/>
              </a:rPr>
              <a:t> which holds or glues the different neighbouring cells together.</a:t>
            </a:r>
          </a:p>
          <a:p>
            <a:pPr algn="just"/>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The cell wall and middle lamellae may be traversed by </a:t>
            </a:r>
            <a:r>
              <a:rPr lang="en-IN" b="1" spc="-1" dirty="0" err="1" smtClean="0">
                <a:solidFill>
                  <a:srgbClr val="C00000"/>
                </a:solidFill>
                <a:uFill>
                  <a:solidFill>
                    <a:srgbClr val="FFFFFF"/>
                  </a:solidFill>
                </a:uFill>
                <a:latin typeface="Calibri" pitchFamily="34" charset="0"/>
                <a:ea typeface="DejaVu Sans"/>
                <a:cs typeface="Calibri" pitchFamily="34" charset="0"/>
              </a:rPr>
              <a:t>plasmodesmata</a:t>
            </a:r>
            <a:r>
              <a:rPr lang="en-IN" b="1" spc="-1" dirty="0" smtClean="0">
                <a:uFill>
                  <a:solidFill>
                    <a:srgbClr val="FFFFFF"/>
                  </a:solidFill>
                </a:uFill>
                <a:latin typeface="Calibri" pitchFamily="34" charset="0"/>
                <a:ea typeface="DejaVu Sans"/>
                <a:cs typeface="Calibri" pitchFamily="34" charset="0"/>
              </a:rPr>
              <a:t> which connect the cytoplasm of neighbouring cells.</a:t>
            </a:r>
            <a:endParaRPr lang="en-IN" spc="-1" dirty="0" smtClean="0">
              <a:uFill>
                <a:solidFill>
                  <a:srgbClr val="FFFFFF"/>
                </a:solidFill>
              </a:uFill>
              <a:latin typeface="Calibri" pitchFamily="34" charset="0"/>
              <a:cs typeface="Calibri" pitchFamily="34" charset="0"/>
            </a:endParaRPr>
          </a:p>
          <a:p>
            <a:pPr algn="just"/>
            <a:endParaRPr lang="en-IN" spc="-1" dirty="0">
              <a:uFill>
                <a:solidFill>
                  <a:srgbClr val="FFFFFF"/>
                </a:solidFill>
              </a:uFill>
              <a:latin typeface="Calibri" pitchFamily="34" charset="0"/>
              <a:cs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7967954" y="131828"/>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 name="Picture 4"/>
          <p:cNvPicPr/>
          <p:nvPr/>
        </p:nvPicPr>
        <p:blipFill>
          <a:blip r:embed="rId4"/>
          <a:stretch/>
        </p:blipFill>
        <p:spPr>
          <a:xfrm>
            <a:off x="1362269" y="951722"/>
            <a:ext cx="5904976" cy="3158411"/>
          </a:xfrm>
          <a:prstGeom prst="rect">
            <a:avLst/>
          </a:prstGeom>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2199443" y="327804"/>
            <a:ext cx="2884892" cy="430887"/>
          </a:xfrm>
          <a:prstGeom prst="rect">
            <a:avLst/>
          </a:prstGeom>
        </p:spPr>
        <p:txBody>
          <a:bodyPr wrap="none">
            <a:spAutoFit/>
          </a:bodyPr>
          <a:lstStyle/>
          <a:p>
            <a:r>
              <a:rPr lang="en-IN" sz="2200" b="1" cap="all" spc="-1" dirty="0" smtClean="0">
                <a:solidFill>
                  <a:srgbClr val="FF0000"/>
                </a:solidFill>
                <a:uFill>
                  <a:solidFill>
                    <a:srgbClr val="FFFFFF"/>
                  </a:solidFill>
                </a:uFill>
                <a:latin typeface="Calibri" pitchFamily="34" charset="0"/>
                <a:ea typeface="DejaVu Sans"/>
                <a:cs typeface="Calibri" pitchFamily="34" charset="0"/>
              </a:rPr>
              <a:t>CELL WALL STRUCTURE</a:t>
            </a:r>
            <a:endParaRPr lang="en-US" sz="2200" dirty="0">
              <a:solidFill>
                <a:srgbClr val="FF0000"/>
              </a:solidFill>
              <a:latin typeface="Calibri" pitchFamily="34" charset="0"/>
              <a:cs typeface="Calibri" pitchFamily="34" charset="0"/>
            </a:endParaRPr>
          </a:p>
        </p:txBody>
      </p:sp>
      <p:pic>
        <p:nvPicPr>
          <p:cNvPr id="6" name="Picture 5"/>
          <p:cNvPicPr/>
          <p:nvPr/>
        </p:nvPicPr>
        <p:blipFill>
          <a:blip r:embed="rId4"/>
          <a:stretch/>
        </p:blipFill>
        <p:spPr>
          <a:xfrm>
            <a:off x="839755" y="1138333"/>
            <a:ext cx="6764694" cy="3166237"/>
          </a:xfrm>
          <a:prstGeom prst="rect">
            <a:avLst/>
          </a:prstGeom>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070591" y="374424"/>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298578" y="367741"/>
            <a:ext cx="7977675" cy="4185761"/>
          </a:xfrm>
          <a:prstGeom prst="rect">
            <a:avLst/>
          </a:prstGeom>
        </p:spPr>
        <p:txBody>
          <a:bodyPr wrap="square">
            <a:spAutoFit/>
          </a:bodyPr>
          <a:lstStyle/>
          <a:p>
            <a:pPr lvl="0" algn="just" fontAlgn="base">
              <a:spcBef>
                <a:spcPct val="0"/>
              </a:spcBef>
              <a:spcAft>
                <a:spcPct val="0"/>
              </a:spcAft>
              <a:buClrTx/>
            </a:pPr>
            <a:r>
              <a:rPr lang="en-US" b="1" dirty="0" smtClean="0">
                <a:solidFill>
                  <a:schemeClr val="tx1"/>
                </a:solidFill>
                <a:latin typeface="Calibri" pitchFamily="34" charset="0"/>
                <a:ea typeface="Calibri" pitchFamily="34" charset="0"/>
                <a:cs typeface="Calibri" pitchFamily="34" charset="0"/>
              </a:rPr>
              <a:t>Structure of Cell Wall</a:t>
            </a:r>
          </a:p>
          <a:p>
            <a:pPr lvl="0" algn="just" fontAlgn="base">
              <a:spcBef>
                <a:spcPct val="0"/>
              </a:spcBef>
              <a:spcAft>
                <a:spcPct val="0"/>
              </a:spcAft>
              <a:buClrTx/>
            </a:pPr>
            <a:endParaRPr lang="en-US" b="1" dirty="0" smtClean="0">
              <a:solidFill>
                <a:schemeClr val="tx1"/>
              </a:solidFill>
              <a:latin typeface="Calibri" pitchFamily="34" charset="0"/>
              <a:cs typeface="Calibri" pitchFamily="34" charset="0"/>
            </a:endParaRPr>
          </a:p>
          <a:p>
            <a:pPr lvl="0" algn="just" fontAlgn="base">
              <a:spcBef>
                <a:spcPct val="0"/>
              </a:spcBef>
              <a:spcAft>
                <a:spcPct val="0"/>
              </a:spcAft>
              <a:buClrTx/>
            </a:pPr>
            <a:endParaRPr lang="en-US" b="1" dirty="0" smtClean="0">
              <a:solidFill>
                <a:schemeClr val="tx1"/>
              </a:solidFill>
              <a:latin typeface="Calibri" pitchFamily="34" charset="0"/>
              <a:cs typeface="Calibri" pitchFamily="34" charset="0"/>
            </a:endParaRPr>
          </a:p>
          <a:p>
            <a:pPr lvl="0" algn="just" fontAlgn="base">
              <a:spcBef>
                <a:spcPct val="0"/>
              </a:spcBef>
              <a:spcAft>
                <a:spcPct val="0"/>
              </a:spcAft>
              <a:buClrTx/>
            </a:pPr>
            <a:endParaRPr lang="en-US" b="1" dirty="0" smtClean="0">
              <a:solidFill>
                <a:schemeClr val="tx1"/>
              </a:solidFill>
              <a:latin typeface="Calibri" pitchFamily="34" charset="0"/>
              <a:cs typeface="Calibri" pitchFamily="34" charset="0"/>
            </a:endParaRPr>
          </a:p>
          <a:p>
            <a:pPr lvl="0" algn="just" fontAlgn="base">
              <a:spcBef>
                <a:spcPct val="0"/>
              </a:spcBef>
              <a:spcAft>
                <a:spcPct val="0"/>
              </a:spcAft>
              <a:buClrTx/>
            </a:pPr>
            <a:endParaRPr lang="en-US" dirty="0" smtClean="0">
              <a:solidFill>
                <a:schemeClr val="tx1"/>
              </a:solidFill>
              <a:latin typeface="Calibri" pitchFamily="34" charset="0"/>
              <a:cs typeface="Calibri" pitchFamily="34" charset="0"/>
            </a:endParaRPr>
          </a:p>
          <a:p>
            <a:pPr lvl="0" algn="just" eaLnBrk="0" fontAlgn="base" hangingPunct="0">
              <a:spcBef>
                <a:spcPct val="0"/>
              </a:spcBef>
              <a:spcAft>
                <a:spcPct val="0"/>
              </a:spcAft>
              <a:buClrTx/>
            </a:pPr>
            <a:r>
              <a:rPr lang="en-US" dirty="0" smtClean="0">
                <a:solidFill>
                  <a:schemeClr val="tx1"/>
                </a:solidFill>
                <a:latin typeface="Calibri" pitchFamily="34" charset="0"/>
                <a:ea typeface="Calibri" pitchFamily="34" charset="0"/>
                <a:cs typeface="Calibri" pitchFamily="34" charset="0"/>
              </a:rPr>
              <a:t>On the basis of the structure, cell wall is differentiated into the following three parts.</a:t>
            </a:r>
          </a:p>
          <a:p>
            <a:pPr lvl="0" algn="just" eaLnBrk="0" fontAlgn="base" hangingPunct="0">
              <a:spcBef>
                <a:spcPct val="0"/>
              </a:spcBef>
              <a:spcAft>
                <a:spcPct val="0"/>
              </a:spcAft>
              <a:buClrTx/>
            </a:pPr>
            <a:r>
              <a:rPr lang="en-US" dirty="0" smtClean="0">
                <a:solidFill>
                  <a:schemeClr val="tx1"/>
                </a:solidFill>
                <a:latin typeface="Calibri" pitchFamily="34" charset="0"/>
                <a:ea typeface="Calibri" pitchFamily="34" charset="0"/>
                <a:cs typeface="Calibri" pitchFamily="34" charset="0"/>
              </a:rPr>
              <a:t/>
            </a:r>
            <a:br>
              <a:rPr lang="en-US" dirty="0" smtClean="0">
                <a:solidFill>
                  <a:schemeClr val="tx1"/>
                </a:solidFill>
                <a:latin typeface="Calibri" pitchFamily="34" charset="0"/>
                <a:ea typeface="Calibri" pitchFamily="34" charset="0"/>
                <a:cs typeface="Calibri" pitchFamily="34" charset="0"/>
              </a:rPr>
            </a:br>
            <a:r>
              <a:rPr lang="en-US" dirty="0" err="1" smtClean="0">
                <a:solidFill>
                  <a:schemeClr val="tx1"/>
                </a:solidFill>
                <a:latin typeface="Calibri" pitchFamily="34" charset="0"/>
                <a:ea typeface="Calibri" pitchFamily="34" charset="0"/>
                <a:cs typeface="Calibri" pitchFamily="34" charset="0"/>
              </a:rPr>
              <a:t>i</a:t>
            </a:r>
            <a:r>
              <a:rPr lang="en-US" dirty="0" smtClean="0">
                <a:solidFill>
                  <a:schemeClr val="tx1"/>
                </a:solidFill>
                <a:latin typeface="Calibri" pitchFamily="34" charset="0"/>
                <a:ea typeface="Calibri" pitchFamily="34" charset="0"/>
                <a:cs typeface="Calibri" pitchFamily="34" charset="0"/>
              </a:rPr>
              <a:t>. </a:t>
            </a:r>
            <a:r>
              <a:rPr lang="en-US" b="1" dirty="0" smtClean="0">
                <a:solidFill>
                  <a:schemeClr val="tx1"/>
                </a:solidFill>
                <a:latin typeface="Calibri" pitchFamily="34" charset="0"/>
                <a:ea typeface="Calibri" pitchFamily="34" charset="0"/>
                <a:cs typeface="Calibri" pitchFamily="34" charset="0"/>
              </a:rPr>
              <a:t>Middle Lamella</a:t>
            </a:r>
          </a:p>
          <a:p>
            <a:pPr lvl="0" algn="just" eaLnBrk="0" fontAlgn="base" hangingPunct="0">
              <a:spcBef>
                <a:spcPct val="0"/>
              </a:spcBef>
              <a:spcAft>
                <a:spcPct val="0"/>
              </a:spcAft>
              <a:buClrTx/>
            </a:pPr>
            <a:endParaRPr lang="en-US" b="1" dirty="0" smtClean="0">
              <a:solidFill>
                <a:schemeClr val="tx1"/>
              </a:solidFill>
              <a:latin typeface="Calibri" pitchFamily="34" charset="0"/>
              <a:cs typeface="Calibri" pitchFamily="34" charset="0"/>
            </a:endParaRPr>
          </a:p>
          <a:p>
            <a:pPr lvl="0" algn="just" eaLnBrk="0" fontAlgn="base" hangingPunct="0">
              <a:spcBef>
                <a:spcPct val="0"/>
              </a:spcBef>
              <a:spcAft>
                <a:spcPct val="0"/>
              </a:spcAft>
              <a:buClrTx/>
            </a:pPr>
            <a:endParaRPr lang="en-US" dirty="0" smtClean="0">
              <a:solidFill>
                <a:schemeClr val="tx1"/>
              </a:solidFill>
              <a:latin typeface="Calibri" pitchFamily="34" charset="0"/>
              <a:cs typeface="Calibri" pitchFamily="34" charset="0"/>
            </a:endParaRPr>
          </a:p>
          <a:p>
            <a:pPr lvl="0" algn="just" eaLnBrk="0" fontAlgn="base" hangingPunct="0">
              <a:spcBef>
                <a:spcPct val="0"/>
              </a:spcBef>
              <a:spcAft>
                <a:spcPct val="0"/>
              </a:spcAft>
              <a:buClrTx/>
            </a:pPr>
            <a:r>
              <a:rPr lang="en-US" dirty="0" smtClean="0">
                <a:solidFill>
                  <a:schemeClr val="tx1"/>
                </a:solidFill>
                <a:latin typeface="Calibri" pitchFamily="34" charset="0"/>
                <a:ea typeface="Calibri" pitchFamily="34" charset="0"/>
                <a:cs typeface="Calibri" pitchFamily="34" charset="0"/>
              </a:rPr>
              <a:t>It is the layer mainly made up of calcium and magnesium </a:t>
            </a:r>
            <a:r>
              <a:rPr lang="en-US" dirty="0" err="1" smtClean="0">
                <a:solidFill>
                  <a:schemeClr val="tx1"/>
                </a:solidFill>
                <a:latin typeface="Calibri" pitchFamily="34" charset="0"/>
                <a:ea typeface="Calibri" pitchFamily="34" charset="0"/>
                <a:cs typeface="Calibri" pitchFamily="34" charset="0"/>
              </a:rPr>
              <a:t>pectates</a:t>
            </a:r>
            <a:r>
              <a:rPr lang="en-US" dirty="0" smtClean="0">
                <a:solidFill>
                  <a:schemeClr val="tx1"/>
                </a:solidFill>
                <a:latin typeface="Calibri" pitchFamily="34" charset="0"/>
                <a:ea typeface="Calibri" pitchFamily="34" charset="0"/>
                <a:cs typeface="Calibri" pitchFamily="34" charset="0"/>
              </a:rPr>
              <a:t>.</a:t>
            </a:r>
          </a:p>
          <a:p>
            <a:pPr lvl="0" algn="just" eaLnBrk="0" fontAlgn="base" hangingPunct="0">
              <a:spcBef>
                <a:spcPct val="0"/>
              </a:spcBef>
              <a:spcAft>
                <a:spcPct val="0"/>
              </a:spcAft>
              <a:buClrTx/>
            </a:pPr>
            <a:endParaRPr lang="en-US" dirty="0" smtClean="0">
              <a:solidFill>
                <a:schemeClr val="tx1"/>
              </a:solidFill>
              <a:latin typeface="Calibri" pitchFamily="34" charset="0"/>
              <a:ea typeface="Calibri" pitchFamily="34" charset="0"/>
              <a:cs typeface="Calibri" pitchFamily="34" charset="0"/>
            </a:endParaRPr>
          </a:p>
          <a:p>
            <a:pPr lvl="0" algn="just" eaLnBrk="0" fontAlgn="base" hangingPunct="0">
              <a:spcBef>
                <a:spcPct val="0"/>
              </a:spcBef>
              <a:spcAft>
                <a:spcPct val="0"/>
              </a:spcAft>
              <a:buClrTx/>
            </a:pPr>
            <a:r>
              <a:rPr lang="en-US" dirty="0" smtClean="0">
                <a:solidFill>
                  <a:schemeClr val="tx1"/>
                </a:solidFill>
                <a:latin typeface="Calibri" pitchFamily="34" charset="0"/>
                <a:ea typeface="Calibri" pitchFamily="34" charset="0"/>
                <a:cs typeface="Calibri" pitchFamily="34" charset="0"/>
              </a:rPr>
              <a:t> It cements the cell walls of two adjoining cells together. </a:t>
            </a:r>
          </a:p>
          <a:p>
            <a:pPr lvl="0" algn="just" eaLnBrk="0" fontAlgn="base" hangingPunct="0">
              <a:spcBef>
                <a:spcPct val="0"/>
              </a:spcBef>
              <a:spcAft>
                <a:spcPct val="0"/>
              </a:spcAft>
              <a:buClrTx/>
            </a:pPr>
            <a:endParaRPr lang="en-US" dirty="0" smtClean="0">
              <a:solidFill>
                <a:schemeClr val="tx1"/>
              </a:solidFill>
              <a:latin typeface="Calibri" pitchFamily="34" charset="0"/>
              <a:ea typeface="Calibri" pitchFamily="34" charset="0"/>
              <a:cs typeface="Calibri" pitchFamily="34" charset="0"/>
            </a:endParaRPr>
          </a:p>
          <a:p>
            <a:pPr lvl="0" algn="just" eaLnBrk="0" fontAlgn="base" hangingPunct="0">
              <a:spcBef>
                <a:spcPct val="0"/>
              </a:spcBef>
              <a:spcAft>
                <a:spcPct val="0"/>
              </a:spcAft>
              <a:buClrTx/>
            </a:pPr>
            <a:endParaRPr lang="en-US" dirty="0" smtClean="0">
              <a:solidFill>
                <a:schemeClr val="tx1"/>
              </a:solidFill>
              <a:latin typeface="Calibri" pitchFamily="34" charset="0"/>
              <a:ea typeface="Calibri" pitchFamily="34" charset="0"/>
              <a:cs typeface="Calibri" pitchFamily="34" charset="0"/>
            </a:endParaRPr>
          </a:p>
          <a:p>
            <a:pPr lvl="0" algn="just" eaLnBrk="0" fontAlgn="base" hangingPunct="0">
              <a:spcBef>
                <a:spcPct val="0"/>
              </a:spcBef>
              <a:spcAft>
                <a:spcPct val="0"/>
              </a:spcAft>
              <a:buClrTx/>
            </a:pPr>
            <a:endParaRPr lang="en-US" dirty="0" smtClean="0">
              <a:solidFill>
                <a:schemeClr val="tx1"/>
              </a:solidFill>
              <a:latin typeface="Calibri" pitchFamily="34" charset="0"/>
              <a:ea typeface="Calibri" pitchFamily="34" charset="0"/>
              <a:cs typeface="Calibri" pitchFamily="34" charset="0"/>
            </a:endParaRPr>
          </a:p>
          <a:p>
            <a:pPr lvl="0" algn="just" eaLnBrk="0" fontAlgn="base" hangingPunct="0">
              <a:spcBef>
                <a:spcPct val="0"/>
              </a:spcBef>
              <a:spcAft>
                <a:spcPct val="0"/>
              </a:spcAft>
              <a:buClrTx/>
            </a:pPr>
            <a:r>
              <a:rPr lang="en-US" dirty="0" smtClean="0">
                <a:solidFill>
                  <a:schemeClr val="tx1"/>
                </a:solidFill>
                <a:latin typeface="Calibri" pitchFamily="34" charset="0"/>
                <a:ea typeface="Calibri" pitchFamily="34" charset="0"/>
                <a:cs typeface="Calibri" pitchFamily="34" charset="0"/>
              </a:rPr>
              <a:t>It is absent on the outer side of surface cells middle lamella along with a cell wall transverse by </a:t>
            </a:r>
            <a:r>
              <a:rPr lang="en-US" dirty="0" err="1" smtClean="0">
                <a:solidFill>
                  <a:schemeClr val="tx1"/>
                </a:solidFill>
                <a:latin typeface="Calibri" pitchFamily="34" charset="0"/>
                <a:ea typeface="Calibri" pitchFamily="34" charset="0"/>
                <a:cs typeface="Calibri" pitchFamily="34" charset="0"/>
              </a:rPr>
              <a:t>plasmodesmata</a:t>
            </a:r>
            <a:r>
              <a:rPr lang="en-US" dirty="0" smtClean="0">
                <a:solidFill>
                  <a:schemeClr val="tx1"/>
                </a:solidFill>
                <a:latin typeface="Calibri" pitchFamily="34" charset="0"/>
                <a:ea typeface="Calibri" pitchFamily="34" charset="0"/>
                <a:cs typeface="Calibri" pitchFamily="34" charset="0"/>
              </a:rPr>
              <a:t> which connects cytoplasm of   </a:t>
            </a:r>
            <a:r>
              <a:rPr lang="en-US" dirty="0" err="1" smtClean="0">
                <a:solidFill>
                  <a:schemeClr val="tx1"/>
                </a:solidFill>
                <a:latin typeface="Calibri" pitchFamily="34" charset="0"/>
                <a:ea typeface="Calibri" pitchFamily="34" charset="0"/>
                <a:cs typeface="Calibri" pitchFamily="34" charset="0"/>
              </a:rPr>
              <a:t>neighbouring</a:t>
            </a:r>
            <a:r>
              <a:rPr lang="en-US" dirty="0" smtClean="0">
                <a:solidFill>
                  <a:schemeClr val="tx1"/>
                </a:solidFill>
                <a:latin typeface="Calibri" pitchFamily="34" charset="0"/>
                <a:ea typeface="Calibri" pitchFamily="34" charset="0"/>
                <a:cs typeface="Calibri" pitchFamily="34" charset="0"/>
              </a:rPr>
              <a:t> cells.</a:t>
            </a:r>
          </a:p>
          <a:p>
            <a:pPr lvl="0" algn="just" eaLnBrk="0" fontAlgn="base" hangingPunct="0">
              <a:spcBef>
                <a:spcPct val="0"/>
              </a:spcBef>
              <a:spcAft>
                <a:spcPct val="0"/>
              </a:spcAft>
              <a:buClrTx/>
            </a:pPr>
            <a:endParaRPr lang="en-US" dirty="0" smtClean="0">
              <a:solidFill>
                <a:schemeClr val="tx1"/>
              </a:solidFill>
              <a:latin typeface="Calibri" pitchFamily="34" charset="0"/>
              <a:cs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5191" y="840197"/>
            <a:ext cx="4572000" cy="3754874"/>
          </a:xfrm>
          <a:prstGeom prst="rect">
            <a:avLst/>
          </a:prstGeom>
        </p:spPr>
        <p:txBody>
          <a:bodyPr>
            <a:spAutoFit/>
          </a:bodyPr>
          <a:lstStyle/>
          <a:p>
            <a:pPr lvl="0" algn="just" eaLnBrk="0" fontAlgn="base" hangingPunct="0">
              <a:spcBef>
                <a:spcPct val="0"/>
              </a:spcBef>
              <a:spcAft>
                <a:spcPct val="0"/>
              </a:spcAft>
              <a:buClrTx/>
            </a:pPr>
            <a:r>
              <a:rPr lang="en-US" b="1" dirty="0" smtClean="0">
                <a:solidFill>
                  <a:schemeClr val="tx1"/>
                </a:solidFill>
                <a:latin typeface="Calibri" pitchFamily="34" charset="0"/>
                <a:ea typeface="Calibri" pitchFamily="34" charset="0"/>
                <a:cs typeface="Calibri" pitchFamily="34" charset="0"/>
              </a:rPr>
              <a:t>ii. Primary Cell Wall</a:t>
            </a:r>
          </a:p>
          <a:p>
            <a:pPr lvl="0" algn="just" eaLnBrk="0" fontAlgn="base" hangingPunct="0">
              <a:spcBef>
                <a:spcPct val="0"/>
              </a:spcBef>
              <a:spcAft>
                <a:spcPct val="0"/>
              </a:spcAft>
              <a:buClrTx/>
            </a:pPr>
            <a:endParaRPr lang="en-US" dirty="0" smtClean="0">
              <a:solidFill>
                <a:schemeClr val="tx1"/>
              </a:solidFill>
              <a:latin typeface="Calibri" pitchFamily="34" charset="0"/>
              <a:cs typeface="Calibri" pitchFamily="34" charset="0"/>
            </a:endParaRPr>
          </a:p>
          <a:p>
            <a:pPr lvl="0" algn="just" eaLnBrk="0" fontAlgn="base" hangingPunct="0">
              <a:spcBef>
                <a:spcPct val="0"/>
              </a:spcBef>
              <a:spcAft>
                <a:spcPct val="0"/>
              </a:spcAft>
              <a:buClrTx/>
            </a:pPr>
            <a:r>
              <a:rPr lang="en-US" dirty="0" smtClean="0">
                <a:solidFill>
                  <a:schemeClr val="tx1"/>
                </a:solidFill>
                <a:latin typeface="Calibri" pitchFamily="34" charset="0"/>
                <a:ea typeface="Calibri" pitchFamily="34" charset="0"/>
                <a:cs typeface="Calibri" pitchFamily="34" charset="0"/>
              </a:rPr>
              <a:t>It is produced inner to the middle lamella in a young and growing cell.</a:t>
            </a:r>
          </a:p>
          <a:p>
            <a:pPr lvl="0" algn="just" eaLnBrk="0" fontAlgn="base" hangingPunct="0">
              <a:spcBef>
                <a:spcPct val="0"/>
              </a:spcBef>
              <a:spcAft>
                <a:spcPct val="0"/>
              </a:spcAft>
              <a:buClrTx/>
            </a:pPr>
            <a:endParaRPr lang="en-US" dirty="0" smtClean="0">
              <a:solidFill>
                <a:schemeClr val="tx1"/>
              </a:solidFill>
              <a:latin typeface="Calibri" pitchFamily="34" charset="0"/>
              <a:ea typeface="Calibri" pitchFamily="34" charset="0"/>
              <a:cs typeface="Calibri" pitchFamily="34" charset="0"/>
            </a:endParaRPr>
          </a:p>
          <a:p>
            <a:pPr lvl="0" algn="just" eaLnBrk="0" fontAlgn="base" hangingPunct="0">
              <a:spcBef>
                <a:spcPct val="0"/>
              </a:spcBef>
              <a:spcAft>
                <a:spcPct val="0"/>
              </a:spcAft>
              <a:buClrTx/>
            </a:pPr>
            <a:endParaRPr lang="en-US" dirty="0" smtClean="0">
              <a:solidFill>
                <a:schemeClr val="tx1"/>
              </a:solidFill>
              <a:latin typeface="Calibri" pitchFamily="34" charset="0"/>
              <a:ea typeface="Calibri" pitchFamily="34" charset="0"/>
              <a:cs typeface="Calibri" pitchFamily="34" charset="0"/>
            </a:endParaRPr>
          </a:p>
          <a:p>
            <a:pPr lvl="0" algn="just" eaLnBrk="0" fontAlgn="base" hangingPunct="0">
              <a:spcBef>
                <a:spcPct val="0"/>
              </a:spcBef>
              <a:spcAft>
                <a:spcPct val="0"/>
              </a:spcAft>
              <a:buClrTx/>
            </a:pPr>
            <a:r>
              <a:rPr lang="en-US" dirty="0" smtClean="0">
                <a:solidFill>
                  <a:schemeClr val="tx1"/>
                </a:solidFill>
                <a:latin typeface="Calibri" pitchFamily="34" charset="0"/>
                <a:ea typeface="Calibri" pitchFamily="34" charset="0"/>
                <a:cs typeface="Calibri" pitchFamily="34" charset="0"/>
              </a:rPr>
              <a:t> It is capable of growth and extension. It tends to diminish gradually as the cell attain maturity.</a:t>
            </a:r>
          </a:p>
          <a:p>
            <a:pPr lvl="0" algn="just" eaLnBrk="0" fontAlgn="base" hangingPunct="0">
              <a:spcBef>
                <a:spcPct val="0"/>
              </a:spcBef>
              <a:spcAft>
                <a:spcPct val="0"/>
              </a:spcAft>
              <a:buClrTx/>
            </a:pPr>
            <a:endParaRPr lang="en-US" dirty="0" smtClean="0">
              <a:solidFill>
                <a:schemeClr val="tx1"/>
              </a:solidFill>
              <a:latin typeface="Calibri" pitchFamily="34" charset="0"/>
              <a:cs typeface="Calibri" pitchFamily="34" charset="0"/>
            </a:endParaRPr>
          </a:p>
          <a:p>
            <a:pPr lvl="0" algn="just" eaLnBrk="0" fontAlgn="base" hangingPunct="0">
              <a:spcBef>
                <a:spcPct val="0"/>
              </a:spcBef>
              <a:spcAft>
                <a:spcPct val="0"/>
              </a:spcAft>
              <a:buClrTx/>
            </a:pPr>
            <a:r>
              <a:rPr lang="en-US" b="1" dirty="0" smtClean="0">
                <a:solidFill>
                  <a:schemeClr val="tx1"/>
                </a:solidFill>
                <a:latin typeface="Calibri" pitchFamily="34" charset="0"/>
                <a:ea typeface="Calibri" pitchFamily="34" charset="0"/>
                <a:cs typeface="Calibri" pitchFamily="34" charset="0"/>
              </a:rPr>
              <a:t>iii. Secondary Cell Wall</a:t>
            </a:r>
          </a:p>
          <a:p>
            <a:pPr lvl="0" algn="just" eaLnBrk="0" fontAlgn="base" hangingPunct="0">
              <a:spcBef>
                <a:spcPct val="0"/>
              </a:spcBef>
              <a:spcAft>
                <a:spcPct val="0"/>
              </a:spcAft>
              <a:buClrTx/>
            </a:pPr>
            <a:endParaRPr lang="en-US" dirty="0" smtClean="0">
              <a:solidFill>
                <a:schemeClr val="tx1"/>
              </a:solidFill>
              <a:latin typeface="Calibri" pitchFamily="34" charset="0"/>
              <a:cs typeface="Calibri" pitchFamily="34" charset="0"/>
            </a:endParaRPr>
          </a:p>
          <a:p>
            <a:pPr lvl="0" algn="just" eaLnBrk="0" fontAlgn="base" hangingPunct="0">
              <a:spcBef>
                <a:spcPct val="0"/>
              </a:spcBef>
              <a:spcAft>
                <a:spcPct val="0"/>
              </a:spcAft>
              <a:buClrTx/>
            </a:pPr>
            <a:r>
              <a:rPr lang="en-US" dirty="0" smtClean="0">
                <a:solidFill>
                  <a:schemeClr val="tx1"/>
                </a:solidFill>
                <a:latin typeface="Calibri" pitchFamily="34" charset="0"/>
                <a:ea typeface="Calibri" pitchFamily="34" charset="0"/>
                <a:cs typeface="Calibri" pitchFamily="34" charset="0"/>
              </a:rPr>
              <a:t>The thick secondary wall is formed inner towards membrane to the primary wall. </a:t>
            </a:r>
          </a:p>
          <a:p>
            <a:pPr lvl="0" algn="just" eaLnBrk="0" fontAlgn="base" hangingPunct="0">
              <a:spcBef>
                <a:spcPct val="0"/>
              </a:spcBef>
              <a:spcAft>
                <a:spcPct val="0"/>
              </a:spcAft>
              <a:buClrTx/>
            </a:pPr>
            <a:endParaRPr lang="en-US" dirty="0" smtClean="0">
              <a:solidFill>
                <a:schemeClr val="tx1"/>
              </a:solidFill>
              <a:latin typeface="Calibri" pitchFamily="34" charset="0"/>
              <a:ea typeface="Calibri" pitchFamily="34" charset="0"/>
              <a:cs typeface="Calibri" pitchFamily="34" charset="0"/>
            </a:endParaRPr>
          </a:p>
          <a:p>
            <a:pPr lvl="0" algn="just" eaLnBrk="0" fontAlgn="base" hangingPunct="0">
              <a:spcBef>
                <a:spcPct val="0"/>
              </a:spcBef>
              <a:spcAft>
                <a:spcPct val="0"/>
              </a:spcAft>
              <a:buClrTx/>
            </a:pPr>
            <a:r>
              <a:rPr lang="en-US" dirty="0" smtClean="0">
                <a:solidFill>
                  <a:schemeClr val="tx1"/>
                </a:solidFill>
                <a:latin typeface="Calibri" pitchFamily="34" charset="0"/>
                <a:ea typeface="Calibri" pitchFamily="34" charset="0"/>
                <a:cs typeface="Calibri" pitchFamily="34" charset="0"/>
              </a:rPr>
              <a:t>As the cell gets fully matured. </a:t>
            </a:r>
          </a:p>
          <a:p>
            <a:pPr lvl="0" algn="just" eaLnBrk="0" fontAlgn="base" hangingPunct="0">
              <a:spcBef>
                <a:spcPct val="0"/>
              </a:spcBef>
              <a:spcAft>
                <a:spcPct val="0"/>
              </a:spcAft>
              <a:buClrTx/>
            </a:pPr>
            <a:endParaRPr lang="en-US" dirty="0" smtClean="0">
              <a:solidFill>
                <a:schemeClr val="tx1"/>
              </a:solidFill>
              <a:latin typeface="Calibri" pitchFamily="34" charset="0"/>
              <a:ea typeface="Calibri" pitchFamily="34" charset="0"/>
              <a:cs typeface="Calibri" pitchFamily="34" charset="0"/>
            </a:endParaRPr>
          </a:p>
          <a:p>
            <a:pPr lvl="0" algn="just" eaLnBrk="0" fontAlgn="base" hangingPunct="0">
              <a:spcBef>
                <a:spcPct val="0"/>
              </a:spcBef>
              <a:spcAft>
                <a:spcPct val="0"/>
              </a:spcAft>
              <a:buClrTx/>
            </a:pPr>
            <a:r>
              <a:rPr lang="en-US" dirty="0" smtClean="0">
                <a:solidFill>
                  <a:schemeClr val="tx1"/>
                </a:solidFill>
                <a:latin typeface="Calibri" pitchFamily="34" charset="0"/>
                <a:ea typeface="Calibri" pitchFamily="34" charset="0"/>
                <a:cs typeface="Calibri" pitchFamily="34" charset="0"/>
              </a:rPr>
              <a:t>Its composition is similar to the primary wall.</a:t>
            </a:r>
            <a:endParaRPr lang="en-US" dirty="0" smtClean="0">
              <a:solidFill>
                <a:schemeClr val="tx1"/>
              </a:solidFill>
              <a:latin typeface="Calibri" pitchFamily="34" charset="0"/>
              <a:cs typeface="Calibri" pitchFamily="34" charset="0"/>
            </a:endParaRPr>
          </a:p>
        </p:txBody>
      </p:sp>
      <p:pic>
        <p:nvPicPr>
          <p:cNvPr id="4" name="Google Shape;69;p15"/>
          <p:cNvPicPr preferRelativeResize="0"/>
          <p:nvPr/>
        </p:nvPicPr>
        <p:blipFill rotWithShape="1">
          <a:blip r:embed="rId2">
            <a:alphaModFix/>
          </a:blip>
          <a:srcRect/>
          <a:stretch/>
        </p:blipFill>
        <p:spPr>
          <a:xfrm>
            <a:off x="8070591" y="374424"/>
            <a:ext cx="925650" cy="925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410547" y="294204"/>
            <a:ext cx="7744408" cy="3108543"/>
          </a:xfrm>
          <a:prstGeom prst="rect">
            <a:avLst/>
          </a:prstGeom>
        </p:spPr>
        <p:txBody>
          <a:bodyPr wrap="square">
            <a:spAutoFit/>
          </a:bodyPr>
          <a:lstStyle/>
          <a:p>
            <a:pPr lvl="0" algn="just" eaLnBrk="0" fontAlgn="base" hangingPunct="0">
              <a:spcBef>
                <a:spcPct val="0"/>
              </a:spcBef>
              <a:spcAft>
                <a:spcPct val="0"/>
              </a:spcAft>
            </a:pPr>
            <a:r>
              <a:rPr lang="en-US" b="1" dirty="0" smtClean="0">
                <a:latin typeface="Calibri" pitchFamily="34" charset="0"/>
                <a:ea typeface="Calibri" pitchFamily="34" charset="0"/>
                <a:cs typeface="Calibri" pitchFamily="34" charset="0"/>
              </a:rPr>
              <a:t>Functions</a:t>
            </a:r>
          </a:p>
          <a:p>
            <a:pPr lvl="0" algn="just" eaLnBrk="0" fontAlgn="base" hangingPunct="0">
              <a:spcBef>
                <a:spcPct val="0"/>
              </a:spcBef>
              <a:spcAft>
                <a:spcPct val="0"/>
              </a:spcAft>
            </a:pPr>
            <a:r>
              <a:rPr lang="en-US" dirty="0" smtClean="0">
                <a:latin typeface="Calibri" pitchFamily="34" charset="0"/>
                <a:ea typeface="Calibri" pitchFamily="34" charset="0"/>
                <a:cs typeface="Calibri" pitchFamily="34" charset="0"/>
              </a:rPr>
              <a:t/>
            </a:r>
            <a:br>
              <a:rPr lang="en-US" dirty="0" smtClean="0">
                <a:latin typeface="Calibri" pitchFamily="34" charset="0"/>
                <a:ea typeface="Calibri" pitchFamily="34" charset="0"/>
                <a:cs typeface="Calibri" pitchFamily="34" charset="0"/>
              </a:rPr>
            </a:br>
            <a:r>
              <a:rPr lang="en-US" b="1" dirty="0" smtClean="0">
                <a:latin typeface="Calibri" pitchFamily="34" charset="0"/>
                <a:ea typeface="Calibri" pitchFamily="34" charset="0"/>
                <a:cs typeface="Calibri" pitchFamily="34" charset="0"/>
              </a:rPr>
              <a:t>Cell wall possess the following Junctions</a:t>
            </a:r>
          </a:p>
          <a:p>
            <a:pPr lvl="0" algn="just" eaLnBrk="0" fontAlgn="base" hangingPunct="0">
              <a:spcBef>
                <a:spcPct val="0"/>
              </a:spcBef>
              <a:spcAft>
                <a:spcPct val="0"/>
              </a:spcAft>
            </a:pPr>
            <a:endParaRPr lang="en-US" b="1" dirty="0" smtClean="0">
              <a:latin typeface="Calibri" pitchFamily="34" charset="0"/>
              <a:ea typeface="Calibri" pitchFamily="34" charset="0"/>
              <a:cs typeface="Calibri" pitchFamily="34" charset="0"/>
            </a:endParaRPr>
          </a:p>
          <a:p>
            <a:pPr lvl="0" algn="just" eaLnBrk="0" fontAlgn="base" hangingPunct="0">
              <a:spcBef>
                <a:spcPct val="0"/>
              </a:spcBef>
              <a:spcAft>
                <a:spcPct val="0"/>
              </a:spcAft>
            </a:pPr>
            <a:endParaRPr lang="en-US" dirty="0" smtClean="0">
              <a:latin typeface="Calibri" pitchFamily="34" charset="0"/>
              <a:cs typeface="Calibri" pitchFamily="34" charset="0"/>
            </a:endParaRPr>
          </a:p>
          <a:p>
            <a:pPr lvl="0" algn="just" eaLnBrk="0" fontAlgn="base" hangingPunct="0">
              <a:spcBef>
                <a:spcPct val="0"/>
              </a:spcBef>
              <a:spcAft>
                <a:spcPct val="0"/>
              </a:spcAft>
            </a:pPr>
            <a:r>
              <a:rPr lang="en-US" dirty="0" smtClean="0">
                <a:latin typeface="Calibri" pitchFamily="34" charset="0"/>
                <a:ea typeface="Calibri" pitchFamily="34" charset="0"/>
                <a:cs typeface="Calibri" pitchFamily="34" charset="0"/>
              </a:rPr>
              <a:t>(</a:t>
            </a:r>
            <a:r>
              <a:rPr lang="en-US" dirty="0" err="1" smtClean="0">
                <a:latin typeface="Calibri" pitchFamily="34" charset="0"/>
                <a:ea typeface="Calibri" pitchFamily="34" charset="0"/>
                <a:cs typeface="Calibri" pitchFamily="34" charset="0"/>
              </a:rPr>
              <a:t>i</a:t>
            </a:r>
            <a:r>
              <a:rPr lang="en-US" dirty="0" smtClean="0">
                <a:latin typeface="Calibri" pitchFamily="34" charset="0"/>
                <a:ea typeface="Calibri" pitchFamily="34" charset="0"/>
                <a:cs typeface="Calibri" pitchFamily="34" charset="0"/>
              </a:rPr>
              <a:t>) It helps in providing a definite shape to the cell and also protects protoplasm against any mechanical injury, i.e., damage and infection.</a:t>
            </a:r>
          </a:p>
          <a:p>
            <a:pPr lvl="0" algn="just" eaLnBrk="0" fontAlgn="base" hangingPunct="0">
              <a:spcBef>
                <a:spcPct val="0"/>
              </a:spcBef>
              <a:spcAft>
                <a:spcPct val="0"/>
              </a:spcAft>
            </a:pPr>
            <a:endParaRPr lang="en-US" dirty="0" smtClean="0">
              <a:latin typeface="Calibri" pitchFamily="34" charset="0"/>
              <a:cs typeface="Calibri" pitchFamily="34" charset="0"/>
            </a:endParaRPr>
          </a:p>
          <a:p>
            <a:pPr lvl="0" algn="just" eaLnBrk="0" fontAlgn="base" hangingPunct="0">
              <a:spcBef>
                <a:spcPct val="0"/>
              </a:spcBef>
              <a:spcAft>
                <a:spcPct val="0"/>
              </a:spcAft>
            </a:pPr>
            <a:r>
              <a:rPr lang="en-US" dirty="0" smtClean="0">
                <a:latin typeface="Calibri" pitchFamily="34" charset="0"/>
                <a:ea typeface="Calibri" pitchFamily="34" charset="0"/>
                <a:cs typeface="Calibri" pitchFamily="34" charset="0"/>
              </a:rPr>
              <a:t>(ii) It also helps in cell-to-cell interaction</a:t>
            </a:r>
          </a:p>
          <a:p>
            <a:pPr lvl="0" algn="just" eaLnBrk="0" fontAlgn="base" hangingPunct="0">
              <a:spcBef>
                <a:spcPct val="0"/>
              </a:spcBef>
              <a:spcAft>
                <a:spcPct val="0"/>
              </a:spcAft>
            </a:pPr>
            <a:endParaRPr lang="en-US" dirty="0" smtClean="0">
              <a:latin typeface="Calibri" pitchFamily="34" charset="0"/>
              <a:cs typeface="Calibri" pitchFamily="34" charset="0"/>
            </a:endParaRPr>
          </a:p>
          <a:p>
            <a:pPr lvl="0" algn="just" eaLnBrk="0" fontAlgn="base" hangingPunct="0">
              <a:spcBef>
                <a:spcPct val="0"/>
              </a:spcBef>
              <a:spcAft>
                <a:spcPct val="0"/>
              </a:spcAft>
            </a:pPr>
            <a:r>
              <a:rPr lang="en-US" dirty="0" smtClean="0">
                <a:latin typeface="Calibri" pitchFamily="34" charset="0"/>
                <a:ea typeface="Calibri" pitchFamily="34" charset="0"/>
                <a:cs typeface="Calibri" pitchFamily="34" charset="0"/>
              </a:rPr>
              <a:t>(iii) It provides barrier to undesirable macro­molecules and attack of pathogens.</a:t>
            </a:r>
          </a:p>
          <a:p>
            <a:pPr lvl="0" algn="just" eaLnBrk="0" fontAlgn="base" hangingPunct="0">
              <a:spcBef>
                <a:spcPct val="0"/>
              </a:spcBef>
              <a:spcAft>
                <a:spcPct val="0"/>
              </a:spcAft>
            </a:pPr>
            <a:endParaRPr lang="en-US" dirty="0" smtClean="0">
              <a:latin typeface="Calibri" pitchFamily="34" charset="0"/>
              <a:ea typeface="Calibri" pitchFamily="34" charset="0"/>
              <a:cs typeface="Calibri" pitchFamily="34" charset="0"/>
            </a:endParaRPr>
          </a:p>
          <a:p>
            <a:pPr lvl="0" algn="just" eaLnBrk="0" fontAlgn="base" hangingPunct="0">
              <a:spcBef>
                <a:spcPct val="0"/>
              </a:spcBef>
              <a:spcAft>
                <a:spcPct val="0"/>
              </a:spcAft>
            </a:pPr>
            <a:endParaRPr lang="en-US" dirty="0" smtClean="0">
              <a:latin typeface="Calibri" pitchFamily="34" charset="0"/>
              <a:cs typeface="Calibri" pitchFamily="34" charset="0"/>
            </a:endParaRPr>
          </a:p>
          <a:p>
            <a:pPr lvl="0" algn="just" eaLnBrk="0" fontAlgn="base" hangingPunct="0">
              <a:spcBef>
                <a:spcPct val="0"/>
              </a:spcBef>
              <a:spcAft>
                <a:spcPct val="0"/>
              </a:spcAft>
            </a:pPr>
            <a:endParaRPr lang="en-US" b="1" dirty="0" smtClean="0">
              <a:latin typeface="Calibri" pitchFamily="34" charset="0"/>
              <a:ea typeface="Calibri" pitchFamily="34" charset="0"/>
              <a:cs typeface="Calibri"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5151" y="355844"/>
            <a:ext cx="4572000" cy="4524315"/>
          </a:xfrm>
          <a:prstGeom prst="rect">
            <a:avLst/>
          </a:prstGeom>
        </p:spPr>
        <p:txBody>
          <a:bodyPr>
            <a:spAutoFit/>
          </a:bodyPr>
          <a:lstStyle/>
          <a:p>
            <a:pPr lvl="0" algn="just" eaLnBrk="0" fontAlgn="base" hangingPunct="0">
              <a:spcBef>
                <a:spcPct val="0"/>
              </a:spcBef>
              <a:spcAft>
                <a:spcPct val="0"/>
              </a:spcAft>
            </a:pPr>
            <a:r>
              <a:rPr lang="en-US" sz="2200" dirty="0" smtClean="0">
                <a:solidFill>
                  <a:srgbClr val="C00000"/>
                </a:solidFill>
                <a:latin typeface="Calibri" pitchFamily="34" charset="0"/>
                <a:cs typeface="Calibri" pitchFamily="34" charset="0"/>
              </a:rPr>
              <a:t>CYTOPLASM</a:t>
            </a:r>
            <a:r>
              <a:rPr lang="en-US" sz="2200" dirty="0" smtClean="0">
                <a:latin typeface="Calibri" pitchFamily="34" charset="0"/>
                <a:cs typeface="Calibri" pitchFamily="34" charset="0"/>
              </a:rPr>
              <a:t> </a:t>
            </a:r>
          </a:p>
          <a:p>
            <a:pPr lvl="0" algn="just" eaLnBrk="0" fontAlgn="base" hangingPunct="0">
              <a:spcBef>
                <a:spcPct val="0"/>
              </a:spcBef>
              <a:spcAft>
                <a:spcPct val="0"/>
              </a:spcAft>
            </a:pPr>
            <a:endParaRPr lang="en-US" dirty="0" smtClean="0">
              <a:latin typeface="Calibri" pitchFamily="34" charset="0"/>
              <a:cs typeface="Calibri" pitchFamily="34" charset="0"/>
            </a:endParaRPr>
          </a:p>
          <a:p>
            <a:pPr lvl="0" algn="just" eaLnBrk="0" fontAlgn="base" hangingPunct="0">
              <a:spcBef>
                <a:spcPct val="0"/>
              </a:spcBef>
              <a:spcAft>
                <a:spcPct val="0"/>
              </a:spcAft>
            </a:pPr>
            <a:r>
              <a:rPr lang="en-US" dirty="0" smtClean="0">
                <a:latin typeface="Calibri" pitchFamily="34" charset="0"/>
                <a:cs typeface="Calibri" pitchFamily="34" charset="0"/>
              </a:rPr>
              <a:t>(</a:t>
            </a:r>
            <a:r>
              <a:rPr lang="en-US" dirty="0" err="1" smtClean="0">
                <a:latin typeface="Calibri" pitchFamily="34" charset="0"/>
                <a:cs typeface="Calibri" pitchFamily="34" charset="0"/>
              </a:rPr>
              <a:t>kytos</a:t>
            </a:r>
            <a:r>
              <a:rPr lang="en-US" dirty="0" smtClean="0">
                <a:latin typeface="Calibri" pitchFamily="34" charset="0"/>
                <a:cs typeface="Calibri" pitchFamily="34" charset="0"/>
              </a:rPr>
              <a:t>- cell, </a:t>
            </a:r>
            <a:r>
              <a:rPr lang="en-US" dirty="0" err="1" smtClean="0">
                <a:latin typeface="Calibri" pitchFamily="34" charset="0"/>
                <a:cs typeface="Calibri" pitchFamily="34" charset="0"/>
              </a:rPr>
              <a:t>plams</a:t>
            </a:r>
            <a:r>
              <a:rPr lang="en-US" dirty="0" smtClean="0">
                <a:latin typeface="Calibri" pitchFamily="34" charset="0"/>
                <a:cs typeface="Calibri" pitchFamily="34" charset="0"/>
              </a:rPr>
              <a:t>-form) (</a:t>
            </a:r>
            <a:r>
              <a:rPr lang="en-US" dirty="0" err="1" smtClean="0">
                <a:latin typeface="Calibri" pitchFamily="34" charset="0"/>
                <a:cs typeface="Calibri" pitchFamily="34" charset="0"/>
              </a:rPr>
              <a:t>Strasburger</a:t>
            </a:r>
            <a:r>
              <a:rPr lang="en-US" dirty="0" smtClean="0">
                <a:latin typeface="Calibri" pitchFamily="34" charset="0"/>
                <a:cs typeface="Calibri" pitchFamily="34" charset="0"/>
              </a:rPr>
              <a:t> 1882)</a:t>
            </a:r>
          </a:p>
          <a:p>
            <a:pPr lvl="0" algn="just" eaLnBrk="0" fontAlgn="base" hangingPunct="0">
              <a:spcBef>
                <a:spcPct val="0"/>
              </a:spcBef>
              <a:spcAft>
                <a:spcPct val="0"/>
              </a:spcAft>
            </a:pPr>
            <a:endParaRPr lang="en-US" dirty="0" smtClean="0">
              <a:latin typeface="Calibri" pitchFamily="34" charset="0"/>
              <a:cs typeface="Calibri" pitchFamily="34" charset="0"/>
            </a:endParaRPr>
          </a:p>
          <a:p>
            <a:pPr lvl="0" algn="just" eaLnBrk="0" fontAlgn="base" hangingPunct="0">
              <a:spcBef>
                <a:spcPct val="0"/>
              </a:spcBef>
              <a:spcAft>
                <a:spcPct val="0"/>
              </a:spcAft>
            </a:pPr>
            <a:endParaRPr lang="en-US" dirty="0" smtClean="0">
              <a:latin typeface="Calibri" pitchFamily="34" charset="0"/>
              <a:cs typeface="Calibri" pitchFamily="34" charset="0"/>
            </a:endParaRPr>
          </a:p>
          <a:p>
            <a:pPr lvl="0" algn="just" eaLnBrk="0" fontAlgn="base" hangingPunct="0">
              <a:spcBef>
                <a:spcPct val="0"/>
              </a:spcBef>
              <a:spcAft>
                <a:spcPct val="0"/>
              </a:spcAft>
            </a:pPr>
            <a:endParaRPr lang="en-US" dirty="0" smtClean="0">
              <a:latin typeface="Calibri" pitchFamily="34" charset="0"/>
              <a:cs typeface="Calibri" pitchFamily="34" charset="0"/>
            </a:endParaRPr>
          </a:p>
          <a:p>
            <a:pPr lvl="0" algn="just" eaLnBrk="0" fontAlgn="base" hangingPunct="0">
              <a:spcBef>
                <a:spcPct val="0"/>
              </a:spcBef>
              <a:spcAft>
                <a:spcPct val="0"/>
              </a:spcAft>
            </a:pPr>
            <a:r>
              <a:rPr lang="en-US" dirty="0" smtClean="0">
                <a:latin typeface="Calibri" pitchFamily="34" charset="0"/>
                <a:cs typeface="Calibri" pitchFamily="34" charset="0"/>
              </a:rPr>
              <a:t>It is </a:t>
            </a:r>
            <a:r>
              <a:rPr lang="en-US" dirty="0" err="1" smtClean="0">
                <a:latin typeface="Calibri" pitchFamily="34" charset="0"/>
                <a:cs typeface="Calibri" pitchFamily="34" charset="0"/>
              </a:rPr>
              <a:t>semifluid</a:t>
            </a:r>
            <a:r>
              <a:rPr lang="en-US" dirty="0" smtClean="0">
                <a:latin typeface="Calibri" pitchFamily="34" charset="0"/>
                <a:cs typeface="Calibri" pitchFamily="34" charset="0"/>
              </a:rPr>
              <a:t> jelly like </a:t>
            </a:r>
            <a:r>
              <a:rPr lang="en-US" dirty="0" err="1" smtClean="0">
                <a:latin typeface="Calibri" pitchFamily="34" charset="0"/>
                <a:cs typeface="Calibri" pitchFamily="34" charset="0"/>
              </a:rPr>
              <a:t>transluscent</a:t>
            </a:r>
            <a:r>
              <a:rPr lang="en-US" dirty="0" smtClean="0">
                <a:latin typeface="Calibri" pitchFamily="34" charset="0"/>
                <a:cs typeface="Calibri" pitchFamily="34" charset="0"/>
              </a:rPr>
              <a:t> part of cell protoplasm that lies inner to </a:t>
            </a:r>
            <a:r>
              <a:rPr lang="en-US" dirty="0" err="1" smtClean="0">
                <a:latin typeface="Calibri" pitchFamily="34" charset="0"/>
                <a:cs typeface="Calibri" pitchFamily="34" charset="0"/>
              </a:rPr>
              <a:t>plasmalemma</a:t>
            </a:r>
            <a:r>
              <a:rPr lang="en-US" dirty="0" smtClean="0">
                <a:latin typeface="Calibri" pitchFamily="34" charset="0"/>
                <a:cs typeface="Calibri" pitchFamily="34" charset="0"/>
              </a:rPr>
              <a:t>, excludes the nucleus but include </a:t>
            </a:r>
            <a:r>
              <a:rPr lang="en-US" dirty="0" err="1" smtClean="0">
                <a:latin typeface="Calibri" pitchFamily="34" charset="0"/>
                <a:cs typeface="Calibri" pitchFamily="34" charset="0"/>
              </a:rPr>
              <a:t>cytoplasmic</a:t>
            </a:r>
            <a:r>
              <a:rPr lang="en-US" dirty="0" smtClean="0">
                <a:latin typeface="Calibri" pitchFamily="34" charset="0"/>
                <a:cs typeface="Calibri" pitchFamily="34" charset="0"/>
              </a:rPr>
              <a:t> matrix, </a:t>
            </a:r>
            <a:r>
              <a:rPr lang="en-US" dirty="0" err="1" smtClean="0">
                <a:latin typeface="Calibri" pitchFamily="34" charset="0"/>
                <a:cs typeface="Calibri" pitchFamily="34" charset="0"/>
              </a:rPr>
              <a:t>cytoplasmic</a:t>
            </a:r>
            <a:r>
              <a:rPr lang="en-US" dirty="0" smtClean="0">
                <a:latin typeface="Calibri" pitchFamily="34" charset="0"/>
                <a:cs typeface="Calibri" pitchFamily="34" charset="0"/>
              </a:rPr>
              <a:t> organelles.</a:t>
            </a:r>
          </a:p>
          <a:p>
            <a:pPr lvl="0" algn="just" eaLnBrk="0" fontAlgn="base" hangingPunct="0">
              <a:spcBef>
                <a:spcPct val="0"/>
              </a:spcBef>
              <a:spcAft>
                <a:spcPct val="0"/>
              </a:spcAft>
            </a:pPr>
            <a:endParaRPr lang="en-US" dirty="0" smtClean="0">
              <a:latin typeface="Calibri" pitchFamily="34" charset="0"/>
              <a:cs typeface="Calibri" pitchFamily="34" charset="0"/>
            </a:endParaRPr>
          </a:p>
          <a:p>
            <a:pPr lvl="0" algn="just" eaLnBrk="0" fontAlgn="base" hangingPunct="0">
              <a:spcBef>
                <a:spcPct val="0"/>
              </a:spcBef>
              <a:spcAft>
                <a:spcPct val="0"/>
              </a:spcAft>
            </a:pPr>
            <a:r>
              <a:rPr lang="en-US" dirty="0" err="1" smtClean="0">
                <a:latin typeface="Calibri" pitchFamily="34" charset="0"/>
                <a:cs typeface="Calibri" pitchFamily="34" charset="0"/>
              </a:rPr>
              <a:t>cytoplasmic</a:t>
            </a:r>
            <a:r>
              <a:rPr lang="en-US" dirty="0" smtClean="0">
                <a:latin typeface="Calibri" pitchFamily="34" charset="0"/>
                <a:cs typeface="Calibri" pitchFamily="34" charset="0"/>
              </a:rPr>
              <a:t> matrix exists in two </a:t>
            </a:r>
            <a:r>
              <a:rPr lang="en-US" dirty="0" err="1" smtClean="0">
                <a:latin typeface="Calibri" pitchFamily="34" charset="0"/>
                <a:cs typeface="Calibri" pitchFamily="34" charset="0"/>
              </a:rPr>
              <a:t>interconvertible</a:t>
            </a:r>
            <a:r>
              <a:rPr lang="en-US" dirty="0" smtClean="0">
                <a:latin typeface="Calibri" pitchFamily="34" charset="0"/>
                <a:cs typeface="Calibri" pitchFamily="34" charset="0"/>
              </a:rPr>
              <a:t> states, </a:t>
            </a:r>
            <a:r>
              <a:rPr lang="en-US" dirty="0" smtClean="0">
                <a:solidFill>
                  <a:srgbClr val="C00000"/>
                </a:solidFill>
                <a:latin typeface="Calibri" pitchFamily="34" charset="0"/>
                <a:cs typeface="Calibri" pitchFamily="34" charset="0"/>
              </a:rPr>
              <a:t>sol</a:t>
            </a:r>
            <a:r>
              <a:rPr lang="en-US" dirty="0" smtClean="0">
                <a:latin typeface="Calibri" pitchFamily="34" charset="0"/>
                <a:cs typeface="Calibri" pitchFamily="34" charset="0"/>
              </a:rPr>
              <a:t> and </a:t>
            </a:r>
            <a:r>
              <a:rPr lang="en-US" dirty="0" smtClean="0">
                <a:solidFill>
                  <a:srgbClr val="C00000"/>
                </a:solidFill>
                <a:latin typeface="Calibri" pitchFamily="34" charset="0"/>
                <a:cs typeface="Calibri" pitchFamily="34" charset="0"/>
              </a:rPr>
              <a:t>gel</a:t>
            </a:r>
          </a:p>
          <a:p>
            <a:pPr lvl="0" algn="just" eaLnBrk="0" fontAlgn="base" hangingPunct="0">
              <a:spcBef>
                <a:spcPct val="0"/>
              </a:spcBef>
              <a:spcAft>
                <a:spcPct val="0"/>
              </a:spcAft>
            </a:pPr>
            <a:endParaRPr lang="en-US" dirty="0" smtClean="0">
              <a:solidFill>
                <a:srgbClr val="C00000"/>
              </a:solidFill>
              <a:latin typeface="Calibri" pitchFamily="34" charset="0"/>
              <a:cs typeface="Calibri" pitchFamily="34" charset="0"/>
            </a:endParaRPr>
          </a:p>
          <a:p>
            <a:pPr lvl="0" algn="just" eaLnBrk="0" fontAlgn="base" hangingPunct="0">
              <a:spcBef>
                <a:spcPct val="0"/>
              </a:spcBef>
              <a:spcAft>
                <a:spcPct val="0"/>
              </a:spcAft>
            </a:pPr>
            <a:endParaRPr lang="en-US" dirty="0" smtClean="0">
              <a:solidFill>
                <a:srgbClr val="C00000"/>
              </a:solidFill>
              <a:latin typeface="Calibri" pitchFamily="34" charset="0"/>
              <a:cs typeface="Calibri" pitchFamily="34" charset="0"/>
            </a:endParaRPr>
          </a:p>
          <a:p>
            <a:pPr lvl="0" algn="just" eaLnBrk="0" fontAlgn="base" hangingPunct="0">
              <a:spcBef>
                <a:spcPct val="0"/>
              </a:spcBef>
              <a:spcAft>
                <a:spcPct val="0"/>
              </a:spcAft>
            </a:pPr>
            <a:r>
              <a:rPr lang="en-US" dirty="0" smtClean="0">
                <a:solidFill>
                  <a:srgbClr val="C00000"/>
                </a:solidFill>
                <a:latin typeface="Calibri" pitchFamily="34" charset="0"/>
                <a:cs typeface="Calibri" pitchFamily="34" charset="0"/>
              </a:rPr>
              <a:t>Sol-(</a:t>
            </a:r>
            <a:r>
              <a:rPr lang="en-US" dirty="0" err="1" smtClean="0">
                <a:solidFill>
                  <a:srgbClr val="C00000"/>
                </a:solidFill>
                <a:latin typeface="Calibri" pitchFamily="34" charset="0"/>
                <a:cs typeface="Calibri" pitchFamily="34" charset="0"/>
              </a:rPr>
              <a:t>plasmasol</a:t>
            </a:r>
            <a:r>
              <a:rPr lang="en-US" dirty="0" smtClean="0">
                <a:solidFill>
                  <a:srgbClr val="C00000"/>
                </a:solidFill>
                <a:latin typeface="Calibri" pitchFamily="34" charset="0"/>
                <a:cs typeface="Calibri" pitchFamily="34" charset="0"/>
              </a:rPr>
              <a:t>) </a:t>
            </a:r>
            <a:r>
              <a:rPr lang="en-US" dirty="0" smtClean="0">
                <a:latin typeface="Calibri" pitchFamily="34" charset="0"/>
                <a:cs typeface="Calibri" pitchFamily="34" charset="0"/>
              </a:rPr>
              <a:t>liquid state of colloids</a:t>
            </a:r>
          </a:p>
          <a:p>
            <a:pPr lvl="0" algn="just" eaLnBrk="0" fontAlgn="base" hangingPunct="0">
              <a:spcBef>
                <a:spcPct val="0"/>
              </a:spcBef>
              <a:spcAft>
                <a:spcPct val="0"/>
              </a:spcAft>
            </a:pPr>
            <a:endParaRPr lang="en-US" dirty="0" smtClean="0">
              <a:latin typeface="Calibri" pitchFamily="34" charset="0"/>
              <a:cs typeface="Calibri" pitchFamily="34" charset="0"/>
            </a:endParaRPr>
          </a:p>
          <a:p>
            <a:pPr lvl="0" algn="just" eaLnBrk="0" fontAlgn="base" hangingPunct="0">
              <a:spcBef>
                <a:spcPct val="0"/>
              </a:spcBef>
              <a:spcAft>
                <a:spcPct val="0"/>
              </a:spcAft>
            </a:pPr>
            <a:endParaRPr lang="en-US" dirty="0" smtClean="0">
              <a:latin typeface="Calibri" pitchFamily="34" charset="0"/>
              <a:cs typeface="Calibri" pitchFamily="34" charset="0"/>
            </a:endParaRPr>
          </a:p>
          <a:p>
            <a:pPr lvl="0" algn="just" eaLnBrk="0" fontAlgn="base" hangingPunct="0">
              <a:spcBef>
                <a:spcPct val="0"/>
              </a:spcBef>
              <a:spcAft>
                <a:spcPct val="0"/>
              </a:spcAft>
            </a:pPr>
            <a:endParaRPr lang="en-US" dirty="0" smtClean="0">
              <a:latin typeface="Calibri" pitchFamily="34" charset="0"/>
              <a:cs typeface="Calibri" pitchFamily="34" charset="0"/>
            </a:endParaRPr>
          </a:p>
          <a:p>
            <a:pPr lvl="0" algn="just" eaLnBrk="0" fontAlgn="base" hangingPunct="0">
              <a:spcBef>
                <a:spcPct val="0"/>
              </a:spcBef>
              <a:spcAft>
                <a:spcPct val="0"/>
              </a:spcAft>
            </a:pPr>
            <a:r>
              <a:rPr lang="en-US" dirty="0" smtClean="0">
                <a:solidFill>
                  <a:srgbClr val="C00000"/>
                </a:solidFill>
                <a:latin typeface="Calibri" pitchFamily="34" charset="0"/>
                <a:cs typeface="Calibri" pitchFamily="34" charset="0"/>
              </a:rPr>
              <a:t>Gel- </a:t>
            </a:r>
            <a:r>
              <a:rPr lang="en-US" dirty="0" smtClean="0">
                <a:latin typeface="Calibri" pitchFamily="34" charset="0"/>
                <a:cs typeface="Calibri" pitchFamily="34" charset="0"/>
              </a:rPr>
              <a:t>(</a:t>
            </a:r>
            <a:r>
              <a:rPr lang="en-US" dirty="0" err="1" smtClean="0">
                <a:latin typeface="Calibri" pitchFamily="34" charset="0"/>
                <a:cs typeface="Calibri" pitchFamily="34" charset="0"/>
              </a:rPr>
              <a:t>plasmagel</a:t>
            </a:r>
            <a:r>
              <a:rPr lang="en-US" dirty="0" smtClean="0">
                <a:latin typeface="Calibri" pitchFamily="34" charset="0"/>
                <a:cs typeface="Calibri" pitchFamily="34" charset="0"/>
              </a:rPr>
              <a:t>) gel state-lines </a:t>
            </a:r>
            <a:r>
              <a:rPr lang="en-US" dirty="0" err="1" smtClean="0">
                <a:latin typeface="Calibri" pitchFamily="34" charset="0"/>
                <a:cs typeface="Calibri" pitchFamily="34" charset="0"/>
              </a:rPr>
              <a:t>plasmalemma</a:t>
            </a:r>
            <a:r>
              <a:rPr lang="en-US" dirty="0" smtClean="0">
                <a:latin typeface="Calibri" pitchFamily="34" charset="0"/>
                <a:cs typeface="Calibri" pitchFamily="34" charset="0"/>
              </a:rPr>
              <a:t>-ectoplasm and rest part matrix is endoplasm</a:t>
            </a:r>
            <a:endParaRPr lang="en-US" dirty="0"/>
          </a:p>
        </p:txBody>
      </p:sp>
      <p:pic>
        <p:nvPicPr>
          <p:cNvPr id="4" name="Google Shape;69;p15"/>
          <p:cNvPicPr preferRelativeResize="0"/>
          <p:nvPr/>
        </p:nvPicPr>
        <p:blipFill rotWithShape="1">
          <a:blip r:embed="rId2">
            <a:alphaModFix/>
          </a:blip>
          <a:srcRect/>
          <a:stretch/>
        </p:blipFill>
        <p:spPr>
          <a:xfrm>
            <a:off x="8070591" y="374424"/>
            <a:ext cx="925650" cy="9256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8218350" y="439738"/>
            <a:ext cx="925650" cy="925650"/>
          </a:xfrm>
          <a:prstGeom prst="rect">
            <a:avLst/>
          </a:prstGeom>
          <a:noFill/>
          <a:ln>
            <a:noFill/>
          </a:ln>
        </p:spPr>
      </p:pic>
      <p:sp>
        <p:nvSpPr>
          <p:cNvPr id="77" name="Google Shape;77;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583415" y="206507"/>
            <a:ext cx="3455048" cy="430887"/>
          </a:xfrm>
          <a:prstGeom prst="rect">
            <a:avLst/>
          </a:prstGeom>
        </p:spPr>
        <p:txBody>
          <a:bodyPr wrap="none">
            <a:spAutoFit/>
          </a:bodyPr>
          <a:lstStyle/>
          <a:p>
            <a:r>
              <a:rPr lang="en-IN" sz="2200" b="1" cap="all" spc="-1" dirty="0" smtClean="0">
                <a:solidFill>
                  <a:srgbClr val="FF0000"/>
                </a:solidFill>
                <a:uFill>
                  <a:solidFill>
                    <a:srgbClr val="FFFFFF"/>
                  </a:solidFill>
                </a:uFill>
                <a:latin typeface="Calibri" pitchFamily="34" charset="0"/>
                <a:ea typeface="DejaVu Sans"/>
                <a:cs typeface="Calibri" pitchFamily="34" charset="0"/>
              </a:rPr>
              <a:t>GENERAL CHARACTERISTICS</a:t>
            </a:r>
            <a:endParaRPr lang="en-IN" sz="2200" spc="-1" dirty="0">
              <a:solidFill>
                <a:srgbClr val="FF0000"/>
              </a:solidFill>
              <a:uFill>
                <a:solidFill>
                  <a:srgbClr val="FFFFFF"/>
                </a:solidFill>
              </a:uFill>
              <a:latin typeface="Calibri" pitchFamily="34" charset="0"/>
              <a:cs typeface="Calibri" pitchFamily="34" charset="0"/>
            </a:endParaRPr>
          </a:p>
        </p:txBody>
      </p:sp>
      <p:sp>
        <p:nvSpPr>
          <p:cNvPr id="6" name="Rectangle 5"/>
          <p:cNvSpPr/>
          <p:nvPr/>
        </p:nvSpPr>
        <p:spPr>
          <a:xfrm>
            <a:off x="485192" y="902945"/>
            <a:ext cx="7903028" cy="3970318"/>
          </a:xfrm>
          <a:prstGeom prst="rect">
            <a:avLst/>
          </a:prstGeom>
        </p:spPr>
        <p:txBody>
          <a:bodyPr wrap="square">
            <a:spAutoFit/>
          </a:bodyPr>
          <a:lstStyle/>
          <a:p>
            <a:pPr algn="just"/>
            <a:endParaRPr lang="en-IN" b="1" spc="-1" dirty="0" smtClean="0">
              <a:uFill>
                <a:solidFill>
                  <a:srgbClr val="FFFFFF"/>
                </a:solidFill>
              </a:uFill>
              <a:latin typeface="Calibri" pitchFamily="34" charset="0"/>
              <a:ea typeface="DejaVu Sans"/>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There is an extensive compartmentalisation of cytoplasm through the presence of membrane bound organelles. </a:t>
            </a:r>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In addition, eukaryotic cells have a variety of complex </a:t>
            </a:r>
            <a:r>
              <a:rPr lang="en-IN" b="1" spc="-1" dirty="0" err="1" smtClean="0">
                <a:uFill>
                  <a:solidFill>
                    <a:srgbClr val="FFFFFF"/>
                  </a:solidFill>
                </a:uFill>
                <a:latin typeface="Calibri" pitchFamily="34" charset="0"/>
                <a:ea typeface="DejaVu Sans"/>
                <a:cs typeface="Calibri" pitchFamily="34" charset="0"/>
              </a:rPr>
              <a:t>locomotory</a:t>
            </a:r>
            <a:r>
              <a:rPr lang="en-IN" b="1" spc="-1" dirty="0" smtClean="0">
                <a:uFill>
                  <a:solidFill>
                    <a:srgbClr val="FFFFFF"/>
                  </a:solidFill>
                </a:uFill>
                <a:latin typeface="Calibri" pitchFamily="34" charset="0"/>
                <a:ea typeface="DejaVu Sans"/>
                <a:cs typeface="Calibri" pitchFamily="34" charset="0"/>
              </a:rPr>
              <a:t> and cytoskeleton structures.</a:t>
            </a:r>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Their genetic material is organised into chromosomes.</a:t>
            </a:r>
          </a:p>
          <a:p>
            <a:pPr algn="just"/>
            <a:endParaRPr lang="en-IN" b="1" spc="-1" dirty="0" smtClean="0">
              <a:uFill>
                <a:solidFill>
                  <a:srgbClr val="FFFFFF"/>
                </a:solidFill>
              </a:uFill>
              <a:latin typeface="Calibri" pitchFamily="34" charset="0"/>
              <a:cs typeface="Calibri" pitchFamily="34" charset="0"/>
            </a:endParaRPr>
          </a:p>
          <a:p>
            <a:pPr algn="just"/>
            <a:endParaRPr lang="en-IN" b="1"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All eukaryotic cells are not identical.</a:t>
            </a:r>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Plant and animal cells are different as the former possess cell walls, plastids and a large central vacuole which are absent in animal cells. </a:t>
            </a:r>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On the other hand, animal cells have </a:t>
            </a:r>
            <a:r>
              <a:rPr lang="en-IN" b="1" spc="-1" dirty="0" err="1" smtClean="0">
                <a:uFill>
                  <a:solidFill>
                    <a:srgbClr val="FFFFFF"/>
                  </a:solidFill>
                </a:uFill>
                <a:latin typeface="Calibri" pitchFamily="34" charset="0"/>
                <a:ea typeface="DejaVu Sans"/>
                <a:cs typeface="Calibri" pitchFamily="34" charset="0"/>
              </a:rPr>
              <a:t>centrioles</a:t>
            </a:r>
            <a:r>
              <a:rPr lang="en-IN" b="1" spc="-1" dirty="0" smtClean="0">
                <a:uFill>
                  <a:solidFill>
                    <a:srgbClr val="FFFFFF"/>
                  </a:solidFill>
                </a:uFill>
                <a:latin typeface="Calibri" pitchFamily="34" charset="0"/>
                <a:ea typeface="DejaVu Sans"/>
                <a:cs typeface="Calibri" pitchFamily="34" charset="0"/>
              </a:rPr>
              <a:t> which are absent in almost all plant cells.</a:t>
            </a:r>
            <a:endParaRPr lang="en-IN" b="1" spc="-1" dirty="0" smtClean="0">
              <a:uFill>
                <a:solidFill>
                  <a:srgbClr val="FFFFFF"/>
                </a:solidFill>
              </a:uFill>
              <a:latin typeface="Calibri" pitchFamily="34" charset="0"/>
              <a:cs typeface="Calibri" pitchFamily="34" charset="0"/>
            </a:endParaRPr>
          </a:p>
          <a:p>
            <a:pPr algn="just"/>
            <a:endParaRPr lang="en-IN" spc="-1" dirty="0">
              <a:uFill>
                <a:solidFill>
                  <a:srgbClr val="FFFFFF"/>
                </a:solidFill>
              </a:uFill>
              <a:latin typeface="Calibri" pitchFamily="34" charset="0"/>
              <a:cs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8350" y="187812"/>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1352939" y="271954"/>
            <a:ext cx="5980921" cy="1107996"/>
          </a:xfrm>
          <a:prstGeom prst="rect">
            <a:avLst/>
          </a:prstGeom>
        </p:spPr>
        <p:txBody>
          <a:bodyPr wrap="square">
            <a:spAutoFit/>
          </a:bodyPr>
          <a:lstStyle/>
          <a:p>
            <a:pPr lvl="0" algn="ctr" fontAlgn="base">
              <a:spcBef>
                <a:spcPct val="0"/>
              </a:spcBef>
              <a:spcAft>
                <a:spcPct val="0"/>
              </a:spcAft>
              <a:buClrTx/>
            </a:pPr>
            <a:r>
              <a:rPr lang="en-US" sz="2200" dirty="0" smtClean="0">
                <a:solidFill>
                  <a:srgbClr val="FF0000"/>
                </a:solidFill>
                <a:latin typeface="Calibri" pitchFamily="34" charset="0"/>
                <a:cs typeface="Calibri" pitchFamily="34" charset="0"/>
              </a:rPr>
              <a:t>Difference Between Plant Cell and Animal Cell</a:t>
            </a:r>
          </a:p>
          <a:p>
            <a:pPr lvl="0" algn="ctr" eaLnBrk="0" fontAlgn="base" hangingPunct="0">
              <a:spcBef>
                <a:spcPct val="0"/>
              </a:spcBef>
              <a:spcAft>
                <a:spcPct val="0"/>
              </a:spcAft>
              <a:buClrTx/>
            </a:pPr>
            <a:r>
              <a:rPr lang="en-US" sz="3000" dirty="0" smtClean="0">
                <a:solidFill>
                  <a:srgbClr val="333333"/>
                </a:solidFill>
                <a:latin typeface="Calibri" pitchFamily="34" charset="0"/>
                <a:cs typeface="Calibri" pitchFamily="34" charset="0"/>
              </a:rPr>
              <a:t>  </a:t>
            </a:r>
          </a:p>
          <a:p>
            <a:pPr lvl="0" algn="ctr" eaLnBrk="0" fontAlgn="base" hangingPunct="0">
              <a:spcBef>
                <a:spcPct val="0"/>
              </a:spcBef>
              <a:spcAft>
                <a:spcPct val="0"/>
              </a:spcAft>
              <a:buClrTx/>
            </a:pPr>
            <a:r>
              <a:rPr lang="en-US" dirty="0" smtClean="0">
                <a:solidFill>
                  <a:srgbClr val="333333"/>
                </a:solidFill>
                <a:latin typeface="Calibri" pitchFamily="34" charset="0"/>
                <a:cs typeface="Calibri" pitchFamily="34" charset="0"/>
              </a:rPr>
              <a:t>Diagram showing the Difference between Plant cell and Animal cell</a:t>
            </a:r>
          </a:p>
        </p:txBody>
      </p:sp>
      <p:pic>
        <p:nvPicPr>
          <p:cNvPr id="7" name="Picture 5" descr="C:\Users\A\Desktop\Plant-and-Animal-Cell-Full-min.png"/>
          <p:cNvPicPr>
            <a:picLocks noChangeAspect="1" noChangeArrowheads="1"/>
          </p:cNvPicPr>
          <p:nvPr/>
        </p:nvPicPr>
        <p:blipFill>
          <a:blip r:embed="rId4"/>
          <a:srcRect/>
          <a:stretch>
            <a:fillRect/>
          </a:stretch>
        </p:blipFill>
        <p:spPr bwMode="auto">
          <a:xfrm>
            <a:off x="1604865" y="1655654"/>
            <a:ext cx="6055567" cy="287746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313576" y="0"/>
            <a:ext cx="830424" cy="60529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195943" y="195942"/>
            <a:ext cx="8070980" cy="553998"/>
          </a:xfrm>
          <a:prstGeom prst="rect">
            <a:avLst/>
          </a:prstGeom>
        </p:spPr>
        <p:txBody>
          <a:bodyPr wrap="square">
            <a:spAutoFit/>
          </a:bodyPr>
          <a:lstStyle/>
          <a:p>
            <a:pPr lvl="0" fontAlgn="base">
              <a:spcBef>
                <a:spcPct val="0"/>
              </a:spcBef>
              <a:spcAft>
                <a:spcPct val="0"/>
              </a:spcAft>
              <a:buClrTx/>
            </a:pPr>
            <a:r>
              <a:rPr lang="en-US" sz="3000" dirty="0" smtClean="0">
                <a:solidFill>
                  <a:srgbClr val="FF0000"/>
                </a:solidFill>
                <a:latin typeface="Calibri" pitchFamily="34" charset="0"/>
                <a:cs typeface="Calibri" pitchFamily="34" charset="0"/>
              </a:rPr>
              <a:t> </a:t>
            </a:r>
            <a:r>
              <a:rPr lang="en-US" sz="2200" b="1" dirty="0" smtClean="0">
                <a:solidFill>
                  <a:srgbClr val="FF0000"/>
                </a:solidFill>
                <a:latin typeface="Calibri" pitchFamily="34" charset="0"/>
                <a:cs typeface="Calibri" pitchFamily="34" charset="0"/>
              </a:rPr>
              <a:t>MAJOR DIFFERENCE BETWEEN  PLANT CELL &amp; ANIMAL CELL </a:t>
            </a:r>
            <a:r>
              <a:rPr lang="en-US" sz="2200" dirty="0" smtClean="0">
                <a:solidFill>
                  <a:srgbClr val="C00000"/>
                </a:solidFill>
                <a:latin typeface="Roboto"/>
                <a:cs typeface="Arial" pitchFamily="34" charset="0"/>
              </a:rPr>
              <a:t>:</a:t>
            </a:r>
            <a:endParaRPr lang="en-US" sz="2200" dirty="0" smtClean="0">
              <a:solidFill>
                <a:srgbClr val="C00000"/>
              </a:solidFill>
              <a:latin typeface="Arial" pitchFamily="34" charset="0"/>
              <a:cs typeface="Arial" pitchFamily="34" charset="0"/>
            </a:endParaRPr>
          </a:p>
        </p:txBody>
      </p:sp>
      <p:graphicFrame>
        <p:nvGraphicFramePr>
          <p:cNvPr id="6" name="Table 5"/>
          <p:cNvGraphicFramePr>
            <a:graphicFrameLocks noGrp="1"/>
          </p:cNvGraphicFramePr>
          <p:nvPr/>
        </p:nvGraphicFramePr>
        <p:xfrm>
          <a:off x="326570" y="718457"/>
          <a:ext cx="8322908" cy="4023360"/>
        </p:xfrm>
        <a:graphic>
          <a:graphicData uri="http://schemas.openxmlformats.org/drawingml/2006/table">
            <a:tbl>
              <a:tblPr/>
              <a:tblGrid>
                <a:gridCol w="4161454"/>
                <a:gridCol w="4161454"/>
              </a:tblGrid>
              <a:tr h="360671">
                <a:tc>
                  <a:txBody>
                    <a:bodyPr/>
                    <a:lstStyle/>
                    <a:p>
                      <a:pPr algn="ctr"/>
                      <a:r>
                        <a:rPr lang="en-US" sz="1400" b="1" dirty="0">
                          <a:latin typeface="Calibri" pitchFamily="34" charset="0"/>
                          <a:cs typeface="Calibri" pitchFamily="34" charset="0"/>
                        </a:rPr>
                        <a:t>Plant Cell</a:t>
                      </a:r>
                      <a:endParaRPr lang="en-US" sz="1400" dirty="0">
                        <a:latin typeface="Calibri" pitchFamily="34" charset="0"/>
                        <a:cs typeface="Calibri" pitchFamily="34" charset="0"/>
                      </a:endParaRPr>
                    </a:p>
                  </a:txBody>
                  <a:tcPr marL="104775" marR="104775"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a:r>
                        <a:rPr lang="en-US" sz="1400" b="1" dirty="0">
                          <a:latin typeface="Calibri" pitchFamily="34" charset="0"/>
                          <a:cs typeface="Calibri" pitchFamily="34" charset="0"/>
                        </a:rPr>
                        <a:t>Animal Cell</a:t>
                      </a:r>
                      <a:endParaRPr lang="en-US" sz="1400" dirty="0">
                        <a:latin typeface="Calibri" pitchFamily="34" charset="0"/>
                        <a:cs typeface="Calibri" pitchFamily="34" charset="0"/>
                      </a:endParaRPr>
                    </a:p>
                  </a:txBody>
                  <a:tcPr marL="104775" marR="104775"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60671">
                <a:tc gridSpan="2">
                  <a:txBody>
                    <a:bodyPr/>
                    <a:lstStyle/>
                    <a:p>
                      <a:pPr algn="ctr"/>
                      <a:r>
                        <a:rPr lang="en-US" sz="1400" b="1" dirty="0">
                          <a:latin typeface="Calibri" pitchFamily="34" charset="0"/>
                          <a:cs typeface="Calibri" pitchFamily="34" charset="0"/>
                        </a:rPr>
                        <a:t>Cell Shape</a:t>
                      </a:r>
                      <a:endParaRPr lang="en-US" sz="1400" dirty="0">
                        <a:latin typeface="Calibri" pitchFamily="34" charset="0"/>
                        <a:cs typeface="Calibri" pitchFamily="34" charset="0"/>
                      </a:endParaRPr>
                    </a:p>
                  </a:txBody>
                  <a:tcPr marL="104775" marR="104775"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r>
              <a:tr h="360671">
                <a:tc>
                  <a:txBody>
                    <a:bodyPr/>
                    <a:lstStyle/>
                    <a:p>
                      <a:pPr algn="ctr"/>
                      <a:r>
                        <a:rPr lang="en-US" sz="1400" dirty="0">
                          <a:latin typeface="Calibri" pitchFamily="34" charset="0"/>
                          <a:cs typeface="Calibri" pitchFamily="34" charset="0"/>
                        </a:rPr>
                        <a:t>Square/rectangular</a:t>
                      </a:r>
                    </a:p>
                  </a:txBody>
                  <a:tcPr marL="104775" marR="104775"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a:r>
                        <a:rPr lang="en-US" sz="1400" dirty="0">
                          <a:latin typeface="Calibri" pitchFamily="34" charset="0"/>
                          <a:cs typeface="Calibri" pitchFamily="34" charset="0"/>
                        </a:rPr>
                        <a:t>Irregular/round</a:t>
                      </a:r>
                    </a:p>
                  </a:txBody>
                  <a:tcPr marL="104775" marR="104775"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60671">
                <a:tc gridSpan="2">
                  <a:txBody>
                    <a:bodyPr/>
                    <a:lstStyle/>
                    <a:p>
                      <a:pPr algn="ctr"/>
                      <a:r>
                        <a:rPr lang="en-US" sz="1400" b="1" dirty="0">
                          <a:latin typeface="Calibri" pitchFamily="34" charset="0"/>
                          <a:cs typeface="Calibri" pitchFamily="34" charset="0"/>
                        </a:rPr>
                        <a:t>Cell Wall</a:t>
                      </a:r>
                      <a:endParaRPr lang="en-US" sz="1400" dirty="0">
                        <a:latin typeface="Calibri" pitchFamily="34" charset="0"/>
                        <a:cs typeface="Calibri" pitchFamily="34" charset="0"/>
                      </a:endParaRPr>
                    </a:p>
                  </a:txBody>
                  <a:tcPr marL="104775" marR="104775"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r>
              <a:tr h="360671">
                <a:tc>
                  <a:txBody>
                    <a:bodyPr/>
                    <a:lstStyle/>
                    <a:p>
                      <a:pPr algn="ctr"/>
                      <a:r>
                        <a:rPr lang="en-US" sz="1400" dirty="0">
                          <a:latin typeface="Calibri" pitchFamily="34" charset="0"/>
                          <a:cs typeface="Calibri" pitchFamily="34" charset="0"/>
                        </a:rPr>
                        <a:t>Present</a:t>
                      </a:r>
                    </a:p>
                  </a:txBody>
                  <a:tcPr marL="104775" marR="104775"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a:r>
                        <a:rPr lang="en-US" sz="1400" dirty="0">
                          <a:latin typeface="Calibri" pitchFamily="34" charset="0"/>
                          <a:cs typeface="Calibri" pitchFamily="34" charset="0"/>
                        </a:rPr>
                        <a:t>Absent</a:t>
                      </a:r>
                    </a:p>
                  </a:txBody>
                  <a:tcPr marL="104775" marR="104775"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60671">
                <a:tc gridSpan="2">
                  <a:txBody>
                    <a:bodyPr/>
                    <a:lstStyle/>
                    <a:p>
                      <a:pPr algn="ctr"/>
                      <a:r>
                        <a:rPr lang="en-US" sz="1400" b="1" dirty="0">
                          <a:latin typeface="Calibri" pitchFamily="34" charset="0"/>
                          <a:cs typeface="Calibri" pitchFamily="34" charset="0"/>
                        </a:rPr>
                        <a:t>Plasma Membrane</a:t>
                      </a:r>
                      <a:endParaRPr lang="en-US" sz="1400" dirty="0">
                        <a:latin typeface="Calibri" pitchFamily="34" charset="0"/>
                        <a:cs typeface="Calibri" pitchFamily="34" charset="0"/>
                      </a:endParaRPr>
                    </a:p>
                  </a:txBody>
                  <a:tcPr marL="104775" marR="104775"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r>
              <a:tr h="360671">
                <a:tc>
                  <a:txBody>
                    <a:bodyPr/>
                    <a:lstStyle/>
                    <a:p>
                      <a:pPr algn="ctr"/>
                      <a:r>
                        <a:rPr lang="en-US" sz="1400" dirty="0">
                          <a:latin typeface="Calibri" pitchFamily="34" charset="0"/>
                          <a:cs typeface="Calibri" pitchFamily="34" charset="0"/>
                        </a:rPr>
                        <a:t>Present</a:t>
                      </a:r>
                    </a:p>
                  </a:txBody>
                  <a:tcPr marL="104775" marR="104775"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a:r>
                        <a:rPr lang="en-US" sz="1400" dirty="0">
                          <a:latin typeface="Calibri" pitchFamily="34" charset="0"/>
                          <a:cs typeface="Calibri" pitchFamily="34" charset="0"/>
                        </a:rPr>
                        <a:t>Present</a:t>
                      </a:r>
                    </a:p>
                  </a:txBody>
                  <a:tcPr marL="104775" marR="104775"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60671">
                <a:tc gridSpan="2">
                  <a:txBody>
                    <a:bodyPr/>
                    <a:lstStyle/>
                    <a:p>
                      <a:pPr algn="ctr"/>
                      <a:r>
                        <a:rPr lang="en-US" sz="1400" b="1" dirty="0">
                          <a:latin typeface="Calibri" pitchFamily="34" charset="0"/>
                          <a:cs typeface="Calibri" pitchFamily="34" charset="0"/>
                        </a:rPr>
                        <a:t>Endoplasmic Reticulum</a:t>
                      </a:r>
                      <a:endParaRPr lang="en-US" sz="1400" dirty="0">
                        <a:latin typeface="Calibri" pitchFamily="34" charset="0"/>
                        <a:cs typeface="Calibri" pitchFamily="34" charset="0"/>
                      </a:endParaRPr>
                    </a:p>
                  </a:txBody>
                  <a:tcPr marL="104775" marR="104775"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r>
              <a:tr h="360671">
                <a:tc>
                  <a:txBody>
                    <a:bodyPr/>
                    <a:lstStyle/>
                    <a:p>
                      <a:pPr algn="ctr"/>
                      <a:r>
                        <a:rPr lang="en-US" sz="1400" dirty="0">
                          <a:latin typeface="Calibri" pitchFamily="34" charset="0"/>
                          <a:cs typeface="Calibri" pitchFamily="34" charset="0"/>
                        </a:rPr>
                        <a:t>Present</a:t>
                      </a:r>
                    </a:p>
                  </a:txBody>
                  <a:tcPr marL="104775" marR="104775"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a:r>
                        <a:rPr lang="en-US" sz="1400" dirty="0">
                          <a:latin typeface="Calibri" pitchFamily="34" charset="0"/>
                          <a:cs typeface="Calibri" pitchFamily="34" charset="0"/>
                        </a:rPr>
                        <a:t>Present</a:t>
                      </a:r>
                    </a:p>
                  </a:txBody>
                  <a:tcPr marL="104775" marR="104775"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60671">
                <a:tc gridSpan="2">
                  <a:txBody>
                    <a:bodyPr/>
                    <a:lstStyle/>
                    <a:p>
                      <a:pPr algn="ctr"/>
                      <a:r>
                        <a:rPr lang="en-US" sz="1400" b="1" dirty="0">
                          <a:latin typeface="Calibri" pitchFamily="34" charset="0"/>
                          <a:cs typeface="Calibri" pitchFamily="34" charset="0"/>
                        </a:rPr>
                        <a:t>Nucleus</a:t>
                      </a:r>
                      <a:endParaRPr lang="en-US" sz="1400" dirty="0">
                        <a:latin typeface="Calibri" pitchFamily="34" charset="0"/>
                        <a:cs typeface="Calibri" pitchFamily="34" charset="0"/>
                      </a:endParaRPr>
                    </a:p>
                  </a:txBody>
                  <a:tcPr marL="104775" marR="104775"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r>
              <a:tr h="360671">
                <a:tc>
                  <a:txBody>
                    <a:bodyPr/>
                    <a:lstStyle/>
                    <a:p>
                      <a:pPr algn="ctr"/>
                      <a:r>
                        <a:rPr lang="en-US" sz="1400" dirty="0">
                          <a:latin typeface="Calibri" pitchFamily="34" charset="0"/>
                          <a:cs typeface="Calibri" pitchFamily="34" charset="0"/>
                        </a:rPr>
                        <a:t>Present and lies on one side of the cell</a:t>
                      </a:r>
                    </a:p>
                  </a:txBody>
                  <a:tcPr marL="104775" marR="104775"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a:r>
                        <a:rPr lang="en-US" sz="1400" dirty="0">
                          <a:latin typeface="Calibri" pitchFamily="34" charset="0"/>
                          <a:cs typeface="Calibri" pitchFamily="34" charset="0"/>
                        </a:rPr>
                        <a:t>Present and lies in the centre of the </a:t>
                      </a:r>
                      <a:r>
                        <a:rPr lang="en-US" sz="1400" dirty="0" smtClean="0">
                          <a:latin typeface="Calibri" pitchFamily="34" charset="0"/>
                          <a:cs typeface="Calibri" pitchFamily="34" charset="0"/>
                        </a:rPr>
                        <a:t>cell</a:t>
                      </a:r>
                      <a:endParaRPr lang="en-US" sz="1400" dirty="0">
                        <a:latin typeface="Calibri" pitchFamily="34" charset="0"/>
                        <a:cs typeface="Calibri" pitchFamily="34" charset="0"/>
                      </a:endParaRPr>
                    </a:p>
                  </a:txBody>
                  <a:tcPr marL="104775" marR="104775"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aphicFrame>
        <p:nvGraphicFramePr>
          <p:cNvPr id="5" name="Table 4"/>
          <p:cNvGraphicFramePr>
            <a:graphicFrameLocks noGrp="1"/>
          </p:cNvGraphicFramePr>
          <p:nvPr/>
        </p:nvGraphicFramePr>
        <p:xfrm>
          <a:off x="485192" y="690465"/>
          <a:ext cx="7371184" cy="4146480"/>
        </p:xfrm>
        <a:graphic>
          <a:graphicData uri="http://schemas.openxmlformats.org/drawingml/2006/table">
            <a:tbl>
              <a:tblPr/>
              <a:tblGrid>
                <a:gridCol w="3685592"/>
                <a:gridCol w="3685592"/>
              </a:tblGrid>
              <a:tr h="301690">
                <a:tc gridSpan="2">
                  <a:txBody>
                    <a:bodyPr/>
                    <a:lstStyle/>
                    <a:p>
                      <a:pPr algn="ctr"/>
                      <a:r>
                        <a:rPr lang="en-US" sz="1400" b="1" dirty="0" err="1">
                          <a:latin typeface="Calibri" pitchFamily="34" charset="0"/>
                          <a:cs typeface="Calibri" pitchFamily="34" charset="0"/>
                        </a:rPr>
                        <a:t>Lysosomes</a:t>
                      </a:r>
                      <a:endParaRPr lang="en-US" sz="1400" dirty="0">
                        <a:latin typeface="Calibri" pitchFamily="34" charset="0"/>
                        <a:cs typeface="Calibri" pitchFamily="34" charset="0"/>
                      </a:endParaRPr>
                    </a:p>
                  </a:txBody>
                  <a:tcPr marL="90874" marR="90874" marT="66090" marB="6609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r>
              <a:tr h="301690">
                <a:tc>
                  <a:txBody>
                    <a:bodyPr/>
                    <a:lstStyle/>
                    <a:p>
                      <a:pPr algn="ctr"/>
                      <a:r>
                        <a:rPr lang="en-US" sz="1400" dirty="0">
                          <a:latin typeface="Calibri" pitchFamily="34" charset="0"/>
                          <a:cs typeface="Calibri" pitchFamily="34" charset="0"/>
                        </a:rPr>
                        <a:t>Present but are very rare</a:t>
                      </a:r>
                    </a:p>
                  </a:txBody>
                  <a:tcPr marL="90874" marR="90874" marT="66090" marB="6609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a:r>
                        <a:rPr lang="en-US" sz="1400" dirty="0">
                          <a:latin typeface="Calibri" pitchFamily="34" charset="0"/>
                          <a:cs typeface="Calibri" pitchFamily="34" charset="0"/>
                        </a:rPr>
                        <a:t>Present</a:t>
                      </a:r>
                    </a:p>
                  </a:txBody>
                  <a:tcPr marL="90874" marR="90874" marT="66090" marB="6609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01690">
                <a:tc gridSpan="2">
                  <a:txBody>
                    <a:bodyPr/>
                    <a:lstStyle/>
                    <a:p>
                      <a:pPr algn="ctr"/>
                      <a:r>
                        <a:rPr lang="en-US" sz="1400" b="1" dirty="0" err="1">
                          <a:latin typeface="Calibri" pitchFamily="34" charset="0"/>
                          <a:cs typeface="Calibri" pitchFamily="34" charset="0"/>
                        </a:rPr>
                        <a:t>Centrosomes</a:t>
                      </a:r>
                      <a:endParaRPr lang="en-US" sz="1400" dirty="0">
                        <a:latin typeface="Calibri" pitchFamily="34" charset="0"/>
                        <a:cs typeface="Calibri" pitchFamily="34" charset="0"/>
                      </a:endParaRPr>
                    </a:p>
                  </a:txBody>
                  <a:tcPr marL="90874" marR="90874" marT="66090" marB="6609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r>
              <a:tr h="301690">
                <a:tc>
                  <a:txBody>
                    <a:bodyPr/>
                    <a:lstStyle/>
                    <a:p>
                      <a:pPr algn="ctr"/>
                      <a:r>
                        <a:rPr lang="en-US" sz="1400" dirty="0">
                          <a:latin typeface="Calibri" pitchFamily="34" charset="0"/>
                          <a:cs typeface="Calibri" pitchFamily="34" charset="0"/>
                        </a:rPr>
                        <a:t>Absent</a:t>
                      </a:r>
                    </a:p>
                  </a:txBody>
                  <a:tcPr marL="90874" marR="90874" marT="66090" marB="6609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a:r>
                        <a:rPr lang="en-US" sz="1400" dirty="0">
                          <a:latin typeface="Calibri" pitchFamily="34" charset="0"/>
                          <a:cs typeface="Calibri" pitchFamily="34" charset="0"/>
                        </a:rPr>
                        <a:t>Present</a:t>
                      </a:r>
                    </a:p>
                  </a:txBody>
                  <a:tcPr marL="90874" marR="90874" marT="66090" marB="6609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01690">
                <a:tc gridSpan="2">
                  <a:txBody>
                    <a:bodyPr/>
                    <a:lstStyle/>
                    <a:p>
                      <a:pPr algn="ctr"/>
                      <a:r>
                        <a:rPr lang="en-US" sz="1400" b="1" dirty="0">
                          <a:latin typeface="Calibri" pitchFamily="34" charset="0"/>
                          <a:cs typeface="Calibri" pitchFamily="34" charset="0"/>
                        </a:rPr>
                        <a:t>Golgi Apparatus</a:t>
                      </a:r>
                      <a:endParaRPr lang="en-US" sz="1400" dirty="0">
                        <a:latin typeface="Calibri" pitchFamily="34" charset="0"/>
                        <a:cs typeface="Calibri" pitchFamily="34" charset="0"/>
                      </a:endParaRPr>
                    </a:p>
                  </a:txBody>
                  <a:tcPr marL="90874" marR="90874" marT="66090" marB="6609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r>
              <a:tr h="301690">
                <a:tc>
                  <a:txBody>
                    <a:bodyPr/>
                    <a:lstStyle/>
                    <a:p>
                      <a:pPr algn="ctr"/>
                      <a:r>
                        <a:rPr lang="en-US" sz="1400" dirty="0">
                          <a:latin typeface="Calibri" pitchFamily="34" charset="0"/>
                          <a:cs typeface="Calibri" pitchFamily="34" charset="0"/>
                        </a:rPr>
                        <a:t>Present</a:t>
                      </a:r>
                    </a:p>
                  </a:txBody>
                  <a:tcPr marL="90874" marR="90874" marT="66090" marB="6609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a:r>
                        <a:rPr lang="en-US" sz="1400" dirty="0">
                          <a:latin typeface="Calibri" pitchFamily="34" charset="0"/>
                          <a:cs typeface="Calibri" pitchFamily="34" charset="0"/>
                        </a:rPr>
                        <a:t>Present</a:t>
                      </a:r>
                    </a:p>
                  </a:txBody>
                  <a:tcPr marL="90874" marR="90874" marT="66090" marB="6609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01690">
                <a:tc gridSpan="2">
                  <a:txBody>
                    <a:bodyPr/>
                    <a:lstStyle/>
                    <a:p>
                      <a:pPr algn="ctr"/>
                      <a:r>
                        <a:rPr lang="en-US" sz="1400" b="1" dirty="0">
                          <a:latin typeface="Calibri" pitchFamily="34" charset="0"/>
                          <a:cs typeface="Calibri" pitchFamily="34" charset="0"/>
                        </a:rPr>
                        <a:t>Cytoplasm</a:t>
                      </a:r>
                      <a:endParaRPr lang="en-US" sz="1400" dirty="0">
                        <a:latin typeface="Calibri" pitchFamily="34" charset="0"/>
                        <a:cs typeface="Calibri" pitchFamily="34" charset="0"/>
                      </a:endParaRPr>
                    </a:p>
                  </a:txBody>
                  <a:tcPr marL="90874" marR="90874" marT="66090" marB="6609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r>
              <a:tr h="301690">
                <a:tc>
                  <a:txBody>
                    <a:bodyPr/>
                    <a:lstStyle/>
                    <a:p>
                      <a:pPr algn="ctr"/>
                      <a:r>
                        <a:rPr lang="en-US" sz="1400" dirty="0">
                          <a:latin typeface="Calibri" pitchFamily="34" charset="0"/>
                          <a:cs typeface="Calibri" pitchFamily="34" charset="0"/>
                        </a:rPr>
                        <a:t>Present</a:t>
                      </a:r>
                    </a:p>
                  </a:txBody>
                  <a:tcPr marL="90874" marR="90874" marT="66090" marB="6609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a:r>
                        <a:rPr lang="en-US" sz="1400" dirty="0">
                          <a:latin typeface="Calibri" pitchFamily="34" charset="0"/>
                          <a:cs typeface="Calibri" pitchFamily="34" charset="0"/>
                        </a:rPr>
                        <a:t>Present</a:t>
                      </a:r>
                    </a:p>
                  </a:txBody>
                  <a:tcPr marL="90874" marR="90874" marT="66090" marB="6609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01690">
                <a:tc gridSpan="2">
                  <a:txBody>
                    <a:bodyPr/>
                    <a:lstStyle/>
                    <a:p>
                      <a:pPr algn="ctr"/>
                      <a:r>
                        <a:rPr lang="en-US" sz="1400" b="1" dirty="0" err="1">
                          <a:latin typeface="Calibri" pitchFamily="34" charset="0"/>
                          <a:cs typeface="Calibri" pitchFamily="34" charset="0"/>
                        </a:rPr>
                        <a:t>Ribosomes</a:t>
                      </a:r>
                      <a:endParaRPr lang="en-US" sz="1400" dirty="0">
                        <a:latin typeface="Calibri" pitchFamily="34" charset="0"/>
                        <a:cs typeface="Calibri" pitchFamily="34" charset="0"/>
                      </a:endParaRPr>
                    </a:p>
                  </a:txBody>
                  <a:tcPr marL="90874" marR="90874" marT="66090" marB="6609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r>
              <a:tr h="301690">
                <a:tc>
                  <a:txBody>
                    <a:bodyPr/>
                    <a:lstStyle/>
                    <a:p>
                      <a:pPr algn="ctr"/>
                      <a:r>
                        <a:rPr lang="en-US" sz="1400" dirty="0">
                          <a:latin typeface="Calibri" pitchFamily="34" charset="0"/>
                          <a:cs typeface="Calibri" pitchFamily="34" charset="0"/>
                        </a:rPr>
                        <a:t>Present</a:t>
                      </a:r>
                    </a:p>
                  </a:txBody>
                  <a:tcPr marL="90874" marR="90874" marT="66090" marB="6609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a:r>
                        <a:rPr lang="en-US" sz="1400" dirty="0">
                          <a:latin typeface="Calibri" pitchFamily="34" charset="0"/>
                          <a:cs typeface="Calibri" pitchFamily="34" charset="0"/>
                        </a:rPr>
                        <a:t>Present</a:t>
                      </a:r>
                    </a:p>
                  </a:txBody>
                  <a:tcPr marL="90874" marR="90874" marT="66090" marB="6609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01690">
                <a:tc gridSpan="2">
                  <a:txBody>
                    <a:bodyPr/>
                    <a:lstStyle/>
                    <a:p>
                      <a:pPr algn="ctr"/>
                      <a:r>
                        <a:rPr lang="en-US" sz="1400" b="1" dirty="0">
                          <a:latin typeface="Calibri" pitchFamily="34" charset="0"/>
                          <a:cs typeface="Calibri" pitchFamily="34" charset="0"/>
                        </a:rPr>
                        <a:t>Plastids</a:t>
                      </a:r>
                      <a:endParaRPr lang="en-US" sz="1400" dirty="0">
                        <a:latin typeface="Calibri" pitchFamily="34" charset="0"/>
                        <a:cs typeface="Calibri" pitchFamily="34" charset="0"/>
                      </a:endParaRPr>
                    </a:p>
                  </a:txBody>
                  <a:tcPr marL="90874" marR="90874" marT="66090" marB="6609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r>
              <a:tr h="301690">
                <a:tc>
                  <a:txBody>
                    <a:bodyPr/>
                    <a:lstStyle/>
                    <a:p>
                      <a:pPr algn="ctr"/>
                      <a:r>
                        <a:rPr lang="en-US" sz="1400" dirty="0">
                          <a:latin typeface="Calibri" pitchFamily="34" charset="0"/>
                          <a:cs typeface="Calibri" pitchFamily="34" charset="0"/>
                        </a:rPr>
                        <a:t>Present</a:t>
                      </a:r>
                    </a:p>
                  </a:txBody>
                  <a:tcPr marL="90874" marR="90874" marT="66090" marB="6609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a:r>
                        <a:rPr lang="en-US" sz="1400" dirty="0">
                          <a:latin typeface="Calibri" pitchFamily="34" charset="0"/>
                          <a:cs typeface="Calibri" pitchFamily="34" charset="0"/>
                        </a:rPr>
                        <a:t>Absent</a:t>
                      </a:r>
                    </a:p>
                  </a:txBody>
                  <a:tcPr marL="90874" marR="90874" marT="66090" marB="6609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bl>
          </a:graphicData>
        </a:graphic>
      </p:graphicFrame>
      <p:sp>
        <p:nvSpPr>
          <p:cNvPr id="6" name="TextBox 5"/>
          <p:cNvSpPr txBox="1"/>
          <p:nvPr/>
        </p:nvSpPr>
        <p:spPr>
          <a:xfrm>
            <a:off x="270589" y="289249"/>
            <a:ext cx="7949680" cy="430887"/>
          </a:xfrm>
          <a:prstGeom prst="rect">
            <a:avLst/>
          </a:prstGeom>
          <a:noFill/>
        </p:spPr>
        <p:txBody>
          <a:bodyPr wrap="square" rtlCol="0">
            <a:spAutoFit/>
          </a:bodyPr>
          <a:lstStyle/>
          <a:p>
            <a:r>
              <a:rPr lang="en-US" sz="2200" b="1" dirty="0" smtClean="0">
                <a:solidFill>
                  <a:srgbClr val="FF0000"/>
                </a:solidFill>
                <a:latin typeface="Calibri" pitchFamily="34" charset="0"/>
                <a:cs typeface="Calibri" pitchFamily="34" charset="0"/>
              </a:rPr>
              <a:t>MAJOR DIFFERENCE BETWEEN  PLANT CELL &amp; ANIMAL CELL</a:t>
            </a:r>
            <a:endParaRPr lang="en-US" sz="2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078390" y="0"/>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aphicFrame>
        <p:nvGraphicFramePr>
          <p:cNvPr id="6" name="Table 5"/>
          <p:cNvGraphicFramePr>
            <a:graphicFrameLocks noGrp="1"/>
          </p:cNvGraphicFramePr>
          <p:nvPr/>
        </p:nvGraphicFramePr>
        <p:xfrm>
          <a:off x="382555" y="261260"/>
          <a:ext cx="7632442" cy="3080117"/>
        </p:xfrm>
        <a:graphic>
          <a:graphicData uri="http://schemas.openxmlformats.org/drawingml/2006/table">
            <a:tbl>
              <a:tblPr/>
              <a:tblGrid>
                <a:gridCol w="3816221"/>
                <a:gridCol w="3816221"/>
              </a:tblGrid>
              <a:tr h="328292">
                <a:tc gridSpan="2">
                  <a:txBody>
                    <a:bodyPr/>
                    <a:lstStyle/>
                    <a:p>
                      <a:pPr algn="ctr"/>
                      <a:r>
                        <a:rPr lang="en-US" sz="1400" b="1" dirty="0">
                          <a:latin typeface="Calibri" pitchFamily="34" charset="0"/>
                          <a:cs typeface="Calibri" pitchFamily="34" charset="0"/>
                        </a:rPr>
                        <a:t>Vacuoles</a:t>
                      </a:r>
                      <a:endParaRPr lang="en-US" sz="1400" dirty="0">
                        <a:latin typeface="Calibri" pitchFamily="34" charset="0"/>
                        <a:cs typeface="Calibri" pitchFamily="34" charset="0"/>
                      </a:endParaRPr>
                    </a:p>
                  </a:txBody>
                  <a:tcPr marL="104775" marR="104775"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r>
              <a:tr h="519797">
                <a:tc>
                  <a:txBody>
                    <a:bodyPr/>
                    <a:lstStyle/>
                    <a:p>
                      <a:pPr algn="ctr"/>
                      <a:r>
                        <a:rPr lang="en-US" sz="1400" dirty="0">
                          <a:latin typeface="Calibri" pitchFamily="34" charset="0"/>
                          <a:cs typeface="Calibri" pitchFamily="34" charset="0"/>
                        </a:rPr>
                        <a:t>Few large or a single, centrally positioned vacuole</a:t>
                      </a:r>
                    </a:p>
                  </a:txBody>
                  <a:tcPr marL="104775" marR="104775"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a:r>
                        <a:rPr lang="en-US" sz="1400" dirty="0">
                          <a:latin typeface="Calibri" pitchFamily="34" charset="0"/>
                          <a:cs typeface="Calibri" pitchFamily="34" charset="0"/>
                        </a:rPr>
                        <a:t>Usually small and numerous</a:t>
                      </a:r>
                    </a:p>
                  </a:txBody>
                  <a:tcPr marL="104775" marR="104775"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28292">
                <a:tc gridSpan="2">
                  <a:txBody>
                    <a:bodyPr/>
                    <a:lstStyle/>
                    <a:p>
                      <a:pPr algn="ctr"/>
                      <a:r>
                        <a:rPr lang="en-US" sz="1400" b="1" dirty="0">
                          <a:latin typeface="Calibri" pitchFamily="34" charset="0"/>
                          <a:cs typeface="Calibri" pitchFamily="34" charset="0"/>
                        </a:rPr>
                        <a:t>Cilia</a:t>
                      </a:r>
                      <a:endParaRPr lang="en-US" sz="1400" dirty="0">
                        <a:latin typeface="Calibri" pitchFamily="34" charset="0"/>
                        <a:cs typeface="Calibri" pitchFamily="34" charset="0"/>
                      </a:endParaRPr>
                    </a:p>
                  </a:txBody>
                  <a:tcPr marL="104775" marR="104775"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r>
              <a:tr h="328292">
                <a:tc>
                  <a:txBody>
                    <a:bodyPr/>
                    <a:lstStyle/>
                    <a:p>
                      <a:pPr algn="ctr"/>
                      <a:r>
                        <a:rPr lang="en-US" sz="1400" dirty="0">
                          <a:latin typeface="Calibri" pitchFamily="34" charset="0"/>
                          <a:cs typeface="Calibri" pitchFamily="34" charset="0"/>
                        </a:rPr>
                        <a:t>Absent</a:t>
                      </a:r>
                    </a:p>
                  </a:txBody>
                  <a:tcPr marL="104775" marR="104775"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a:r>
                        <a:rPr lang="en-US" sz="1400" dirty="0">
                          <a:latin typeface="Calibri" pitchFamily="34" charset="0"/>
                          <a:cs typeface="Calibri" pitchFamily="34" charset="0"/>
                        </a:rPr>
                        <a:t>Present in most of the animal cells</a:t>
                      </a:r>
                    </a:p>
                  </a:txBody>
                  <a:tcPr marL="104775" marR="104775"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28292">
                <a:tc gridSpan="2">
                  <a:txBody>
                    <a:bodyPr/>
                    <a:lstStyle/>
                    <a:p>
                      <a:pPr algn="ctr"/>
                      <a:r>
                        <a:rPr lang="en-US" sz="1400" b="1" dirty="0">
                          <a:latin typeface="Calibri" pitchFamily="34" charset="0"/>
                          <a:cs typeface="Calibri" pitchFamily="34" charset="0"/>
                        </a:rPr>
                        <a:t>Mitochondria</a:t>
                      </a:r>
                      <a:endParaRPr lang="en-US" sz="1400" dirty="0">
                        <a:latin typeface="Calibri" pitchFamily="34" charset="0"/>
                        <a:cs typeface="Calibri" pitchFamily="34" charset="0"/>
                      </a:endParaRPr>
                    </a:p>
                  </a:txBody>
                  <a:tcPr marL="104775" marR="104775"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r>
              <a:tr h="328292">
                <a:tc>
                  <a:txBody>
                    <a:bodyPr/>
                    <a:lstStyle/>
                    <a:p>
                      <a:pPr algn="ctr"/>
                      <a:r>
                        <a:rPr lang="en-US" sz="1400" dirty="0">
                          <a:latin typeface="Calibri" pitchFamily="34" charset="0"/>
                          <a:cs typeface="Calibri" pitchFamily="34" charset="0"/>
                        </a:rPr>
                        <a:t>Present but fewer in number</a:t>
                      </a:r>
                    </a:p>
                  </a:txBody>
                  <a:tcPr marL="104775" marR="104775"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a:r>
                        <a:rPr lang="en-US" sz="1400" dirty="0">
                          <a:latin typeface="Calibri" pitchFamily="34" charset="0"/>
                          <a:cs typeface="Calibri" pitchFamily="34" charset="0"/>
                        </a:rPr>
                        <a:t>Present and are numerous</a:t>
                      </a:r>
                    </a:p>
                  </a:txBody>
                  <a:tcPr marL="104775" marR="104775"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28292">
                <a:tc gridSpan="2">
                  <a:txBody>
                    <a:bodyPr/>
                    <a:lstStyle/>
                    <a:p>
                      <a:pPr algn="ctr"/>
                      <a:r>
                        <a:rPr lang="en-US" sz="1400" b="1" dirty="0">
                          <a:latin typeface="Calibri" pitchFamily="34" charset="0"/>
                          <a:cs typeface="Calibri" pitchFamily="34" charset="0"/>
                        </a:rPr>
                        <a:t>Mode of Nutrition</a:t>
                      </a:r>
                      <a:endParaRPr lang="en-US" sz="1400" dirty="0">
                        <a:latin typeface="Calibri" pitchFamily="34" charset="0"/>
                        <a:cs typeface="Calibri" pitchFamily="34" charset="0"/>
                      </a:endParaRPr>
                    </a:p>
                  </a:txBody>
                  <a:tcPr marL="104775" marR="104775"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r>
              <a:tr h="328292">
                <a:tc>
                  <a:txBody>
                    <a:bodyPr/>
                    <a:lstStyle/>
                    <a:p>
                      <a:pPr algn="ctr"/>
                      <a:r>
                        <a:rPr lang="en-US" dirty="0"/>
                        <a:t>Primarily autotrophic</a:t>
                      </a:r>
                    </a:p>
                  </a:txBody>
                  <a:tcPr marL="104775" marR="104775"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a:r>
                        <a:rPr lang="en-US" dirty="0"/>
                        <a:t>Heterotrophic</a:t>
                      </a:r>
                    </a:p>
                  </a:txBody>
                  <a:tcPr marL="104775" marR="104775"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bl>
          </a:graphicData>
        </a:graphic>
      </p:graphicFrame>
      <p:sp>
        <p:nvSpPr>
          <p:cNvPr id="7" name="Rectangle 6"/>
          <p:cNvSpPr/>
          <p:nvPr/>
        </p:nvSpPr>
        <p:spPr>
          <a:xfrm>
            <a:off x="559836" y="3539262"/>
            <a:ext cx="7651102" cy="1384995"/>
          </a:xfrm>
          <a:prstGeom prst="rect">
            <a:avLst/>
          </a:prstGeom>
        </p:spPr>
        <p:txBody>
          <a:bodyPr wrap="square">
            <a:spAutoFit/>
          </a:bodyPr>
          <a:lstStyle/>
          <a:p>
            <a:pPr algn="just"/>
            <a:r>
              <a:rPr lang="en-US" dirty="0" smtClean="0">
                <a:solidFill>
                  <a:schemeClr val="tx1"/>
                </a:solidFill>
                <a:latin typeface="Calibri" pitchFamily="34" charset="0"/>
                <a:cs typeface="Calibri" pitchFamily="34" charset="0"/>
              </a:rPr>
              <a:t>Both plant and animal cells contain membrane-bound organelles like the nucleus, endoplasmic reticulum, mitochondria, Golgi apparatus, </a:t>
            </a:r>
            <a:r>
              <a:rPr lang="en-US" dirty="0" err="1" smtClean="0">
                <a:solidFill>
                  <a:schemeClr val="tx1"/>
                </a:solidFill>
                <a:latin typeface="Calibri" pitchFamily="34" charset="0"/>
                <a:cs typeface="Calibri" pitchFamily="34" charset="0"/>
              </a:rPr>
              <a:t>peroxisomes</a:t>
            </a:r>
            <a:r>
              <a:rPr lang="en-US" dirty="0" smtClean="0">
                <a:solidFill>
                  <a:schemeClr val="tx1"/>
                </a:solidFill>
                <a:latin typeface="Calibri" pitchFamily="34" charset="0"/>
                <a:cs typeface="Calibri" pitchFamily="34" charset="0"/>
              </a:rPr>
              <a:t>, </a:t>
            </a:r>
            <a:r>
              <a:rPr lang="en-US" dirty="0" err="1" smtClean="0">
                <a:solidFill>
                  <a:schemeClr val="tx1"/>
                </a:solidFill>
                <a:latin typeface="Calibri" pitchFamily="34" charset="0"/>
                <a:cs typeface="Calibri" pitchFamily="34" charset="0"/>
              </a:rPr>
              <a:t>lysosomes</a:t>
            </a:r>
            <a:r>
              <a:rPr lang="en-US" dirty="0" smtClean="0">
                <a:solidFill>
                  <a:schemeClr val="tx1"/>
                </a:solidFill>
                <a:latin typeface="Calibri" pitchFamily="34" charset="0"/>
                <a:cs typeface="Calibri" pitchFamily="34" charset="0"/>
              </a:rPr>
              <a:t>. They also have similar membranes such as </a:t>
            </a:r>
            <a:r>
              <a:rPr lang="en-US" dirty="0" err="1" smtClean="0">
                <a:solidFill>
                  <a:schemeClr val="tx1"/>
                </a:solidFill>
                <a:latin typeface="Calibri" pitchFamily="34" charset="0"/>
                <a:cs typeface="Calibri" pitchFamily="34" charset="0"/>
              </a:rPr>
              <a:t>cytosol</a:t>
            </a:r>
            <a:r>
              <a:rPr lang="en-US" dirty="0" smtClean="0">
                <a:solidFill>
                  <a:schemeClr val="tx1"/>
                </a:solidFill>
                <a:latin typeface="Calibri" pitchFamily="34" charset="0"/>
                <a:cs typeface="Calibri" pitchFamily="34" charset="0"/>
              </a:rPr>
              <a:t>, and </a:t>
            </a:r>
            <a:r>
              <a:rPr lang="en-US" dirty="0" err="1" smtClean="0">
                <a:solidFill>
                  <a:schemeClr val="tx1"/>
                </a:solidFill>
                <a:latin typeface="Calibri" pitchFamily="34" charset="0"/>
                <a:cs typeface="Calibri" pitchFamily="34" charset="0"/>
              </a:rPr>
              <a:t>cytoskeletal</a:t>
            </a:r>
            <a:r>
              <a:rPr lang="en-US" dirty="0" smtClean="0">
                <a:solidFill>
                  <a:schemeClr val="tx1"/>
                </a:solidFill>
                <a:latin typeface="Calibri" pitchFamily="34" charset="0"/>
                <a:cs typeface="Calibri" pitchFamily="34" charset="0"/>
              </a:rPr>
              <a:t> elements. The plant cell can also be larger than the </a:t>
            </a:r>
            <a:r>
              <a:rPr lang="en-US" dirty="0" smtClean="0">
                <a:solidFill>
                  <a:schemeClr val="tx1"/>
                </a:solidFill>
                <a:latin typeface="Calibri" pitchFamily="34" charset="0"/>
                <a:cs typeface="Calibri" pitchFamily="34" charset="0"/>
                <a:hlinkClick r:id="rId4"/>
              </a:rPr>
              <a:t>animal cell</a:t>
            </a:r>
            <a:r>
              <a:rPr lang="en-US" dirty="0" smtClean="0">
                <a:solidFill>
                  <a:schemeClr val="tx1"/>
                </a:solidFill>
                <a:latin typeface="Calibri" pitchFamily="34" charset="0"/>
                <a:cs typeface="Calibri" pitchFamily="34" charset="0"/>
              </a:rPr>
              <a:t>. </a:t>
            </a:r>
          </a:p>
          <a:p>
            <a:pPr algn="just"/>
            <a:endParaRPr lang="en-US" dirty="0" smtClean="0">
              <a:solidFill>
                <a:schemeClr val="tx1"/>
              </a:solidFill>
              <a:latin typeface="Calibri" pitchFamily="34" charset="0"/>
              <a:cs typeface="Calibri" pitchFamily="34" charset="0"/>
            </a:endParaRPr>
          </a:p>
          <a:p>
            <a:pPr algn="just"/>
            <a:r>
              <a:rPr lang="en-US" dirty="0" smtClean="0">
                <a:solidFill>
                  <a:schemeClr val="tx1"/>
                </a:solidFill>
                <a:latin typeface="Calibri" pitchFamily="34" charset="0"/>
                <a:cs typeface="Calibri" pitchFamily="34" charset="0"/>
              </a:rPr>
              <a:t>The normal range of the animal cell varies from about 10 – 30 </a:t>
            </a:r>
            <a:r>
              <a:rPr lang="en-US" dirty="0" err="1" smtClean="0">
                <a:solidFill>
                  <a:schemeClr val="tx1"/>
                </a:solidFill>
                <a:latin typeface="Calibri" pitchFamily="34" charset="0"/>
                <a:cs typeface="Calibri" pitchFamily="34" charset="0"/>
              </a:rPr>
              <a:t>micrometres</a:t>
            </a:r>
            <a:r>
              <a:rPr lang="en-US" dirty="0" smtClean="0">
                <a:solidFill>
                  <a:schemeClr val="tx1"/>
                </a:solidFill>
                <a:latin typeface="Calibri" pitchFamily="34" charset="0"/>
                <a:cs typeface="Calibri" pitchFamily="34" charset="0"/>
              </a:rPr>
              <a:t> and that of plant cell range between 10 – 100 </a:t>
            </a:r>
            <a:r>
              <a:rPr lang="en-US" dirty="0" err="1" smtClean="0">
                <a:solidFill>
                  <a:schemeClr val="tx1"/>
                </a:solidFill>
                <a:latin typeface="Calibri" pitchFamily="34" charset="0"/>
                <a:cs typeface="Calibri" pitchFamily="34" charset="0"/>
              </a:rPr>
              <a:t>micrometres</a:t>
            </a:r>
            <a:r>
              <a:rPr lang="en-US" dirty="0" smtClean="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8350" y="327771"/>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3338061" y="383788"/>
            <a:ext cx="2215607" cy="430887"/>
          </a:xfrm>
          <a:prstGeom prst="rect">
            <a:avLst/>
          </a:prstGeom>
        </p:spPr>
        <p:txBody>
          <a:bodyPr wrap="none">
            <a:spAutoFit/>
          </a:bodyPr>
          <a:lstStyle/>
          <a:p>
            <a:r>
              <a:rPr lang="en-IN" sz="2200" b="1" cap="all" spc="-1" dirty="0" smtClean="0">
                <a:solidFill>
                  <a:srgbClr val="FF0000"/>
                </a:solidFill>
                <a:uFill>
                  <a:solidFill>
                    <a:srgbClr val="FFFFFF"/>
                  </a:solidFill>
                </a:uFill>
                <a:latin typeface="Calibri" pitchFamily="34" charset="0"/>
                <a:ea typeface="DejaVu Sans"/>
                <a:cs typeface="Calibri" pitchFamily="34" charset="0"/>
              </a:rPr>
              <a:t>CELL MEMBRANE</a:t>
            </a:r>
            <a:endParaRPr lang="en-IN" sz="2200" spc="-1" dirty="0">
              <a:solidFill>
                <a:srgbClr val="FF0000"/>
              </a:solidFill>
              <a:uFill>
                <a:solidFill>
                  <a:srgbClr val="FFFFFF"/>
                </a:solidFill>
              </a:uFill>
              <a:latin typeface="Calibri" pitchFamily="34" charset="0"/>
              <a:cs typeface="Calibri" pitchFamily="34" charset="0"/>
            </a:endParaRPr>
          </a:p>
        </p:txBody>
      </p:sp>
      <p:sp>
        <p:nvSpPr>
          <p:cNvPr id="6" name="Rectangle 5"/>
          <p:cNvSpPr/>
          <p:nvPr/>
        </p:nvSpPr>
        <p:spPr>
          <a:xfrm>
            <a:off x="1119673" y="1075141"/>
            <a:ext cx="7156579" cy="2893100"/>
          </a:xfrm>
          <a:prstGeom prst="rect">
            <a:avLst/>
          </a:prstGeom>
        </p:spPr>
        <p:txBody>
          <a:bodyPr wrap="square">
            <a:spAutoFit/>
          </a:bodyPr>
          <a:lstStyle/>
          <a:p>
            <a:pPr algn="just"/>
            <a:endParaRPr lang="en-IN" b="1" spc="-1" dirty="0" smtClean="0">
              <a:uFill>
                <a:solidFill>
                  <a:srgbClr val="FFFFFF"/>
                </a:solidFill>
              </a:uFill>
              <a:latin typeface="Times New Roman" pitchFamily="18" charset="0"/>
              <a:ea typeface="DejaVu Sans"/>
              <a:cs typeface="Times New Roman" pitchFamily="18" charset="0"/>
            </a:endParaRPr>
          </a:p>
          <a:p>
            <a:pPr algn="just"/>
            <a:endParaRPr lang="en-IN" b="1" spc="-1" dirty="0" smtClean="0">
              <a:uFill>
                <a:solidFill>
                  <a:srgbClr val="FFFFFF"/>
                </a:solidFill>
              </a:uFill>
              <a:latin typeface="Calibri" pitchFamily="34" charset="0"/>
              <a:ea typeface="DejaVu Sans"/>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The detailed structure of the membrane was  studied by the help of  electron microscope in the 1950s. </a:t>
            </a:r>
          </a:p>
          <a:p>
            <a:pPr algn="just"/>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Meanwhile, chemical studies on the cell membrane, especially in human red blood cells (RBCs), enabled the scientists to deduce the possible structure of plasma membrane.</a:t>
            </a:r>
          </a:p>
          <a:p>
            <a:pPr algn="just"/>
            <a:endParaRPr lang="en-IN" b="1" spc="-1" dirty="0" smtClean="0">
              <a:uFill>
                <a:solidFill>
                  <a:srgbClr val="FFFFFF"/>
                </a:solidFill>
              </a:uFill>
              <a:latin typeface="Calibri" pitchFamily="34" charset="0"/>
              <a:ea typeface="DejaVu Sans"/>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These studies showed that the cell membrane is mainly composed of lipids and proteins. </a:t>
            </a:r>
            <a:endParaRPr lang="en-IN" spc="-1" dirty="0">
              <a:uFill>
                <a:solidFill>
                  <a:srgbClr val="FFFFFF"/>
                </a:solidFill>
              </a:uFill>
              <a:latin typeface="Calibri" pitchFamily="34" charset="0"/>
              <a:cs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8350" y="159820"/>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71"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419879" y="355797"/>
            <a:ext cx="7707084" cy="430887"/>
          </a:xfrm>
          <a:prstGeom prst="rect">
            <a:avLst/>
          </a:prstGeom>
        </p:spPr>
        <p:txBody>
          <a:bodyPr wrap="square">
            <a:spAutoFit/>
          </a:bodyPr>
          <a:lstStyle/>
          <a:p>
            <a:r>
              <a:rPr lang="en-IN" sz="2200" b="1" cap="all" spc="-1" dirty="0" smtClean="0">
                <a:solidFill>
                  <a:srgbClr val="FF0000"/>
                </a:solidFill>
                <a:uFill>
                  <a:solidFill>
                    <a:srgbClr val="FFFFFF"/>
                  </a:solidFill>
                </a:uFill>
                <a:latin typeface="Calibri" pitchFamily="34" charset="0"/>
                <a:ea typeface="DejaVu Sans"/>
                <a:cs typeface="Calibri" pitchFamily="34" charset="0"/>
              </a:rPr>
              <a:t>CHEMICAL COMPOSITION OF CELL </a:t>
            </a:r>
            <a:r>
              <a:rPr lang="en-IN" sz="2200" b="1" cap="all" spc="-1" dirty="0" err="1" smtClean="0">
                <a:solidFill>
                  <a:srgbClr val="FF0000"/>
                </a:solidFill>
                <a:uFill>
                  <a:solidFill>
                    <a:srgbClr val="FFFFFF"/>
                  </a:solidFill>
                </a:uFill>
                <a:latin typeface="Calibri" pitchFamily="34" charset="0"/>
                <a:ea typeface="DejaVu Sans"/>
                <a:cs typeface="Calibri" pitchFamily="34" charset="0"/>
              </a:rPr>
              <a:t>MEMBRaNE</a:t>
            </a:r>
            <a:endParaRPr lang="en-IN" sz="2200" spc="-1" dirty="0">
              <a:solidFill>
                <a:srgbClr val="FF0000"/>
              </a:solidFill>
              <a:uFill>
                <a:solidFill>
                  <a:srgbClr val="FFFFFF"/>
                </a:solidFill>
              </a:uFill>
              <a:latin typeface="Calibri" pitchFamily="34" charset="0"/>
              <a:cs typeface="Calibri" pitchFamily="34" charset="0"/>
            </a:endParaRPr>
          </a:p>
        </p:txBody>
      </p:sp>
      <p:sp>
        <p:nvSpPr>
          <p:cNvPr id="6" name="Rectangle 5"/>
          <p:cNvSpPr/>
          <p:nvPr/>
        </p:nvSpPr>
        <p:spPr>
          <a:xfrm>
            <a:off x="765110" y="909757"/>
            <a:ext cx="7492482" cy="3108543"/>
          </a:xfrm>
          <a:prstGeom prst="rect">
            <a:avLst/>
          </a:prstGeom>
        </p:spPr>
        <p:txBody>
          <a:bodyPr wrap="square">
            <a:spAutoFit/>
          </a:bodyPr>
          <a:lstStyle/>
          <a:p>
            <a:pPr algn="just"/>
            <a:r>
              <a:rPr lang="en-IN" b="1" spc="-1" dirty="0" smtClean="0">
                <a:uFill>
                  <a:solidFill>
                    <a:srgbClr val="FFFFFF"/>
                  </a:solidFill>
                </a:uFill>
                <a:latin typeface="Calibri" pitchFamily="34" charset="0"/>
                <a:ea typeface="DejaVu Sans"/>
                <a:cs typeface="Calibri" pitchFamily="34" charset="0"/>
              </a:rPr>
              <a:t>The major lipids are phospholipids that are arranged in a </a:t>
            </a:r>
            <a:r>
              <a:rPr lang="en-IN" b="1" spc="-1" dirty="0" err="1" smtClean="0">
                <a:uFill>
                  <a:solidFill>
                    <a:srgbClr val="FFFFFF"/>
                  </a:solidFill>
                </a:uFill>
                <a:latin typeface="Calibri" pitchFamily="34" charset="0"/>
                <a:ea typeface="DejaVu Sans"/>
                <a:cs typeface="Calibri" pitchFamily="34" charset="0"/>
              </a:rPr>
              <a:t>bilayer</a:t>
            </a:r>
            <a:r>
              <a:rPr lang="en-IN" b="1" spc="-1" dirty="0" smtClean="0">
                <a:uFill>
                  <a:solidFill>
                    <a:srgbClr val="FFFFFF"/>
                  </a:solidFill>
                </a:uFill>
                <a:latin typeface="Calibri" pitchFamily="34" charset="0"/>
                <a:ea typeface="DejaVu Sans"/>
                <a:cs typeface="Calibri" pitchFamily="34" charset="0"/>
              </a:rPr>
              <a:t>. </a:t>
            </a:r>
          </a:p>
          <a:p>
            <a:pPr algn="just"/>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Also, the lipids are arranged within the membrane with the polar head towards the outer sides and the hydrophobic tails towards the inner part.</a:t>
            </a:r>
          </a:p>
          <a:p>
            <a:pPr algn="just"/>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This ensures that the </a:t>
            </a:r>
            <a:r>
              <a:rPr lang="en-IN" b="1" spc="-1" dirty="0" err="1" smtClean="0">
                <a:uFill>
                  <a:solidFill>
                    <a:srgbClr val="FFFFFF"/>
                  </a:solidFill>
                </a:uFill>
                <a:latin typeface="Calibri" pitchFamily="34" charset="0"/>
                <a:ea typeface="DejaVu Sans"/>
                <a:cs typeface="Calibri" pitchFamily="34" charset="0"/>
              </a:rPr>
              <a:t>nonpolar</a:t>
            </a:r>
            <a:r>
              <a:rPr lang="en-IN" b="1" spc="-1" dirty="0" smtClean="0">
                <a:uFill>
                  <a:solidFill>
                    <a:srgbClr val="FFFFFF"/>
                  </a:solidFill>
                </a:uFill>
                <a:latin typeface="Calibri" pitchFamily="34" charset="0"/>
                <a:ea typeface="DejaVu Sans"/>
                <a:cs typeface="Calibri" pitchFamily="34" charset="0"/>
              </a:rPr>
              <a:t> tail of saturated hydrocarbons is protected from the aqueous environment.</a:t>
            </a:r>
          </a:p>
          <a:p>
            <a:pPr algn="just"/>
            <a:endParaRPr lang="en-IN" spc="-1" dirty="0" smtClean="0">
              <a:uFill>
                <a:solidFill>
                  <a:srgbClr val="FFFFFF"/>
                </a:solidFill>
              </a:uFill>
              <a:latin typeface="Calibri" pitchFamily="34" charset="0"/>
              <a:cs typeface="Calibri" pitchFamily="34" charset="0"/>
            </a:endParaRPr>
          </a:p>
          <a:p>
            <a:pPr algn="just"/>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In addition to phospholipids membrane also contains cholesterol.</a:t>
            </a:r>
            <a:endParaRPr lang="en-IN" spc="-1" dirty="0" smtClean="0">
              <a:uFill>
                <a:solidFill>
                  <a:srgbClr val="FFFFFF"/>
                </a:solidFill>
              </a:uFill>
              <a:latin typeface="Calibri" pitchFamily="34" charset="0"/>
              <a:cs typeface="Calibri" pitchFamily="34" charset="0"/>
            </a:endParaRPr>
          </a:p>
          <a:p>
            <a:pPr algn="just"/>
            <a:r>
              <a:rPr lang="en-IN" b="1" spc="-1" dirty="0" smtClean="0">
                <a:uFill>
                  <a:solidFill>
                    <a:srgbClr val="FFFFFF"/>
                  </a:solidFill>
                </a:uFill>
                <a:latin typeface="Calibri" pitchFamily="34" charset="0"/>
                <a:ea typeface="DejaVu Sans"/>
                <a:cs typeface="Calibri" pitchFamily="34" charset="0"/>
              </a:rPr>
              <a:t>Biochemical investigation clearly revealed that the cell membranes possess protein and carbohydrate. </a:t>
            </a:r>
            <a:endParaRPr lang="en-IN" spc="-1" dirty="0">
              <a:uFill>
                <a:solidFill>
                  <a:srgbClr val="FFFFFF"/>
                </a:solidFill>
              </a:uFill>
              <a:latin typeface="Calibri" pitchFamily="34" charset="0"/>
              <a:cs typeface="Calibri" pitchFamily="34"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1312</Words>
  <Application>Microsoft Office PowerPoint</Application>
  <PresentationFormat>On-screen Show (16:9)</PresentationFormat>
  <Paragraphs>238</Paragraphs>
  <Slides>27</Slides>
  <Notes>25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Simple Light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cp:lastModifiedBy>
  <cp:revision>106</cp:revision>
  <dcterms:modified xsi:type="dcterms:W3CDTF">2020-08-15T07:43:05Z</dcterms:modified>
</cp:coreProperties>
</file>