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75" r:id="rId3"/>
    <p:sldId id="274" r:id="rId4"/>
    <p:sldId id="268" r:id="rId5"/>
    <p:sldId id="269" r:id="rId6"/>
    <p:sldId id="265" r:id="rId7"/>
    <p:sldId id="266" r:id="rId8"/>
    <p:sldId id="260" r:id="rId9"/>
    <p:sldId id="264" r:id="rId10"/>
    <p:sldId id="263" r:id="rId11"/>
    <p:sldId id="261" r:id="rId12"/>
    <p:sldId id="277" r:id="rId13"/>
    <p:sldId id="279" r:id="rId14"/>
    <p:sldId id="280" r:id="rId15"/>
    <p:sldId id="281" r:id="rId16"/>
    <p:sldId id="283" r:id="rId17"/>
    <p:sldId id="25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2" d="100"/>
          <a:sy n="102" d="100"/>
        </p:scale>
        <p:origin x="-234" y="6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algn="ctr">
              <a:buSzPts val="3100"/>
            </a:pPr>
            <a:endParaRPr sz="2900" b="1" i="0" u="none" strike="noStrike" cap="none">
              <a:solidFill>
                <a:srgbClr val="FF0000"/>
              </a:solidFill>
              <a:latin typeface="Calibri"/>
              <a:ea typeface="Calibri"/>
              <a:cs typeface="Calibri"/>
              <a:sym typeface="Calibri"/>
            </a:endParaRPr>
          </a:p>
        </p:txBody>
      </p:sp>
      <p:sp>
        <p:nvSpPr>
          <p:cNvPr id="57" name="Google Shape;57;p13"/>
          <p:cNvSpPr txBox="1"/>
          <p:nvPr/>
        </p:nvSpPr>
        <p:spPr>
          <a:xfrm>
            <a:off x="2837995" y="2870317"/>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BIOLOGY</a:t>
            </a:r>
            <a:endParaRPr b="1"/>
          </a:p>
          <a:p>
            <a:pPr marL="0" lvl="0" indent="0" algn="l" rtl="0">
              <a:spcBef>
                <a:spcPts val="0"/>
              </a:spcBef>
              <a:spcAft>
                <a:spcPts val="0"/>
              </a:spcAft>
              <a:buNone/>
            </a:pPr>
            <a:r>
              <a:rPr lang="en" b="1" dirty="0"/>
              <a:t>CHAPTER </a:t>
            </a:r>
            <a:r>
              <a:rPr lang="en" b="1" dirty="0" smtClean="0"/>
              <a:t>NUMBER:08</a:t>
            </a:r>
            <a:endParaRPr b="1"/>
          </a:p>
          <a:p>
            <a:pPr marL="0" lvl="0" indent="0" algn="l" rtl="0">
              <a:spcBef>
                <a:spcPts val="0"/>
              </a:spcBef>
              <a:spcAft>
                <a:spcPts val="0"/>
              </a:spcAft>
              <a:buNone/>
            </a:pPr>
            <a:r>
              <a:rPr lang="en" b="1" dirty="0"/>
              <a:t>CHAPTER NAME </a:t>
            </a:r>
            <a:r>
              <a:rPr lang="en" b="1" dirty="0" smtClean="0"/>
              <a:t>:CELL </a:t>
            </a:r>
            <a:r>
              <a:rPr lang="en" b="1" dirty="0" smtClean="0"/>
              <a:t>:THE </a:t>
            </a:r>
            <a:r>
              <a:rPr lang="en" b="1" dirty="0" smtClean="0"/>
              <a:t>UNIT OF LIFE</a:t>
            </a:r>
            <a:endParaRPr b="1"/>
          </a:p>
        </p:txBody>
      </p:sp>
      <p:sp>
        <p:nvSpPr>
          <p:cNvPr id="6" name="Rectangle 5"/>
          <p:cNvSpPr/>
          <p:nvPr/>
        </p:nvSpPr>
        <p:spPr>
          <a:xfrm>
            <a:off x="2519952" y="393120"/>
            <a:ext cx="3918317" cy="553998"/>
          </a:xfrm>
          <a:prstGeom prst="rect">
            <a:avLst/>
          </a:prstGeom>
        </p:spPr>
        <p:txBody>
          <a:bodyPr wrap="none">
            <a:spAutoFit/>
          </a:bodyPr>
          <a:lstStyle/>
          <a:p>
            <a:r>
              <a:rPr lang="en-IN" sz="3000" b="1" spc="-1" dirty="0" smtClean="0">
                <a:solidFill>
                  <a:srgbClr val="FF0000"/>
                </a:solidFill>
                <a:uFill>
                  <a:solidFill>
                    <a:srgbClr val="FFFFFF"/>
                  </a:solidFill>
                </a:uFill>
                <a:latin typeface="Calibri" pitchFamily="34" charset="0"/>
                <a:ea typeface="DejaVu Sans"/>
                <a:cs typeface="Calibri" pitchFamily="34" charset="0"/>
              </a:rPr>
              <a:t>CELL:THE </a:t>
            </a:r>
            <a:r>
              <a:rPr lang="en-IN" sz="3000" b="1" spc="-1" dirty="0" smtClean="0">
                <a:solidFill>
                  <a:srgbClr val="FF0000"/>
                </a:solidFill>
                <a:uFill>
                  <a:solidFill>
                    <a:srgbClr val="FFFFFF"/>
                  </a:solidFill>
                </a:uFill>
                <a:latin typeface="Calibri" pitchFamily="34" charset="0"/>
                <a:ea typeface="DejaVu Sans"/>
                <a:cs typeface="Calibri" pitchFamily="34" charset="0"/>
              </a:rPr>
              <a:t>UNIT OF  LIFE</a:t>
            </a:r>
            <a:endParaRPr lang="en-IN" sz="3000" spc="-1" dirty="0">
              <a:solidFill>
                <a:srgbClr val="FF0000"/>
              </a:solidFill>
              <a:uFill>
                <a:solidFill>
                  <a:srgbClr val="FFFFFF"/>
                </a:solidFill>
              </a:uFill>
              <a:latin typeface="Calibri" pitchFamily="34" charset="0"/>
              <a:cs typeface="Calibri" pitchFamily="34" charset="0"/>
            </a:endParaRPr>
          </a:p>
        </p:txBody>
      </p:sp>
      <p:sp>
        <p:nvSpPr>
          <p:cNvPr id="7" name="Rectangle 6"/>
          <p:cNvSpPr/>
          <p:nvPr/>
        </p:nvSpPr>
        <p:spPr>
          <a:xfrm>
            <a:off x="774441" y="1096321"/>
            <a:ext cx="7912359" cy="477054"/>
          </a:xfrm>
          <a:prstGeom prst="rect">
            <a:avLst/>
          </a:prstGeom>
        </p:spPr>
        <p:txBody>
          <a:bodyPr wrap="square">
            <a:spAutoFit/>
          </a:bodyPr>
          <a:lstStyle/>
          <a:p>
            <a:pPr marL="342900" indent="-342900" algn="just"/>
            <a:r>
              <a:rPr lang="en-IN" sz="2500" b="1" cap="all" spc="-1" dirty="0" smtClean="0">
                <a:solidFill>
                  <a:schemeClr val="tx1"/>
                </a:solidFill>
                <a:uFill>
                  <a:solidFill>
                    <a:srgbClr val="FFFFFF"/>
                  </a:solidFill>
                </a:uFill>
                <a:latin typeface="Calibri" pitchFamily="34" charset="0"/>
                <a:ea typeface="DejaVu Sans"/>
                <a:cs typeface="Calibri" pitchFamily="34" charset="0"/>
              </a:rPr>
              <a:t>PROKARYOTIC CELL, STRUCTURE of</a:t>
            </a:r>
            <a:r>
              <a:rPr lang="en-IN" sz="2500" b="1" spc="-1" dirty="0" smtClean="0">
                <a:solidFill>
                  <a:schemeClr val="tx1"/>
                </a:solidFill>
                <a:uFill>
                  <a:solidFill>
                    <a:srgbClr val="FFFFFF"/>
                  </a:solidFill>
                </a:uFill>
                <a:latin typeface="Calibri" pitchFamily="34" charset="0"/>
                <a:ea typeface="DejaVu Sans"/>
                <a:cs typeface="Calibri" pitchFamily="34" charset="0"/>
              </a:rPr>
              <a:t>  </a:t>
            </a:r>
            <a:r>
              <a:rPr lang="en-IN" sz="2500" b="1" cap="all" spc="-1" dirty="0" smtClean="0">
                <a:solidFill>
                  <a:schemeClr val="tx1"/>
                </a:solidFill>
                <a:uFill>
                  <a:solidFill>
                    <a:srgbClr val="FFFFFF"/>
                  </a:solidFill>
                </a:uFill>
                <a:latin typeface="Calibri" pitchFamily="34" charset="0"/>
                <a:ea typeface="DejaVu Sans"/>
                <a:cs typeface="Calibri" pitchFamily="34" charset="0"/>
              </a:rPr>
              <a:t>PROKARYOTIC</a:t>
            </a:r>
            <a:endParaRPr lang="en-IN" sz="2500" spc="-1" dirty="0" smtClean="0">
              <a:solidFill>
                <a:schemeClr val="tx1"/>
              </a:solidFill>
              <a:uFill>
                <a:solidFill>
                  <a:srgbClr val="FFFFFF"/>
                </a:solidFill>
              </a:u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070591" y="141158"/>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Rectangle 5"/>
          <p:cNvSpPr/>
          <p:nvPr/>
        </p:nvSpPr>
        <p:spPr>
          <a:xfrm>
            <a:off x="3535955" y="159854"/>
            <a:ext cx="1329788" cy="430887"/>
          </a:xfrm>
          <a:prstGeom prst="rect">
            <a:avLst/>
          </a:prstGeom>
        </p:spPr>
        <p:txBody>
          <a:bodyPr wrap="non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FLAGELLA</a:t>
            </a:r>
            <a:endParaRPr lang="en-IN" sz="2200" spc="-1" dirty="0">
              <a:uFill>
                <a:solidFill>
                  <a:srgbClr val="FFFFFF"/>
                </a:solidFill>
              </a:uFill>
              <a:latin typeface="Calibri" pitchFamily="34" charset="0"/>
              <a:cs typeface="Calibri" pitchFamily="34" charset="0"/>
            </a:endParaRPr>
          </a:p>
        </p:txBody>
      </p:sp>
      <p:sp>
        <p:nvSpPr>
          <p:cNvPr id="7" name="Rectangle 6"/>
          <p:cNvSpPr/>
          <p:nvPr/>
        </p:nvSpPr>
        <p:spPr>
          <a:xfrm>
            <a:off x="494522" y="788411"/>
            <a:ext cx="6335485" cy="954107"/>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Bacterial flagellum is composed of three parts – filament, hook and basal body</a:t>
            </a:r>
            <a:r>
              <a:rPr lang="en-IN" b="1" spc="-1" dirty="0" smtClean="0">
                <a:uFill>
                  <a:solidFill>
                    <a:srgbClr val="FFFFFF"/>
                  </a:solidFill>
                </a:uFill>
                <a:latin typeface="Calibri" pitchFamily="34" charset="0"/>
                <a:ea typeface="DejaVu Sans"/>
                <a:cs typeface="Calibri" pitchFamily="34" charset="0"/>
              </a:rPr>
              <a:t>.</a:t>
            </a: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 </a:t>
            </a:r>
            <a:r>
              <a:rPr lang="en-IN" b="1" spc="-1" dirty="0" smtClean="0">
                <a:uFill>
                  <a:solidFill>
                    <a:srgbClr val="FFFFFF"/>
                  </a:solidFill>
                </a:uFill>
                <a:latin typeface="Calibri" pitchFamily="34" charset="0"/>
                <a:ea typeface="DejaVu Sans"/>
                <a:cs typeface="Calibri" pitchFamily="34" charset="0"/>
              </a:rPr>
              <a:t>The filament is the longest portion and extends from the cell surface to the outside</a:t>
            </a:r>
            <a:r>
              <a:rPr lang="en-IN" b="1" spc="-1" dirty="0" smtClean="0">
                <a:uFill>
                  <a:solidFill>
                    <a:srgbClr val="FFFFFF"/>
                  </a:solidFill>
                </a:uFill>
                <a:ea typeface="DejaVu Sans"/>
              </a:rPr>
              <a:t>.</a:t>
            </a:r>
            <a:endParaRPr lang="en-IN" sz="1100" spc="-1" dirty="0">
              <a:uFill>
                <a:solidFill>
                  <a:srgbClr val="FFFFFF"/>
                </a:solidFill>
              </a:uFill>
            </a:endParaRPr>
          </a:p>
        </p:txBody>
      </p:sp>
      <p:pic>
        <p:nvPicPr>
          <p:cNvPr id="8" name="Picture 7"/>
          <p:cNvPicPr/>
          <p:nvPr/>
        </p:nvPicPr>
        <p:blipFill>
          <a:blip r:embed="rId4"/>
          <a:stretch/>
        </p:blipFill>
        <p:spPr>
          <a:xfrm>
            <a:off x="2252204" y="1769363"/>
            <a:ext cx="3803363" cy="2886612"/>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50488"/>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Calibri"/>
              <a:ea typeface="Calibri"/>
              <a:cs typeface="Calibri"/>
              <a:sym typeface="Calibri"/>
            </a:endParaRPr>
          </a:p>
        </p:txBody>
      </p:sp>
      <p:sp>
        <p:nvSpPr>
          <p:cNvPr id="6" name="Rectangle 5"/>
          <p:cNvSpPr/>
          <p:nvPr/>
        </p:nvSpPr>
        <p:spPr>
          <a:xfrm>
            <a:off x="2844861" y="290482"/>
            <a:ext cx="2956900" cy="430887"/>
          </a:xfrm>
          <a:prstGeom prst="rect">
            <a:avLst/>
          </a:prstGeom>
        </p:spPr>
        <p:txBody>
          <a:bodyPr wrap="non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SURFACE   STRUCTURES</a:t>
            </a:r>
            <a:endParaRPr lang="en-IN" sz="2200" spc="-1" dirty="0">
              <a:uFill>
                <a:solidFill>
                  <a:srgbClr val="FFFFFF"/>
                </a:solidFill>
              </a:uFill>
              <a:latin typeface="Calibri" pitchFamily="34" charset="0"/>
              <a:cs typeface="Calibri" pitchFamily="34" charset="0"/>
            </a:endParaRPr>
          </a:p>
        </p:txBody>
      </p:sp>
      <p:sp>
        <p:nvSpPr>
          <p:cNvPr id="7" name="Rectangle 6"/>
          <p:cNvSpPr/>
          <p:nvPr/>
        </p:nvSpPr>
        <p:spPr>
          <a:xfrm>
            <a:off x="242596" y="813220"/>
            <a:ext cx="7576456" cy="2246769"/>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Besides flagella, </a:t>
            </a:r>
            <a:r>
              <a:rPr lang="en-IN" b="1" spc="-1" dirty="0" err="1" smtClean="0">
                <a:uFill>
                  <a:solidFill>
                    <a:srgbClr val="FFFFFF"/>
                  </a:solidFill>
                </a:uFill>
                <a:latin typeface="Calibri" pitchFamily="34" charset="0"/>
                <a:ea typeface="DejaVu Sans"/>
                <a:cs typeface="Calibri" pitchFamily="34" charset="0"/>
              </a:rPr>
              <a:t>Pili</a:t>
            </a:r>
            <a:r>
              <a:rPr lang="en-IN" b="1" spc="-1" dirty="0" smtClean="0">
                <a:uFill>
                  <a:solidFill>
                    <a:srgbClr val="FFFFFF"/>
                  </a:solidFill>
                </a:uFill>
                <a:latin typeface="Calibri" pitchFamily="34" charset="0"/>
                <a:ea typeface="DejaVu Sans"/>
                <a:cs typeface="Calibri" pitchFamily="34" charset="0"/>
              </a:rPr>
              <a:t> and </a:t>
            </a:r>
            <a:r>
              <a:rPr lang="en-IN" b="1" spc="-1" dirty="0" err="1" smtClean="0">
                <a:uFill>
                  <a:solidFill>
                    <a:srgbClr val="FFFFFF"/>
                  </a:solidFill>
                </a:uFill>
                <a:latin typeface="Calibri" pitchFamily="34" charset="0"/>
                <a:ea typeface="DejaVu Sans"/>
                <a:cs typeface="Calibri" pitchFamily="34" charset="0"/>
              </a:rPr>
              <a:t>Fimbriae</a:t>
            </a:r>
            <a:r>
              <a:rPr lang="en-IN" b="1" spc="-1" dirty="0" smtClean="0">
                <a:uFill>
                  <a:solidFill>
                    <a:srgbClr val="FFFFFF"/>
                  </a:solidFill>
                </a:uFill>
                <a:latin typeface="Calibri" pitchFamily="34" charset="0"/>
                <a:ea typeface="DejaVu Sans"/>
                <a:cs typeface="Calibri" pitchFamily="34" charset="0"/>
              </a:rPr>
              <a:t> are also surface structures of </a:t>
            </a:r>
            <a:r>
              <a:rPr lang="en-IN" b="1" spc="-1" dirty="0" smtClean="0">
                <a:uFill>
                  <a:solidFill>
                    <a:srgbClr val="FFFFFF"/>
                  </a:solidFill>
                </a:uFill>
                <a:latin typeface="Calibri" pitchFamily="34" charset="0"/>
                <a:ea typeface="DejaVu Sans"/>
                <a:cs typeface="Calibri" pitchFamily="34" charset="0"/>
              </a:rPr>
              <a:t>the bacteria </a:t>
            </a:r>
            <a:r>
              <a:rPr lang="en-IN" b="1" spc="-1" dirty="0" smtClean="0">
                <a:uFill>
                  <a:solidFill>
                    <a:srgbClr val="FFFFFF"/>
                  </a:solidFill>
                </a:uFill>
                <a:latin typeface="Calibri" pitchFamily="34" charset="0"/>
                <a:ea typeface="DejaVu Sans"/>
                <a:cs typeface="Calibri" pitchFamily="34" charset="0"/>
              </a:rPr>
              <a:t>but do not play a role in motility. </a:t>
            </a:r>
            <a:endParaRPr lang="en-IN" b="1" spc="-1" dirty="0" smtClean="0">
              <a:uFill>
                <a:solidFill>
                  <a:srgbClr val="FFFFFF"/>
                </a:solidFill>
              </a:uFill>
              <a:latin typeface="Calibri" pitchFamily="34" charset="0"/>
              <a:ea typeface="DejaVu Sans"/>
              <a:cs typeface="Calibri" pitchFamily="34" charset="0"/>
            </a:endParaRP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a:t>
            </a:r>
            <a:r>
              <a:rPr lang="en-IN" b="1" spc="-1" dirty="0" err="1" smtClean="0">
                <a:uFill>
                  <a:solidFill>
                    <a:srgbClr val="FFFFFF"/>
                  </a:solidFill>
                </a:uFill>
                <a:latin typeface="Calibri" pitchFamily="34" charset="0"/>
                <a:ea typeface="DejaVu Sans"/>
                <a:cs typeface="Calibri" pitchFamily="34" charset="0"/>
              </a:rPr>
              <a:t>pili</a:t>
            </a:r>
            <a:r>
              <a:rPr lang="en-IN" b="1" spc="-1" dirty="0" smtClean="0">
                <a:uFill>
                  <a:solidFill>
                    <a:srgbClr val="FFFFFF"/>
                  </a:solidFill>
                </a:uFill>
                <a:latin typeface="Calibri" pitchFamily="34" charset="0"/>
                <a:ea typeface="DejaVu Sans"/>
                <a:cs typeface="Calibri" pitchFamily="34" charset="0"/>
              </a:rPr>
              <a:t> are elongated tubular structures made of a special protein.</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a:t>
            </a:r>
            <a:r>
              <a:rPr lang="en-IN" b="1" spc="-1" dirty="0" err="1" smtClean="0">
                <a:uFill>
                  <a:solidFill>
                    <a:srgbClr val="FFFFFF"/>
                  </a:solidFill>
                </a:uFill>
                <a:latin typeface="Calibri" pitchFamily="34" charset="0"/>
                <a:ea typeface="DejaVu Sans"/>
                <a:cs typeface="Calibri" pitchFamily="34" charset="0"/>
              </a:rPr>
              <a:t>fimbriae</a:t>
            </a:r>
            <a:r>
              <a:rPr lang="en-IN" b="1" spc="-1" dirty="0" smtClean="0">
                <a:uFill>
                  <a:solidFill>
                    <a:srgbClr val="FFFFFF"/>
                  </a:solidFill>
                </a:uFill>
                <a:latin typeface="Calibri" pitchFamily="34" charset="0"/>
                <a:ea typeface="DejaVu Sans"/>
                <a:cs typeface="Calibri" pitchFamily="34" charset="0"/>
              </a:rPr>
              <a:t> are small bristle like fibres sprouting out of the cell. </a:t>
            </a:r>
            <a:endParaRPr lang="en-IN" b="1" spc="-1" dirty="0" smtClean="0">
              <a:uFill>
                <a:solidFill>
                  <a:srgbClr val="FFFFFF"/>
                </a:solidFill>
              </a:uFill>
              <a:latin typeface="Calibri" pitchFamily="34" charset="0"/>
              <a:ea typeface="DejaVu Sans"/>
              <a:cs typeface="Calibri" pitchFamily="34" charset="0"/>
            </a:endParaRP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In </a:t>
            </a:r>
            <a:r>
              <a:rPr lang="en-IN" b="1" spc="-1" dirty="0" smtClean="0">
                <a:uFill>
                  <a:solidFill>
                    <a:srgbClr val="FFFFFF"/>
                  </a:solidFill>
                </a:uFill>
                <a:latin typeface="Calibri" pitchFamily="34" charset="0"/>
                <a:ea typeface="DejaVu Sans"/>
                <a:cs typeface="Calibri" pitchFamily="34" charset="0"/>
              </a:rPr>
              <a:t>some bacteria, they are known to help attach the bacteria to rocks in streams and also to the host tissues.</a:t>
            </a:r>
            <a:endParaRPr lang="en-IN" spc="-1" dirty="0">
              <a:uFill>
                <a:solidFill>
                  <a:srgbClr val="FFFFFF"/>
                </a:solidFill>
              </a:uFill>
              <a:latin typeface="Calibri" pitchFamily="34" charset="0"/>
              <a:cs typeface="Calibri" pitchFamily="34" charset="0"/>
            </a:endParaRPr>
          </a:p>
        </p:txBody>
      </p:sp>
      <p:pic>
        <p:nvPicPr>
          <p:cNvPr id="8" name="Picture 7"/>
          <p:cNvPicPr/>
          <p:nvPr/>
        </p:nvPicPr>
        <p:blipFill>
          <a:blip r:embed="rId4"/>
          <a:srcRect b="20631"/>
          <a:stretch/>
        </p:blipFill>
        <p:spPr>
          <a:xfrm>
            <a:off x="2509935" y="2901820"/>
            <a:ext cx="4376056" cy="1683073"/>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13167"/>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Calibri"/>
              <a:ea typeface="Calibri"/>
              <a:cs typeface="Calibri"/>
              <a:sym typeface="Calibri"/>
            </a:endParaRPr>
          </a:p>
        </p:txBody>
      </p:sp>
      <p:sp>
        <p:nvSpPr>
          <p:cNvPr id="6" name="Rectangle 5"/>
          <p:cNvSpPr/>
          <p:nvPr/>
        </p:nvSpPr>
        <p:spPr>
          <a:xfrm>
            <a:off x="3138113" y="309144"/>
            <a:ext cx="1608582" cy="430887"/>
          </a:xfrm>
          <a:prstGeom prst="rect">
            <a:avLst/>
          </a:prstGeom>
        </p:spPr>
        <p:txBody>
          <a:bodyPr wrap="non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RIBOSOMES</a:t>
            </a:r>
            <a:endParaRPr lang="en-IN" sz="2200" spc="-1" dirty="0">
              <a:uFill>
                <a:solidFill>
                  <a:srgbClr val="FFFFFF"/>
                </a:solidFill>
              </a:uFill>
              <a:latin typeface="Calibri" pitchFamily="34" charset="0"/>
              <a:cs typeface="Calibri" pitchFamily="34" charset="0"/>
            </a:endParaRPr>
          </a:p>
        </p:txBody>
      </p:sp>
      <p:sp>
        <p:nvSpPr>
          <p:cNvPr id="7" name="Rectangle 6"/>
          <p:cNvSpPr/>
          <p:nvPr/>
        </p:nvSpPr>
        <p:spPr>
          <a:xfrm>
            <a:off x="867746" y="824632"/>
            <a:ext cx="7473821" cy="2246769"/>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In prokaryotes, </a:t>
            </a:r>
            <a:r>
              <a:rPr lang="en-IN" b="1" spc="-1" dirty="0" err="1" smtClean="0">
                <a:uFill>
                  <a:solidFill>
                    <a:srgbClr val="FFFFFF"/>
                  </a:solidFill>
                </a:uFill>
                <a:latin typeface="Calibri" pitchFamily="34" charset="0"/>
                <a:ea typeface="DejaVu Sans"/>
                <a:cs typeface="Calibri" pitchFamily="34" charset="0"/>
              </a:rPr>
              <a:t>ribosomes</a:t>
            </a:r>
            <a:r>
              <a:rPr lang="en-IN" b="1" spc="-1" dirty="0" smtClean="0">
                <a:uFill>
                  <a:solidFill>
                    <a:srgbClr val="FFFFFF"/>
                  </a:solidFill>
                </a:uFill>
                <a:latin typeface="Calibri" pitchFamily="34" charset="0"/>
                <a:ea typeface="DejaVu Sans"/>
                <a:cs typeface="Calibri" pitchFamily="34" charset="0"/>
              </a:rPr>
              <a:t> are associated with the plasma membrane of</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cell.</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They are about 15 nm by 20 nm in size and are made of two subunits - 50S and 30S units which when present together form 70S prokaryotic </a:t>
            </a:r>
            <a:r>
              <a:rPr lang="en-IN" b="1" spc="-1" dirty="0" err="1" smtClean="0">
                <a:uFill>
                  <a:solidFill>
                    <a:srgbClr val="FFFFFF"/>
                  </a:solidFill>
                </a:uFill>
                <a:latin typeface="Calibri" pitchFamily="34" charset="0"/>
                <a:ea typeface="DejaVu Sans"/>
                <a:cs typeface="Calibri" pitchFamily="34" charset="0"/>
              </a:rPr>
              <a:t>ribosomes</a:t>
            </a:r>
            <a:r>
              <a:rPr lang="en-IN" b="1" spc="-1" dirty="0" smtClean="0">
                <a:uFill>
                  <a:solidFill>
                    <a:srgbClr val="FFFFFF"/>
                  </a:solidFill>
                </a:uFill>
                <a:latin typeface="Calibri" pitchFamily="34" charset="0"/>
                <a:ea typeface="DejaVu Sans"/>
                <a:cs typeface="Calibri" pitchFamily="34" charset="0"/>
              </a:rPr>
              <a:t>.</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err="1" smtClean="0">
                <a:uFill>
                  <a:solidFill>
                    <a:srgbClr val="FFFFFF"/>
                  </a:solidFill>
                </a:uFill>
                <a:latin typeface="Calibri" pitchFamily="34" charset="0"/>
                <a:ea typeface="DejaVu Sans"/>
                <a:cs typeface="Calibri" pitchFamily="34" charset="0"/>
              </a:rPr>
              <a:t>Ribosomes</a:t>
            </a:r>
            <a:r>
              <a:rPr lang="en-IN" b="1" spc="-1" dirty="0" smtClean="0">
                <a:uFill>
                  <a:solidFill>
                    <a:srgbClr val="FFFFFF"/>
                  </a:solidFill>
                </a:uFill>
                <a:latin typeface="Calibri" pitchFamily="34" charset="0"/>
                <a:ea typeface="DejaVu Sans"/>
                <a:cs typeface="Calibri" pitchFamily="34" charset="0"/>
              </a:rPr>
              <a:t> are the site of protein synthesis. Several </a:t>
            </a:r>
            <a:r>
              <a:rPr lang="en-IN" b="1" spc="-1" dirty="0" err="1" smtClean="0">
                <a:uFill>
                  <a:solidFill>
                    <a:srgbClr val="FFFFFF"/>
                  </a:solidFill>
                </a:uFill>
                <a:latin typeface="Calibri" pitchFamily="34" charset="0"/>
                <a:ea typeface="DejaVu Sans"/>
                <a:cs typeface="Calibri" pitchFamily="34" charset="0"/>
              </a:rPr>
              <a:t>ribosomes</a:t>
            </a:r>
            <a:r>
              <a:rPr lang="en-IN" b="1" spc="-1" dirty="0" smtClean="0">
                <a:uFill>
                  <a:solidFill>
                    <a:srgbClr val="FFFFFF"/>
                  </a:solidFill>
                </a:uFill>
                <a:latin typeface="Calibri" pitchFamily="34" charset="0"/>
                <a:ea typeface="DejaVu Sans"/>
                <a:cs typeface="Calibri" pitchFamily="34" charset="0"/>
              </a:rPr>
              <a:t> may attach to a single mRNA and form a chain called </a:t>
            </a:r>
            <a:r>
              <a:rPr lang="en-IN" b="1" spc="-1" dirty="0" err="1" smtClean="0">
                <a:uFill>
                  <a:solidFill>
                    <a:srgbClr val="FFFFFF"/>
                  </a:solidFill>
                </a:uFill>
                <a:latin typeface="Calibri" pitchFamily="34" charset="0"/>
                <a:ea typeface="DejaVu Sans"/>
                <a:cs typeface="Calibri" pitchFamily="34" charset="0"/>
              </a:rPr>
              <a:t>polyribosomes</a:t>
            </a:r>
            <a:r>
              <a:rPr lang="en-IN" b="1" spc="-1" dirty="0" smtClean="0">
                <a:uFill>
                  <a:solidFill>
                    <a:srgbClr val="FFFFFF"/>
                  </a:solidFill>
                </a:uFill>
                <a:latin typeface="Calibri" pitchFamily="34" charset="0"/>
                <a:ea typeface="DejaVu Sans"/>
                <a:cs typeface="Calibri" pitchFamily="34" charset="0"/>
              </a:rPr>
              <a:t> or </a:t>
            </a:r>
            <a:r>
              <a:rPr lang="en-IN" b="1" spc="-1" dirty="0" err="1" smtClean="0">
                <a:uFill>
                  <a:solidFill>
                    <a:srgbClr val="FFFFFF"/>
                  </a:solidFill>
                </a:uFill>
                <a:latin typeface="Calibri" pitchFamily="34" charset="0"/>
                <a:ea typeface="DejaVu Sans"/>
                <a:cs typeface="Calibri" pitchFamily="34" charset="0"/>
              </a:rPr>
              <a:t>polysome</a:t>
            </a:r>
            <a:r>
              <a:rPr lang="en-IN" b="1" spc="-1" dirty="0" smtClean="0">
                <a:uFill>
                  <a:solidFill>
                    <a:srgbClr val="FFFFFF"/>
                  </a:solidFill>
                </a:uFill>
                <a:latin typeface="Calibri" pitchFamily="34" charset="0"/>
                <a:ea typeface="DejaVu Sans"/>
                <a:cs typeface="Calibri" pitchFamily="34" charset="0"/>
              </a:rPr>
              <a:t>.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a:t>
            </a:r>
            <a:r>
              <a:rPr lang="en-IN" b="1" spc="-1" dirty="0" err="1" smtClean="0">
                <a:uFill>
                  <a:solidFill>
                    <a:srgbClr val="FFFFFF"/>
                  </a:solidFill>
                </a:uFill>
                <a:latin typeface="Calibri" pitchFamily="34" charset="0"/>
                <a:ea typeface="DejaVu Sans"/>
                <a:cs typeface="Calibri" pitchFamily="34" charset="0"/>
              </a:rPr>
              <a:t>ribosomes</a:t>
            </a:r>
            <a:r>
              <a:rPr lang="en-IN" b="1" spc="-1" dirty="0" smtClean="0">
                <a:uFill>
                  <a:solidFill>
                    <a:srgbClr val="FFFFFF"/>
                  </a:solidFill>
                </a:uFill>
                <a:latin typeface="Calibri" pitchFamily="34" charset="0"/>
                <a:ea typeface="DejaVu Sans"/>
                <a:cs typeface="Calibri" pitchFamily="34" charset="0"/>
              </a:rPr>
              <a:t> of a </a:t>
            </a:r>
            <a:r>
              <a:rPr lang="en-IN" b="1" spc="-1" dirty="0" err="1" smtClean="0">
                <a:uFill>
                  <a:solidFill>
                    <a:srgbClr val="FFFFFF"/>
                  </a:solidFill>
                </a:uFill>
                <a:latin typeface="Calibri" pitchFamily="34" charset="0"/>
                <a:ea typeface="DejaVu Sans"/>
                <a:cs typeface="Calibri" pitchFamily="34" charset="0"/>
              </a:rPr>
              <a:t>polysome</a:t>
            </a:r>
            <a:r>
              <a:rPr lang="en-IN" b="1" spc="-1" dirty="0" smtClean="0">
                <a:uFill>
                  <a:solidFill>
                    <a:srgbClr val="FFFFFF"/>
                  </a:solidFill>
                </a:uFill>
                <a:latin typeface="Calibri" pitchFamily="34" charset="0"/>
                <a:ea typeface="DejaVu Sans"/>
                <a:cs typeface="Calibri" pitchFamily="34" charset="0"/>
              </a:rPr>
              <a:t> translate the mRNA into proteins.</a:t>
            </a:r>
            <a:endParaRPr lang="en-IN" spc="-1" dirty="0">
              <a:uFill>
                <a:solidFill>
                  <a:srgbClr val="FFFFFF"/>
                </a:solidFill>
              </a:uFill>
              <a:latin typeface="Calibri" pitchFamily="34" charset="0"/>
              <a:cs typeface="Calibri" pitchFamily="34" charset="0"/>
            </a:endParaRPr>
          </a:p>
        </p:txBody>
      </p:sp>
      <p:pic>
        <p:nvPicPr>
          <p:cNvPr id="8" name="Picture 7"/>
          <p:cNvPicPr/>
          <p:nvPr/>
        </p:nvPicPr>
        <p:blipFill>
          <a:blip r:embed="rId4"/>
          <a:srcRect b="11267"/>
          <a:stretch/>
        </p:blipFill>
        <p:spPr>
          <a:xfrm>
            <a:off x="2192694" y="3116425"/>
            <a:ext cx="3722915" cy="1726163"/>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87811"/>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319328"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Calibri"/>
              <a:ea typeface="Calibri"/>
              <a:cs typeface="Calibri"/>
              <a:sym typeface="Calibri"/>
            </a:endParaRPr>
          </a:p>
        </p:txBody>
      </p:sp>
      <p:sp>
        <p:nvSpPr>
          <p:cNvPr id="5" name="Google Shape;70;p15"/>
          <p:cNvSpPr txBox="1"/>
          <p:nvPr/>
        </p:nvSpPr>
        <p:spPr>
          <a:xfrm>
            <a:off x="425075" y="4374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 name="CustomShape 1"/>
          <p:cNvSpPr/>
          <p:nvPr/>
        </p:nvSpPr>
        <p:spPr>
          <a:xfrm>
            <a:off x="2529625" y="371976"/>
            <a:ext cx="4304880" cy="53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200" b="1" strike="noStrike" cap="all" spc="-1" dirty="0">
                <a:solidFill>
                  <a:srgbClr val="FF6600"/>
                </a:solidFill>
                <a:uFill>
                  <a:solidFill>
                    <a:srgbClr val="FFFFFF"/>
                  </a:solidFill>
                </a:uFill>
                <a:latin typeface="Calibri" pitchFamily="34" charset="0"/>
                <a:ea typeface="DejaVu Sans"/>
                <a:cs typeface="Calibri" pitchFamily="34" charset="0"/>
              </a:rPr>
              <a:t>INCLUSION BODIES</a:t>
            </a:r>
            <a:endParaRPr lang="en-IN" sz="2200" b="0" strike="noStrike" spc="-1" dirty="0">
              <a:solidFill>
                <a:srgbClr val="000000"/>
              </a:solidFill>
              <a:uFill>
                <a:solidFill>
                  <a:srgbClr val="FFFFFF"/>
                </a:solidFill>
              </a:uFill>
              <a:latin typeface="Calibri" pitchFamily="34" charset="0"/>
              <a:cs typeface="Calibri" pitchFamily="34" charset="0"/>
            </a:endParaRPr>
          </a:p>
        </p:txBody>
      </p:sp>
      <p:sp>
        <p:nvSpPr>
          <p:cNvPr id="8" name="Rectangle 7"/>
          <p:cNvSpPr/>
          <p:nvPr/>
        </p:nvSpPr>
        <p:spPr>
          <a:xfrm>
            <a:off x="1026367" y="1602254"/>
            <a:ext cx="7221894" cy="1600438"/>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Reserve material in prokaryotic cells are stored in the cytoplasm in the form of inclusion bodies.</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These are not bound by any membrane system and lie free in the cytoplasm, e.g., phosphate granules, </a:t>
            </a:r>
            <a:r>
              <a:rPr lang="en-IN" b="1" spc="-1" dirty="0" err="1" smtClean="0">
                <a:uFill>
                  <a:solidFill>
                    <a:srgbClr val="FFFFFF"/>
                  </a:solidFill>
                </a:uFill>
                <a:latin typeface="Calibri" pitchFamily="34" charset="0"/>
                <a:ea typeface="DejaVu Sans"/>
                <a:cs typeface="Calibri" pitchFamily="34" charset="0"/>
              </a:rPr>
              <a:t>cyanophycean</a:t>
            </a:r>
            <a:r>
              <a:rPr lang="en-IN" b="1" spc="-1" dirty="0" smtClean="0">
                <a:uFill>
                  <a:solidFill>
                    <a:srgbClr val="FFFFFF"/>
                  </a:solidFill>
                </a:uFill>
                <a:latin typeface="Calibri" pitchFamily="34" charset="0"/>
                <a:ea typeface="DejaVu Sans"/>
                <a:cs typeface="Calibri" pitchFamily="34" charset="0"/>
              </a:rPr>
              <a:t> granules and glycogen granules.</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Gas vacuoles are found in blue green and purple and green photosynthetic bacteria.</a:t>
            </a:r>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31828"/>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Calibri"/>
              <a:ea typeface="Calibri"/>
              <a:cs typeface="Calibri"/>
              <a:sym typeface="Calibri"/>
            </a:endParaRPr>
          </a:p>
        </p:txBody>
      </p:sp>
      <p:sp>
        <p:nvSpPr>
          <p:cNvPr id="6" name="Rectangle 5"/>
          <p:cNvSpPr/>
          <p:nvPr/>
        </p:nvSpPr>
        <p:spPr>
          <a:xfrm>
            <a:off x="768430" y="195943"/>
            <a:ext cx="7484549" cy="430887"/>
          </a:xfrm>
          <a:prstGeom prst="rect">
            <a:avLst/>
          </a:prstGeom>
        </p:spPr>
        <p:txBody>
          <a:bodyPr wrap="squar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PROKARYOTIC CELLS  and eukaryotic cells</a:t>
            </a:r>
            <a:endParaRPr lang="en-IN" sz="2200" spc="-1" dirty="0">
              <a:uFill>
                <a:solidFill>
                  <a:srgbClr val="FFFFFF"/>
                </a:solidFill>
              </a:uFill>
              <a:latin typeface="Calibri" pitchFamily="34" charset="0"/>
              <a:cs typeface="Calibri" pitchFamily="34" charset="0"/>
            </a:endParaRPr>
          </a:p>
        </p:txBody>
      </p:sp>
      <p:graphicFrame>
        <p:nvGraphicFramePr>
          <p:cNvPr id="9" name="Table 8"/>
          <p:cNvGraphicFramePr>
            <a:graphicFrameLocks noGrp="1"/>
          </p:cNvGraphicFramePr>
          <p:nvPr/>
        </p:nvGraphicFramePr>
        <p:xfrm>
          <a:off x="438538" y="998375"/>
          <a:ext cx="7856375" cy="3426669"/>
        </p:xfrm>
        <a:graphic>
          <a:graphicData uri="http://schemas.openxmlformats.org/drawingml/2006/table">
            <a:tbl>
              <a:tblPr/>
              <a:tblGrid>
                <a:gridCol w="1951407"/>
                <a:gridCol w="2495009"/>
                <a:gridCol w="3409959"/>
              </a:tblGrid>
              <a:tr h="330794">
                <a:tc>
                  <a:txBody>
                    <a:bodyPr/>
                    <a:lstStyle/>
                    <a:p>
                      <a:endParaRPr lang="en-US" sz="1400" dirty="0">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PROKARYOTES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EUKARYOTES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43714">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Typical organisms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a:solidFill>
                            <a:srgbClr val="000000"/>
                          </a:solidFill>
                          <a:uFill>
                            <a:solidFill>
                              <a:srgbClr val="FFFFFF"/>
                            </a:solidFill>
                          </a:uFill>
                          <a:latin typeface="Calibri" pitchFamily="34" charset="0"/>
                          <a:cs typeface="Calibri" pitchFamily="34" charset="0"/>
                        </a:rPr>
                        <a:t>bacteria, archaea</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a:solidFill>
                            <a:srgbClr val="000000"/>
                          </a:solidFill>
                          <a:uFill>
                            <a:solidFill>
                              <a:srgbClr val="FFFFFF"/>
                            </a:solidFill>
                          </a:uFill>
                          <a:latin typeface="Calibri" pitchFamily="34" charset="0"/>
                          <a:cs typeface="Calibri" pitchFamily="34" charset="0"/>
                        </a:rPr>
                        <a:t>protists, fungi, plants, animals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30794">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Typical size</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 1–5 µm[18]</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a:solidFill>
                            <a:srgbClr val="000000"/>
                          </a:solidFill>
                          <a:uFill>
                            <a:solidFill>
                              <a:srgbClr val="FFFFFF"/>
                            </a:solidFill>
                          </a:uFill>
                          <a:latin typeface="Calibri" pitchFamily="34" charset="0"/>
                          <a:cs typeface="Calibri" pitchFamily="34" charset="0"/>
                        </a:rPr>
                        <a:t>~ 10–100 µm[18]</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86296">
                <a:tc>
                  <a:txBody>
                    <a:bodyPr/>
                    <a:lstStyle/>
                    <a:p>
                      <a:r>
                        <a:rPr lang="en-IN" sz="1400" b="1" strike="noStrike" spc="-1" dirty="0">
                          <a:solidFill>
                            <a:srgbClr val="000000"/>
                          </a:solidFill>
                          <a:uFill>
                            <a:solidFill>
                              <a:srgbClr val="FFFFFF"/>
                            </a:solidFill>
                          </a:uFill>
                          <a:latin typeface="Calibri" pitchFamily="34" charset="0"/>
                          <a:ea typeface="Arial"/>
                          <a:cs typeface="Calibri" pitchFamily="34" charset="0"/>
                        </a:rPr>
                        <a:t>Type of nucleus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dirty="0" err="1">
                          <a:solidFill>
                            <a:srgbClr val="000000"/>
                          </a:solidFill>
                          <a:uFill>
                            <a:solidFill>
                              <a:srgbClr val="FFFFFF"/>
                            </a:solidFill>
                          </a:uFill>
                          <a:latin typeface="Calibri" pitchFamily="34" charset="0"/>
                          <a:cs typeface="Calibri" pitchFamily="34" charset="0"/>
                        </a:rPr>
                        <a:t>nucleoid</a:t>
                      </a:r>
                      <a:r>
                        <a:rPr lang="en-IN" sz="1400" b="1" strike="noStrike" spc="-1" dirty="0">
                          <a:solidFill>
                            <a:srgbClr val="000000"/>
                          </a:solidFill>
                          <a:uFill>
                            <a:solidFill>
                              <a:srgbClr val="FFFFFF"/>
                            </a:solidFill>
                          </a:uFill>
                          <a:latin typeface="Calibri" pitchFamily="34" charset="0"/>
                          <a:cs typeface="Calibri" pitchFamily="34" charset="0"/>
                        </a:rPr>
                        <a:t> region; no true nucleus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true nucleus with double membrane</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86296">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DNA</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circular </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linear molecules (chromosomes) with </a:t>
                      </a:r>
                      <a:r>
                        <a:rPr lang="en-IN" sz="1400" b="1" strike="noStrike" spc="-1" dirty="0" err="1">
                          <a:solidFill>
                            <a:srgbClr val="000000"/>
                          </a:solidFill>
                          <a:uFill>
                            <a:solidFill>
                              <a:srgbClr val="FFFFFF"/>
                            </a:solidFill>
                          </a:uFill>
                          <a:latin typeface="Calibri" pitchFamily="34" charset="0"/>
                          <a:cs typeface="Calibri" pitchFamily="34" charset="0"/>
                        </a:rPr>
                        <a:t>histone</a:t>
                      </a:r>
                      <a:r>
                        <a:rPr lang="en-IN" sz="1400" b="1" strike="noStrike" spc="-1" dirty="0">
                          <a:solidFill>
                            <a:srgbClr val="000000"/>
                          </a:solidFill>
                          <a:uFill>
                            <a:solidFill>
                              <a:srgbClr val="FFFFFF"/>
                            </a:solidFill>
                          </a:uFill>
                          <a:latin typeface="Calibri" pitchFamily="34" charset="0"/>
                          <a:cs typeface="Calibri" pitchFamily="34" charset="0"/>
                        </a:rPr>
                        <a:t> proteins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86296">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RNA/protein synthesis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a:solidFill>
                            <a:srgbClr val="000000"/>
                          </a:solidFill>
                          <a:uFill>
                            <a:solidFill>
                              <a:srgbClr val="FFFFFF"/>
                            </a:solidFill>
                          </a:uFill>
                          <a:latin typeface="Calibri" pitchFamily="34" charset="0"/>
                          <a:cs typeface="Calibri" pitchFamily="34" charset="0"/>
                        </a:rPr>
                        <a:t>coupled in the cytoplasm</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RNA synthesis in the nucleus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30794">
                <a:tc>
                  <a:txBody>
                    <a:bodyPr/>
                    <a:lstStyle/>
                    <a:p>
                      <a:endParaRPr lang="en-US" sz="1400">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sz="1400">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protein synthesis in the cytoplasm</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31685">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Ribosomes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a:solidFill>
                            <a:srgbClr val="000000"/>
                          </a:solidFill>
                          <a:uFill>
                            <a:solidFill>
                              <a:srgbClr val="FFFFFF"/>
                            </a:solidFill>
                          </a:uFill>
                          <a:latin typeface="Calibri" pitchFamily="34" charset="0"/>
                          <a:cs typeface="Calibri" pitchFamily="34" charset="0"/>
                        </a:rPr>
                        <a:t>50S and 30S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60S and 40S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262457"/>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Calibri"/>
              <a:ea typeface="Calibri"/>
              <a:cs typeface="Calibri"/>
              <a:sym typeface="Calibri"/>
            </a:endParaRPr>
          </a:p>
        </p:txBody>
      </p:sp>
      <p:graphicFrame>
        <p:nvGraphicFramePr>
          <p:cNvPr id="7" name="Table 6"/>
          <p:cNvGraphicFramePr>
            <a:graphicFrameLocks noGrp="1"/>
          </p:cNvGraphicFramePr>
          <p:nvPr/>
        </p:nvGraphicFramePr>
        <p:xfrm>
          <a:off x="802432" y="1428888"/>
          <a:ext cx="7595119" cy="2649617"/>
        </p:xfrm>
        <a:graphic>
          <a:graphicData uri="http://schemas.openxmlformats.org/drawingml/2006/table">
            <a:tbl>
              <a:tblPr/>
              <a:tblGrid>
                <a:gridCol w="1552826"/>
                <a:gridCol w="1728281"/>
                <a:gridCol w="4314012"/>
              </a:tblGrid>
              <a:tr h="260981">
                <a:tc>
                  <a:txBody>
                    <a:bodyPr/>
                    <a:lstStyle/>
                    <a:p>
                      <a:endParaRPr lang="en-US" sz="1400" dirty="0">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PROKARYOTES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         EUKARYOTES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48054">
                <a:tc>
                  <a:txBody>
                    <a:bodyPr/>
                    <a:lstStyle/>
                    <a:p>
                      <a:pPr algn="ctr">
                        <a:lnSpc>
                          <a:spcPct val="100000"/>
                        </a:lnSpc>
                      </a:pPr>
                      <a:r>
                        <a:rPr lang="en-IN" sz="1400" b="1" strike="noStrike" spc="-1" dirty="0" err="1">
                          <a:solidFill>
                            <a:srgbClr val="000000"/>
                          </a:solidFill>
                          <a:uFill>
                            <a:solidFill>
                              <a:srgbClr val="FFFFFF"/>
                            </a:solidFill>
                          </a:uFill>
                          <a:latin typeface="Calibri" pitchFamily="34" charset="0"/>
                          <a:ea typeface="Arial"/>
                          <a:cs typeface="Calibri" pitchFamily="34" charset="0"/>
                        </a:rPr>
                        <a:t>Cytoplasmic</a:t>
                      </a:r>
                      <a:r>
                        <a:rPr lang="en-IN" sz="1400" b="1" strike="noStrike" spc="-1" dirty="0">
                          <a:solidFill>
                            <a:srgbClr val="000000"/>
                          </a:solidFill>
                          <a:uFill>
                            <a:solidFill>
                              <a:srgbClr val="FFFFFF"/>
                            </a:solidFill>
                          </a:uFill>
                          <a:latin typeface="Calibri" pitchFamily="34" charset="0"/>
                          <a:ea typeface="Arial"/>
                          <a:cs typeface="Calibri" pitchFamily="34" charset="0"/>
                        </a:rPr>
                        <a:t> structure</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cs typeface="Calibri" pitchFamily="34" charset="0"/>
                        </a:rPr>
                        <a:t>very few structures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highly structured by </a:t>
                      </a:r>
                      <a:r>
                        <a:rPr lang="en-IN" sz="1400" b="1" strike="noStrike" spc="-1" dirty="0" err="1">
                          <a:solidFill>
                            <a:srgbClr val="000000"/>
                          </a:solidFill>
                          <a:uFill>
                            <a:solidFill>
                              <a:srgbClr val="FFFFFF"/>
                            </a:solidFill>
                          </a:uFill>
                          <a:latin typeface="Calibri" pitchFamily="34" charset="0"/>
                          <a:cs typeface="Calibri" pitchFamily="34" charset="0"/>
                        </a:rPr>
                        <a:t>endomembranes</a:t>
                      </a:r>
                      <a:r>
                        <a:rPr lang="en-IN" sz="1400" b="1" strike="noStrike" spc="-1" dirty="0">
                          <a:solidFill>
                            <a:srgbClr val="000000"/>
                          </a:solidFill>
                          <a:uFill>
                            <a:solidFill>
                              <a:srgbClr val="FFFFFF"/>
                            </a:solidFill>
                          </a:uFill>
                          <a:latin typeface="Calibri" pitchFamily="34" charset="0"/>
                          <a:cs typeface="Calibri" pitchFamily="34" charset="0"/>
                        </a:rPr>
                        <a:t> and a cytoskeleton</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14300">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Cell movement</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cs typeface="Calibri" pitchFamily="34" charset="0"/>
                        </a:rPr>
                        <a:t>flagella made of </a:t>
                      </a:r>
                      <a:r>
                        <a:rPr lang="en-IN" sz="1400" b="1" strike="noStrike" spc="-1" dirty="0" err="1">
                          <a:solidFill>
                            <a:srgbClr val="000000"/>
                          </a:solidFill>
                          <a:uFill>
                            <a:solidFill>
                              <a:srgbClr val="FFFFFF"/>
                            </a:solidFill>
                          </a:uFill>
                          <a:latin typeface="Calibri" pitchFamily="34" charset="0"/>
                          <a:cs typeface="Calibri" pitchFamily="34" charset="0"/>
                        </a:rPr>
                        <a:t>flagellin</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dirty="0">
                          <a:solidFill>
                            <a:srgbClr val="000000"/>
                          </a:solidFill>
                          <a:uFill>
                            <a:solidFill>
                              <a:srgbClr val="FFFFFF"/>
                            </a:solidFill>
                          </a:uFill>
                          <a:latin typeface="Calibri" pitchFamily="34" charset="0"/>
                          <a:ea typeface="Arial"/>
                          <a:cs typeface="Calibri" pitchFamily="34" charset="0"/>
                        </a:rPr>
                        <a:t>Flagella and cilia containing microtubules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82771">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Mitochondria</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none</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one to several thousand</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95832">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Chloroplasts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none</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IN" sz="1400" b="1" strike="noStrike" spc="-1" dirty="0">
                          <a:solidFill>
                            <a:srgbClr val="000000"/>
                          </a:solidFill>
                          <a:uFill>
                            <a:solidFill>
                              <a:srgbClr val="FFFFFF"/>
                            </a:solidFill>
                          </a:uFill>
                          <a:latin typeface="Calibri" pitchFamily="34" charset="0"/>
                          <a:cs typeface="Calibri" pitchFamily="34" charset="0"/>
                        </a:rPr>
                        <a:t>in algae and plants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30911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Calibri"/>
              <a:ea typeface="Calibri"/>
              <a:cs typeface="Calibri"/>
              <a:sym typeface="Calibri"/>
            </a:endParaRPr>
          </a:p>
        </p:txBody>
      </p:sp>
      <p:sp>
        <p:nvSpPr>
          <p:cNvPr id="6" name="Rectangle 5"/>
          <p:cNvSpPr/>
          <p:nvPr/>
        </p:nvSpPr>
        <p:spPr>
          <a:xfrm>
            <a:off x="1548992" y="187846"/>
            <a:ext cx="2031325" cy="369332"/>
          </a:xfrm>
          <a:prstGeom prst="rect">
            <a:avLst/>
          </a:prstGeom>
        </p:spPr>
        <p:txBody>
          <a:bodyPr wrap="none">
            <a:spAutoFit/>
          </a:bodyPr>
          <a:lstStyle/>
          <a:p>
            <a:r>
              <a:rPr lang="en-IN" sz="1800" b="1" cap="all" spc="-1" dirty="0" smtClean="0">
                <a:solidFill>
                  <a:srgbClr val="FF6600"/>
                </a:solidFill>
                <a:uFill>
                  <a:solidFill>
                    <a:srgbClr val="FFFFFF"/>
                  </a:solidFill>
                </a:uFill>
                <a:ea typeface="DejaVu Sans"/>
              </a:rPr>
              <a:t>		</a:t>
            </a:r>
            <a:endParaRPr lang="en-IN" sz="1800" spc="-1" dirty="0">
              <a:uFill>
                <a:solidFill>
                  <a:srgbClr val="FFFFFF"/>
                </a:solidFill>
              </a:uFill>
            </a:endParaRPr>
          </a:p>
        </p:txBody>
      </p:sp>
      <p:graphicFrame>
        <p:nvGraphicFramePr>
          <p:cNvPr id="7" name="Table 6"/>
          <p:cNvGraphicFramePr>
            <a:graphicFrameLocks noGrp="1"/>
          </p:cNvGraphicFramePr>
          <p:nvPr/>
        </p:nvGraphicFramePr>
        <p:xfrm>
          <a:off x="643812" y="913877"/>
          <a:ext cx="7156580" cy="2960745"/>
        </p:xfrm>
        <a:graphic>
          <a:graphicData uri="http://schemas.openxmlformats.org/drawingml/2006/table">
            <a:tbl>
              <a:tblPr/>
              <a:tblGrid>
                <a:gridCol w="1506731"/>
                <a:gridCol w="2244585"/>
                <a:gridCol w="3405264"/>
              </a:tblGrid>
              <a:tr h="455688">
                <a:tc>
                  <a:txBody>
                    <a:bodyPr/>
                    <a:lstStyle/>
                    <a:p>
                      <a:endParaRPr lang="en-US" sz="1400" dirty="0">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IN" sz="1400" b="1" strike="noStrike" spc="-1" dirty="0">
                          <a:solidFill>
                            <a:srgbClr val="000000"/>
                          </a:solidFill>
                          <a:uFill>
                            <a:solidFill>
                              <a:srgbClr val="FFFFFF"/>
                            </a:solidFill>
                          </a:uFill>
                          <a:latin typeface="Calibri" pitchFamily="34" charset="0"/>
                          <a:ea typeface="Arial"/>
                          <a:cs typeface="Calibri" pitchFamily="34" charset="0"/>
                        </a:rPr>
                        <a:t>PROKARYOTES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IN" sz="1400" b="1" strike="noStrike" spc="-1">
                          <a:solidFill>
                            <a:srgbClr val="000000"/>
                          </a:solidFill>
                          <a:uFill>
                            <a:solidFill>
                              <a:srgbClr val="FFFFFF"/>
                            </a:solidFill>
                          </a:uFill>
                          <a:latin typeface="Calibri" pitchFamily="34" charset="0"/>
                          <a:ea typeface="Arial"/>
                          <a:cs typeface="Calibri" pitchFamily="34" charset="0"/>
                        </a:rPr>
                        <a:t>         EUKARYOTES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805197">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Organization</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cs typeface="Calibri" pitchFamily="34" charset="0"/>
                        </a:rPr>
                        <a:t>usually single cells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cs typeface="Calibri" pitchFamily="34" charset="0"/>
                        </a:rPr>
                        <a:t>single cells, colonies, higher </a:t>
                      </a:r>
                      <a:r>
                        <a:rPr lang="en-IN" sz="1400" b="1" strike="noStrike" spc="-1" dirty="0" err="1">
                          <a:solidFill>
                            <a:srgbClr val="000000"/>
                          </a:solidFill>
                          <a:uFill>
                            <a:solidFill>
                              <a:srgbClr val="FFFFFF"/>
                            </a:solidFill>
                          </a:uFill>
                          <a:latin typeface="Calibri" pitchFamily="34" charset="0"/>
                          <a:cs typeface="Calibri" pitchFamily="34" charset="0"/>
                        </a:rPr>
                        <a:t>multicellular</a:t>
                      </a:r>
                      <a:r>
                        <a:rPr lang="en-IN" sz="1400" b="1" strike="noStrike" spc="-1" dirty="0">
                          <a:solidFill>
                            <a:srgbClr val="000000"/>
                          </a:solidFill>
                          <a:uFill>
                            <a:solidFill>
                              <a:srgbClr val="FFFFFF"/>
                            </a:solidFill>
                          </a:uFill>
                          <a:latin typeface="Calibri" pitchFamily="34" charset="0"/>
                          <a:cs typeface="Calibri" pitchFamily="34" charset="0"/>
                        </a:rPr>
                        <a:t> organisms with specialized cells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66620">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Cell division</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binary fission (simple division)</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ea typeface="Arial"/>
                          <a:cs typeface="Calibri" pitchFamily="34" charset="0"/>
                        </a:rPr>
                        <a:t>mitosis (fission or budding), meiosis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66620">
                <a:tc>
                  <a:txBody>
                    <a:bodyPr/>
                    <a:lstStyle/>
                    <a:p>
                      <a:pPr algn="ctr">
                        <a:lnSpc>
                          <a:spcPct val="100000"/>
                        </a:lnSpc>
                      </a:pPr>
                      <a:r>
                        <a:rPr lang="en-IN" sz="1400" b="1" strike="noStrike" spc="-1" dirty="0" smtClean="0">
                          <a:solidFill>
                            <a:srgbClr val="000000"/>
                          </a:solidFill>
                          <a:uFill>
                            <a:solidFill>
                              <a:srgbClr val="FFFFFF"/>
                            </a:solidFill>
                          </a:uFill>
                          <a:latin typeface="Calibri" pitchFamily="34" charset="0"/>
                          <a:cs typeface="Calibri" pitchFamily="34" charset="0"/>
                        </a:rPr>
                        <a:t>Chromosomes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single chromosome</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cs typeface="Calibri" pitchFamily="34" charset="0"/>
                        </a:rPr>
                        <a:t>more than one chromosome</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66620">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Membranes</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en-IN" sz="1400" b="1" strike="noStrike" spc="-1">
                          <a:solidFill>
                            <a:srgbClr val="000000"/>
                          </a:solidFill>
                          <a:uFill>
                            <a:solidFill>
                              <a:srgbClr val="FFFFFF"/>
                            </a:solidFill>
                          </a:uFill>
                          <a:latin typeface="Calibri" pitchFamily="34" charset="0"/>
                          <a:cs typeface="Calibri" pitchFamily="34" charset="0"/>
                        </a:rPr>
                        <a:t>cell membrane</a:t>
                      </a:r>
                      <a:endParaRPr lang="en-IN" sz="1400" b="0" strike="noStrike" spc="-1">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en-IN" sz="1400" b="1" strike="noStrike" spc="-1" dirty="0">
                          <a:solidFill>
                            <a:srgbClr val="000000"/>
                          </a:solidFill>
                          <a:uFill>
                            <a:solidFill>
                              <a:srgbClr val="FFFFFF"/>
                            </a:solidFill>
                          </a:uFill>
                          <a:latin typeface="Calibri" pitchFamily="34" charset="0"/>
                          <a:cs typeface="Calibri" pitchFamily="34" charset="0"/>
                        </a:rPr>
                        <a:t>Cell membrane and membrane-bound organelles</a:t>
                      </a:r>
                      <a:endParaRPr lang="en-IN" sz="1400" b="0" strike="noStrike" spc="-1" dirty="0">
                        <a:solidFill>
                          <a:srgbClr val="000000"/>
                        </a:solidFill>
                        <a:uFill>
                          <a:solidFill>
                            <a:srgbClr val="FFFFFF"/>
                          </a:solidFill>
                        </a:uFill>
                        <a:latin typeface="Calibri" pitchFamily="34" charset="0"/>
                        <a:cs typeface="Calibri" pitchFamily="34" charset="0"/>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dirty="0">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dirty="0">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CustomShape 2"/>
          <p:cNvSpPr/>
          <p:nvPr/>
        </p:nvSpPr>
        <p:spPr>
          <a:xfrm>
            <a:off x="1362270" y="304800"/>
            <a:ext cx="5598368" cy="5442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2"/>
            <a:r>
              <a:rPr lang="en-IN" sz="2800" b="1" strike="noStrike" cap="all" spc="-1" dirty="0" smtClean="0">
                <a:solidFill>
                  <a:srgbClr val="FF6600"/>
                </a:solidFill>
                <a:uFill>
                  <a:solidFill>
                    <a:srgbClr val="FFFFFF"/>
                  </a:solidFill>
                </a:uFill>
                <a:latin typeface="Arial"/>
                <a:ea typeface="DejaVu Sans"/>
              </a:rPr>
              <a:t>	</a:t>
            </a:r>
            <a:r>
              <a:rPr lang="en-IN" sz="2200" b="1" strike="noStrike" cap="all" spc="-1" dirty="0" smtClean="0">
                <a:solidFill>
                  <a:srgbClr val="FF6600"/>
                </a:solidFill>
                <a:uFill>
                  <a:solidFill>
                    <a:srgbClr val="FFFFFF"/>
                  </a:solidFill>
                </a:uFill>
                <a:latin typeface="Calibri" pitchFamily="34" charset="0"/>
                <a:ea typeface="DejaVu Sans"/>
                <a:cs typeface="Calibri" pitchFamily="34" charset="0"/>
              </a:rPr>
              <a:t>PROKARYOTIC	CELLS</a:t>
            </a:r>
            <a:endParaRPr lang="en-IN" sz="2200" b="0" strike="noStrike" spc="-1" dirty="0">
              <a:solidFill>
                <a:srgbClr val="000000"/>
              </a:solidFill>
              <a:uFill>
                <a:solidFill>
                  <a:srgbClr val="FFFFFF"/>
                </a:solidFill>
              </a:uFill>
              <a:latin typeface="Calibri" pitchFamily="34" charset="0"/>
              <a:cs typeface="Calibri" pitchFamily="34" charset="0"/>
            </a:endParaRPr>
          </a:p>
        </p:txBody>
      </p:sp>
      <p:sp>
        <p:nvSpPr>
          <p:cNvPr id="6" name="Rectangle 5"/>
          <p:cNvSpPr/>
          <p:nvPr/>
        </p:nvSpPr>
        <p:spPr>
          <a:xfrm>
            <a:off x="522514" y="1142975"/>
            <a:ext cx="7436497" cy="523220"/>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The prokaryotic cells are represented by bacteria, blue-green algae</a:t>
            </a:r>
            <a:r>
              <a:rPr lang="en-IN" b="1" spc="-1" dirty="0" smtClean="0">
                <a:uFill>
                  <a:solidFill>
                    <a:srgbClr val="FFFFFF"/>
                  </a:solidFill>
                </a:uFill>
                <a:latin typeface="Calibri" pitchFamily="34" charset="0"/>
                <a:ea typeface="DejaVu Sans"/>
                <a:cs typeface="Calibri" pitchFamily="34" charset="0"/>
              </a:rPr>
              <a:t>, </a:t>
            </a:r>
            <a:r>
              <a:rPr lang="en-IN" b="1" spc="-1" dirty="0" err="1" smtClean="0">
                <a:uFill>
                  <a:solidFill>
                    <a:srgbClr val="FFFFFF"/>
                  </a:solidFill>
                </a:uFill>
                <a:latin typeface="Calibri" pitchFamily="34" charset="0"/>
                <a:ea typeface="DejaVu Sans"/>
                <a:cs typeface="Calibri" pitchFamily="34" charset="0"/>
              </a:rPr>
              <a:t>mycoplasma</a:t>
            </a:r>
            <a:r>
              <a:rPr lang="en-IN" b="1" spc="-1" dirty="0" smtClean="0">
                <a:uFill>
                  <a:solidFill>
                    <a:srgbClr val="FFFFFF"/>
                  </a:solidFill>
                </a:uFill>
                <a:latin typeface="Calibri" pitchFamily="34" charset="0"/>
                <a:ea typeface="DejaVu Sans"/>
                <a:cs typeface="Calibri" pitchFamily="34" charset="0"/>
              </a:rPr>
              <a:t> </a:t>
            </a:r>
            <a:r>
              <a:rPr lang="en-IN" b="1" spc="-1" dirty="0" smtClean="0">
                <a:uFill>
                  <a:solidFill>
                    <a:srgbClr val="FFFFFF"/>
                  </a:solidFill>
                </a:uFill>
                <a:latin typeface="Calibri" pitchFamily="34" charset="0"/>
                <a:ea typeface="DejaVu Sans"/>
                <a:cs typeface="Calibri" pitchFamily="34" charset="0"/>
              </a:rPr>
              <a:t>and PPLO (</a:t>
            </a:r>
            <a:r>
              <a:rPr lang="en-IN" b="1" spc="-1" dirty="0" err="1" smtClean="0">
                <a:uFill>
                  <a:solidFill>
                    <a:srgbClr val="FFFFFF"/>
                  </a:solidFill>
                </a:uFill>
                <a:latin typeface="Calibri" pitchFamily="34" charset="0"/>
                <a:ea typeface="DejaVu Sans"/>
                <a:cs typeface="Calibri" pitchFamily="34" charset="0"/>
              </a:rPr>
              <a:t>Pleuro</a:t>
            </a:r>
            <a:r>
              <a:rPr lang="en-IN" b="1" spc="-1" dirty="0" smtClean="0">
                <a:uFill>
                  <a:solidFill>
                    <a:srgbClr val="FFFFFF"/>
                  </a:solidFill>
                </a:uFill>
                <a:latin typeface="Calibri" pitchFamily="34" charset="0"/>
                <a:ea typeface="DejaVu Sans"/>
                <a:cs typeface="Calibri" pitchFamily="34" charset="0"/>
              </a:rPr>
              <a:t> Pneumonia Like Organisms). </a:t>
            </a:r>
            <a:endParaRPr lang="en-IN" spc="-1" dirty="0">
              <a:uFill>
                <a:solidFill>
                  <a:srgbClr val="FFFFFF"/>
                </a:solidFill>
              </a:uFill>
              <a:latin typeface="Calibri" pitchFamily="34" charset="0"/>
              <a:cs typeface="Calibri" pitchFamily="34" charset="0"/>
            </a:endParaRPr>
          </a:p>
        </p:txBody>
      </p:sp>
      <p:sp>
        <p:nvSpPr>
          <p:cNvPr id="7" name="Rectangle 6"/>
          <p:cNvSpPr/>
          <p:nvPr/>
        </p:nvSpPr>
        <p:spPr>
          <a:xfrm>
            <a:off x="503853" y="1890262"/>
            <a:ext cx="7557796" cy="738664"/>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They are generally smaller and multiply more rapidly than the eukaryotic cells</a:t>
            </a:r>
          </a:p>
          <a:p>
            <a:pPr algn="just"/>
            <a:endParaRPr lang="en-IN" b="1" spc="-1" dirty="0" smtClean="0">
              <a:uFill>
                <a:solidFill>
                  <a:srgbClr val="FFFFFF"/>
                </a:solidFill>
              </a:uFill>
            </a:endParaRPr>
          </a:p>
          <a:p>
            <a:pPr algn="just"/>
            <a:endParaRPr lang="en-IN" spc="-1" dirty="0">
              <a:uFill>
                <a:solidFill>
                  <a:srgbClr val="FFFFFF"/>
                </a:solidFill>
              </a:uFill>
            </a:endParaRPr>
          </a:p>
        </p:txBody>
      </p:sp>
      <p:sp>
        <p:nvSpPr>
          <p:cNvPr id="8" name="Rectangle 7"/>
          <p:cNvSpPr/>
          <p:nvPr/>
        </p:nvSpPr>
        <p:spPr>
          <a:xfrm>
            <a:off x="466530" y="2325620"/>
            <a:ext cx="6260841" cy="1815882"/>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They may vary greatly in shape and size. </a:t>
            </a:r>
            <a:endParaRPr lang="en-IN" b="1" spc="-1" dirty="0" smtClean="0">
              <a:uFill>
                <a:solidFill>
                  <a:srgbClr val="FFFFFF"/>
                </a:solidFill>
              </a:uFill>
              <a:latin typeface="Calibri" pitchFamily="34" charset="0"/>
              <a:ea typeface="DejaVu Sans"/>
              <a:cs typeface="Calibri" pitchFamily="34" charset="0"/>
            </a:endParaRP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a:t>
            </a:r>
            <a:r>
              <a:rPr lang="en-IN" b="1" spc="-1" dirty="0" smtClean="0">
                <a:uFill>
                  <a:solidFill>
                    <a:srgbClr val="FFFFFF"/>
                  </a:solidFill>
                </a:uFill>
                <a:latin typeface="Calibri" pitchFamily="34" charset="0"/>
                <a:ea typeface="DejaVu Sans"/>
                <a:cs typeface="Calibri" pitchFamily="34" charset="0"/>
              </a:rPr>
              <a:t>four basic shapes of bacteria are bacillus (rod like), </a:t>
            </a:r>
            <a:r>
              <a:rPr lang="en-IN" b="1" spc="-1" dirty="0" err="1" smtClean="0">
                <a:uFill>
                  <a:solidFill>
                    <a:srgbClr val="FFFFFF"/>
                  </a:solidFill>
                </a:uFill>
                <a:latin typeface="Calibri" pitchFamily="34" charset="0"/>
                <a:ea typeface="DejaVu Sans"/>
                <a:cs typeface="Calibri" pitchFamily="34" charset="0"/>
              </a:rPr>
              <a:t>coccus</a:t>
            </a:r>
            <a:r>
              <a:rPr lang="en-IN" b="1" spc="-1" dirty="0" smtClean="0">
                <a:uFill>
                  <a:solidFill>
                    <a:srgbClr val="FFFFFF"/>
                  </a:solidFill>
                </a:uFill>
                <a:latin typeface="Calibri" pitchFamily="34" charset="0"/>
                <a:ea typeface="DejaVu Sans"/>
                <a:cs typeface="Calibri" pitchFamily="34" charset="0"/>
              </a:rPr>
              <a:t> (spherical), </a:t>
            </a:r>
            <a:r>
              <a:rPr lang="en-IN" b="1" spc="-1" dirty="0" err="1" smtClean="0">
                <a:uFill>
                  <a:solidFill>
                    <a:srgbClr val="FFFFFF"/>
                  </a:solidFill>
                </a:uFill>
                <a:latin typeface="Calibri" pitchFamily="34" charset="0"/>
                <a:ea typeface="DejaVu Sans"/>
                <a:cs typeface="Calibri" pitchFamily="34" charset="0"/>
              </a:rPr>
              <a:t>vibrio</a:t>
            </a:r>
            <a:r>
              <a:rPr lang="en-IN" b="1" spc="-1" dirty="0" smtClean="0">
                <a:uFill>
                  <a:solidFill>
                    <a:srgbClr val="FFFFFF"/>
                  </a:solidFill>
                </a:uFill>
                <a:latin typeface="Calibri" pitchFamily="34" charset="0"/>
                <a:ea typeface="DejaVu Sans"/>
                <a:cs typeface="Calibri" pitchFamily="34" charset="0"/>
              </a:rPr>
              <a:t> (comma shaped) and </a:t>
            </a:r>
            <a:r>
              <a:rPr lang="en-IN" b="1" spc="-1" dirty="0" err="1" smtClean="0">
                <a:uFill>
                  <a:solidFill>
                    <a:srgbClr val="FFFFFF"/>
                  </a:solidFill>
                </a:uFill>
                <a:latin typeface="Calibri" pitchFamily="34" charset="0"/>
                <a:ea typeface="DejaVu Sans"/>
                <a:cs typeface="Calibri" pitchFamily="34" charset="0"/>
              </a:rPr>
              <a:t>spirillum</a:t>
            </a:r>
            <a:r>
              <a:rPr lang="en-IN" b="1" spc="-1" dirty="0" smtClean="0">
                <a:uFill>
                  <a:solidFill>
                    <a:srgbClr val="FFFFFF"/>
                  </a:solidFill>
                </a:uFill>
                <a:latin typeface="Calibri" pitchFamily="34" charset="0"/>
                <a:ea typeface="DejaVu Sans"/>
                <a:cs typeface="Calibri" pitchFamily="34" charset="0"/>
              </a:rPr>
              <a:t> (spiral).</a:t>
            </a:r>
          </a:p>
          <a:p>
            <a:pPr algn="just"/>
            <a:endParaRPr lang="en-IN" b="1"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organisation of the prokaryotic cell is fundamentally </a:t>
            </a:r>
            <a:r>
              <a:rPr lang="en-IN" b="1" spc="-1" dirty="0" smtClean="0">
                <a:uFill>
                  <a:solidFill>
                    <a:srgbClr val="FFFFFF"/>
                  </a:solidFill>
                </a:uFill>
                <a:latin typeface="Calibri" pitchFamily="34" charset="0"/>
                <a:ea typeface="DejaVu Sans"/>
                <a:cs typeface="Calibri" pitchFamily="34" charset="0"/>
              </a:rPr>
              <a:t> similar </a:t>
            </a:r>
            <a:r>
              <a:rPr lang="en-IN" b="1" spc="-1" dirty="0" smtClean="0">
                <a:uFill>
                  <a:solidFill>
                    <a:srgbClr val="FFFFFF"/>
                  </a:solidFill>
                </a:uFill>
                <a:latin typeface="Calibri" pitchFamily="34" charset="0"/>
                <a:ea typeface="DejaVu Sans"/>
                <a:cs typeface="Calibri" pitchFamily="34" charset="0"/>
              </a:rPr>
              <a:t>even though prokaryotes exhibit a wide </a:t>
            </a:r>
            <a:r>
              <a:rPr lang="en-IN" b="1" spc="-1" dirty="0" smtClean="0">
                <a:uFill>
                  <a:solidFill>
                    <a:srgbClr val="FFFFFF"/>
                  </a:solidFill>
                </a:uFill>
                <a:latin typeface="Calibri" pitchFamily="34" charset="0"/>
                <a:ea typeface="DejaVu Sans"/>
                <a:cs typeface="Calibri" pitchFamily="34" charset="0"/>
              </a:rPr>
              <a:t> variety </a:t>
            </a:r>
            <a:r>
              <a:rPr lang="en-IN" b="1" spc="-1" dirty="0" smtClean="0">
                <a:uFill>
                  <a:solidFill>
                    <a:srgbClr val="FFFFFF"/>
                  </a:solidFill>
                </a:uFill>
                <a:latin typeface="Calibri" pitchFamily="34" charset="0"/>
                <a:ea typeface="DejaVu Sans"/>
                <a:cs typeface="Calibri" pitchFamily="34" charset="0"/>
              </a:rPr>
              <a:t>of shapes </a:t>
            </a:r>
            <a:r>
              <a:rPr lang="en-IN" b="1" spc="-1" dirty="0" err="1" smtClean="0">
                <a:uFill>
                  <a:solidFill>
                    <a:srgbClr val="FFFFFF"/>
                  </a:solidFill>
                </a:uFill>
                <a:latin typeface="Calibri" pitchFamily="34" charset="0"/>
                <a:ea typeface="DejaVu Sans"/>
                <a:cs typeface="Calibri" pitchFamily="34" charset="0"/>
              </a:rPr>
              <a:t>andfunctions</a:t>
            </a:r>
            <a:r>
              <a:rPr lang="en-IN" b="1" spc="-1" dirty="0" smtClean="0">
                <a:uFill>
                  <a:solidFill>
                    <a:srgbClr val="FFFFFF"/>
                  </a:solidFill>
                </a:uFill>
                <a:latin typeface="Calibri" pitchFamily="34" charset="0"/>
                <a:ea typeface="DejaVu Sans"/>
                <a:cs typeface="Calibri" pitchFamily="34" charset="0"/>
              </a:rPr>
              <a:t>. </a:t>
            </a:r>
            <a:endParaRPr lang="en-IN" spc="-1" dirty="0">
              <a:uFill>
                <a:solidFill>
                  <a:srgbClr val="FFFFFF"/>
                </a:solidFill>
              </a:uFill>
              <a:latin typeface="Calibri" pitchFamily="34" charset="0"/>
              <a:cs typeface="Calibri" pitchFamily="34" charset="0"/>
            </a:endParaRPr>
          </a:p>
        </p:txBody>
      </p:sp>
      <p:pic>
        <p:nvPicPr>
          <p:cNvPr id="9" name="Picture 8"/>
          <p:cNvPicPr/>
          <p:nvPr/>
        </p:nvPicPr>
        <p:blipFill>
          <a:blip r:embed="rId4"/>
          <a:srcRect b="7427"/>
          <a:stretch/>
        </p:blipFill>
        <p:spPr>
          <a:xfrm>
            <a:off x="6205958" y="2752529"/>
            <a:ext cx="2219584" cy="2053161"/>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50489"/>
            <a:ext cx="925650" cy="925650"/>
          </a:xfrm>
          <a:prstGeom prst="rect">
            <a:avLst/>
          </a:prstGeom>
          <a:noFill/>
          <a:ln>
            <a:noFill/>
          </a:ln>
        </p:spPr>
      </p:pic>
      <p:sp>
        <p:nvSpPr>
          <p:cNvPr id="70" name="Google Shape;70;p15"/>
          <p:cNvSpPr txBox="1"/>
          <p:nvPr/>
        </p:nvSpPr>
        <p:spPr>
          <a:xfrm>
            <a:off x="309997" y="313042"/>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108718" y="495756"/>
            <a:ext cx="5790847" cy="430887"/>
          </a:xfrm>
          <a:prstGeom prst="rect">
            <a:avLst/>
          </a:prstGeom>
        </p:spPr>
        <p:txBody>
          <a:bodyPr wrap="squar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SHAPES OF PROKARYOTIC CELLS</a:t>
            </a:r>
            <a:endParaRPr lang="en-IN" sz="2200" spc="-1" dirty="0">
              <a:uFill>
                <a:solidFill>
                  <a:srgbClr val="FFFFFF"/>
                </a:solidFill>
              </a:uFill>
              <a:latin typeface="Calibri" pitchFamily="34" charset="0"/>
              <a:cs typeface="Calibri" pitchFamily="34" charset="0"/>
            </a:endParaRPr>
          </a:p>
        </p:txBody>
      </p:sp>
      <p:pic>
        <p:nvPicPr>
          <p:cNvPr id="6" name="Picture 5"/>
          <p:cNvPicPr/>
          <p:nvPr/>
        </p:nvPicPr>
        <p:blipFill>
          <a:blip r:embed="rId4"/>
          <a:srcRect l="32907" r="32512" b="5504"/>
          <a:stretch/>
        </p:blipFill>
        <p:spPr>
          <a:xfrm rot="16174800">
            <a:off x="1449888" y="605346"/>
            <a:ext cx="1070697" cy="2721131"/>
          </a:xfrm>
          <a:prstGeom prst="rect">
            <a:avLst/>
          </a:prstGeom>
          <a:ln>
            <a:noFill/>
          </a:ln>
        </p:spPr>
      </p:pic>
      <p:pic>
        <p:nvPicPr>
          <p:cNvPr id="7" name="Picture 6"/>
          <p:cNvPicPr/>
          <p:nvPr/>
        </p:nvPicPr>
        <p:blipFill>
          <a:blip r:embed="rId5"/>
          <a:stretch/>
        </p:blipFill>
        <p:spPr>
          <a:xfrm>
            <a:off x="4204433" y="1369014"/>
            <a:ext cx="1673853" cy="1196904"/>
          </a:xfrm>
          <a:prstGeom prst="rect">
            <a:avLst/>
          </a:prstGeom>
          <a:ln>
            <a:noFill/>
          </a:ln>
        </p:spPr>
      </p:pic>
      <p:pic>
        <p:nvPicPr>
          <p:cNvPr id="8" name="Picture 7"/>
          <p:cNvPicPr/>
          <p:nvPr/>
        </p:nvPicPr>
        <p:blipFill>
          <a:blip r:embed="rId6"/>
          <a:srcRect b="18898"/>
          <a:stretch/>
        </p:blipFill>
        <p:spPr>
          <a:xfrm>
            <a:off x="2422653" y="3136974"/>
            <a:ext cx="2625208" cy="1369712"/>
          </a:xfrm>
          <a:prstGeom prst="rect">
            <a:avLst/>
          </a:prstGeom>
          <a:ln>
            <a:noFill/>
          </a:ln>
        </p:spPr>
      </p:pic>
      <p:pic>
        <p:nvPicPr>
          <p:cNvPr id="9" name="Picture 8"/>
          <p:cNvPicPr/>
          <p:nvPr/>
        </p:nvPicPr>
        <p:blipFill>
          <a:blip r:embed="rId4"/>
          <a:srcRect l="70008" b="9450"/>
          <a:stretch/>
        </p:blipFill>
        <p:spPr>
          <a:xfrm>
            <a:off x="6759550" y="1198183"/>
            <a:ext cx="798246" cy="2972601"/>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78481"/>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CustomShape 1"/>
          <p:cNvSpPr/>
          <p:nvPr/>
        </p:nvSpPr>
        <p:spPr>
          <a:xfrm>
            <a:off x="2336557" y="228600"/>
            <a:ext cx="3747002" cy="53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200" b="1" strike="noStrike" cap="all" spc="-1" dirty="0" smtClean="0">
                <a:solidFill>
                  <a:srgbClr val="FF6600"/>
                </a:solidFill>
                <a:uFill>
                  <a:solidFill>
                    <a:srgbClr val="FFFFFF"/>
                  </a:solidFill>
                </a:uFill>
                <a:latin typeface="Calibri" pitchFamily="34" charset="0"/>
                <a:ea typeface="DejaVu Sans"/>
                <a:cs typeface="Calibri" pitchFamily="34" charset="0"/>
              </a:rPr>
              <a:t>PROKARYOTIC CELLS</a:t>
            </a:r>
            <a:endParaRPr lang="en-IN" sz="2200" b="0" strike="noStrike" spc="-1" dirty="0">
              <a:solidFill>
                <a:srgbClr val="000000"/>
              </a:solidFill>
              <a:uFill>
                <a:solidFill>
                  <a:srgbClr val="FFFFFF"/>
                </a:solidFill>
              </a:uFill>
              <a:latin typeface="Calibri" pitchFamily="34" charset="0"/>
              <a:cs typeface="Calibri" pitchFamily="34" charset="0"/>
            </a:endParaRPr>
          </a:p>
        </p:txBody>
      </p:sp>
      <p:sp>
        <p:nvSpPr>
          <p:cNvPr id="7" name="Rectangle 6"/>
          <p:cNvSpPr/>
          <p:nvPr/>
        </p:nvSpPr>
        <p:spPr>
          <a:xfrm>
            <a:off x="513183" y="1319154"/>
            <a:ext cx="7212564" cy="3108543"/>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Prokaryotes have a cell wall surrounding the cell membrane except in </a:t>
            </a:r>
            <a:r>
              <a:rPr lang="en-IN" b="1" spc="-1" dirty="0" err="1" smtClean="0">
                <a:uFill>
                  <a:solidFill>
                    <a:srgbClr val="FFFFFF"/>
                  </a:solidFill>
                </a:uFill>
                <a:latin typeface="Calibri" pitchFamily="34" charset="0"/>
                <a:ea typeface="DejaVu Sans"/>
                <a:cs typeface="Calibri" pitchFamily="34" charset="0"/>
              </a:rPr>
              <a:t>mycoplasma</a:t>
            </a:r>
            <a:r>
              <a:rPr lang="en-IN" b="1" spc="-1" dirty="0" smtClean="0">
                <a:uFill>
                  <a:solidFill>
                    <a:srgbClr val="FFFFFF"/>
                  </a:solidFill>
                </a:uFill>
                <a:latin typeface="Calibri" pitchFamily="34" charset="0"/>
                <a:ea typeface="DejaVu Sans"/>
                <a:cs typeface="Calibri" pitchFamily="34" charset="0"/>
              </a:rPr>
              <a:t>.</a:t>
            </a: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 </a:t>
            </a:r>
            <a:r>
              <a:rPr lang="en-IN" b="1" spc="-1" dirty="0" smtClean="0">
                <a:uFill>
                  <a:solidFill>
                    <a:srgbClr val="FFFFFF"/>
                  </a:solidFill>
                </a:uFill>
                <a:latin typeface="Calibri" pitchFamily="34" charset="0"/>
                <a:ea typeface="DejaVu Sans"/>
                <a:cs typeface="Calibri" pitchFamily="34" charset="0"/>
              </a:rPr>
              <a:t>The fluid matrix filling the cell is the cytoplasm.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There is no well-defined nucleus. The genetic material is basically naked, not enveloped by a nuclear membrane.</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In addition to the genomic DNA (the single chromosome/circular DNA), many bacteria have small circular DNA outside the genomic DNA. These smaller DNA are called plasmids.</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plasmid DNA confers certain unique phenotypic characters to such bacteria. One such character is resistance to antibiotics. </a:t>
            </a:r>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41158"/>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CustomShape 1"/>
          <p:cNvSpPr/>
          <p:nvPr/>
        </p:nvSpPr>
        <p:spPr>
          <a:xfrm>
            <a:off x="1440000" y="255960"/>
            <a:ext cx="8998920" cy="53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200" b="1" strike="noStrike" cap="all" spc="-1" dirty="0">
                <a:solidFill>
                  <a:srgbClr val="FF6600"/>
                </a:solidFill>
                <a:uFill>
                  <a:solidFill>
                    <a:srgbClr val="FFFFFF"/>
                  </a:solidFill>
                </a:uFill>
                <a:latin typeface="Calibri" pitchFamily="34" charset="0"/>
                <a:ea typeface="DejaVu Sans"/>
                <a:cs typeface="Calibri" pitchFamily="34" charset="0"/>
              </a:rPr>
              <a:t>CLASSIFICATION OF PROKARYOTIC CELLS</a:t>
            </a:r>
            <a:endParaRPr lang="en-IN" sz="2200" b="0" strike="noStrike" spc="-1" dirty="0">
              <a:solidFill>
                <a:srgbClr val="000000"/>
              </a:solidFill>
              <a:uFill>
                <a:solidFill>
                  <a:srgbClr val="FFFFFF"/>
                </a:solidFill>
              </a:uFill>
              <a:latin typeface="Calibri" pitchFamily="34" charset="0"/>
              <a:cs typeface="Calibri" pitchFamily="34" charset="0"/>
            </a:endParaRPr>
          </a:p>
        </p:txBody>
      </p:sp>
      <p:sp>
        <p:nvSpPr>
          <p:cNvPr id="7" name="Rectangle 6"/>
          <p:cNvSpPr/>
          <p:nvPr/>
        </p:nvSpPr>
        <p:spPr>
          <a:xfrm>
            <a:off x="289249" y="967771"/>
            <a:ext cx="4217437" cy="2923877"/>
          </a:xfrm>
          <a:prstGeom prst="rect">
            <a:avLst/>
          </a:prstGeom>
        </p:spPr>
        <p:txBody>
          <a:bodyPr wrap="square">
            <a:spAutoFit/>
          </a:bodyPr>
          <a:lstStyle/>
          <a:p>
            <a:pPr algn="just"/>
            <a:endParaRPr lang="en-IN" b="1" spc="-1" dirty="0" smtClean="0">
              <a:uFill>
                <a:solidFill>
                  <a:srgbClr val="FFFFFF"/>
                </a:solidFill>
              </a:uFill>
              <a:ea typeface="DejaVu Sans"/>
            </a:endParaRPr>
          </a:p>
          <a:p>
            <a:pPr algn="just"/>
            <a:endParaRPr lang="en-IN" b="1" spc="-1" dirty="0" smtClean="0">
              <a:uFill>
                <a:solidFill>
                  <a:srgbClr val="FFFFFF"/>
                </a:solidFill>
              </a:uFill>
              <a:ea typeface="DejaVu Sans"/>
            </a:endParaRPr>
          </a:p>
          <a:p>
            <a:pPr algn="just"/>
            <a:r>
              <a:rPr lang="en-IN" b="1" spc="-1" dirty="0" smtClean="0">
                <a:uFill>
                  <a:solidFill>
                    <a:srgbClr val="FFFFFF"/>
                  </a:solidFill>
                </a:uFill>
                <a:latin typeface="Calibri" pitchFamily="34" charset="0"/>
                <a:ea typeface="DejaVu Sans"/>
                <a:cs typeface="Calibri" pitchFamily="34" charset="0"/>
              </a:rPr>
              <a:t>Bacteria can be classified into two groups on the basis of the differences in the cell envelopes and the manner in which  they respond to the staining procedure  developed by Gram.</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z="1100" spc="-1" dirty="0" smtClean="0">
              <a:uFill>
                <a:solidFill>
                  <a:srgbClr val="FFFFFF"/>
                </a:solidFill>
              </a:uFill>
            </a:endParaRPr>
          </a:p>
          <a:p>
            <a:pPr algn="just"/>
            <a:endParaRPr lang="en-IN" sz="1100" spc="-1" dirty="0" smtClean="0">
              <a:uFill>
                <a:solidFill>
                  <a:srgbClr val="FFFFFF"/>
                </a:solidFill>
              </a:uFill>
            </a:endParaRPr>
          </a:p>
          <a:p>
            <a:pPr algn="just"/>
            <a:endParaRPr lang="en-IN" sz="1100" spc="-1" dirty="0" smtClean="0">
              <a:uFill>
                <a:solidFill>
                  <a:srgbClr val="FFFFFF"/>
                </a:solidFill>
              </a:uFill>
            </a:endParaRPr>
          </a:p>
          <a:p>
            <a:pPr algn="just"/>
            <a:endParaRPr lang="en-IN" sz="1100" spc="-1" dirty="0" smtClean="0">
              <a:uFill>
                <a:solidFill>
                  <a:srgbClr val="FFFFFF"/>
                </a:solidFill>
              </a:uFill>
            </a:endParaRPr>
          </a:p>
          <a:p>
            <a:pPr algn="just"/>
            <a:r>
              <a:rPr lang="en-IN" b="1" spc="-1" dirty="0" smtClean="0">
                <a:uFill>
                  <a:solidFill>
                    <a:srgbClr val="FFFFFF"/>
                  </a:solidFill>
                </a:uFill>
                <a:latin typeface="Calibri" pitchFamily="34" charset="0"/>
                <a:ea typeface="DejaVu Sans"/>
                <a:cs typeface="Calibri" pitchFamily="34" charset="0"/>
              </a:rPr>
              <a:t>Those that take up the gram stain </a:t>
            </a:r>
            <a:r>
              <a:rPr lang="en-IN" b="1" spc="-1" dirty="0" smtClean="0">
                <a:uFill>
                  <a:solidFill>
                    <a:srgbClr val="FFFFFF"/>
                  </a:solidFill>
                </a:uFill>
                <a:latin typeface="Calibri" pitchFamily="34" charset="0"/>
                <a:ea typeface="DejaVu Sans"/>
                <a:cs typeface="Calibri" pitchFamily="34" charset="0"/>
              </a:rPr>
              <a:t>are </a:t>
            </a:r>
            <a:r>
              <a:rPr lang="en-IN" b="1" spc="-1" dirty="0" smtClean="0">
                <a:solidFill>
                  <a:srgbClr val="660066"/>
                </a:solidFill>
                <a:uFill>
                  <a:solidFill>
                    <a:srgbClr val="FFFFFF"/>
                  </a:solidFill>
                </a:uFill>
                <a:latin typeface="Calibri" pitchFamily="34" charset="0"/>
                <a:ea typeface="DejaVu Sans"/>
                <a:cs typeface="Calibri" pitchFamily="34" charset="0"/>
              </a:rPr>
              <a:t>Gram </a:t>
            </a:r>
            <a:r>
              <a:rPr lang="en-IN" b="1" spc="-1" dirty="0" smtClean="0">
                <a:solidFill>
                  <a:srgbClr val="660066"/>
                </a:solidFill>
                <a:uFill>
                  <a:solidFill>
                    <a:srgbClr val="FFFFFF"/>
                  </a:solidFill>
                </a:uFill>
                <a:latin typeface="Calibri" pitchFamily="34" charset="0"/>
                <a:ea typeface="DejaVu Sans"/>
                <a:cs typeface="Calibri" pitchFamily="34" charset="0"/>
              </a:rPr>
              <a:t>positive</a:t>
            </a:r>
            <a:r>
              <a:rPr lang="en-IN" b="1" spc="-1" dirty="0" smtClean="0">
                <a:uFill>
                  <a:solidFill>
                    <a:srgbClr val="FFFFFF"/>
                  </a:solidFill>
                </a:uFill>
                <a:latin typeface="Calibri" pitchFamily="34" charset="0"/>
                <a:ea typeface="DejaVu Sans"/>
                <a:cs typeface="Calibri" pitchFamily="34" charset="0"/>
              </a:rPr>
              <a:t> and the others that </a:t>
            </a:r>
            <a:r>
              <a:rPr lang="en-IN" b="1" spc="-1" dirty="0" smtClean="0">
                <a:uFill>
                  <a:solidFill>
                    <a:srgbClr val="FFFFFF"/>
                  </a:solidFill>
                </a:uFill>
                <a:latin typeface="Calibri" pitchFamily="34" charset="0"/>
                <a:ea typeface="DejaVu Sans"/>
                <a:cs typeface="Calibri" pitchFamily="34" charset="0"/>
              </a:rPr>
              <a:t>do not </a:t>
            </a:r>
            <a:r>
              <a:rPr lang="en-IN" b="1" spc="-1" dirty="0" smtClean="0">
                <a:uFill>
                  <a:solidFill>
                    <a:srgbClr val="FFFFFF"/>
                  </a:solidFill>
                </a:uFill>
                <a:latin typeface="Calibri" pitchFamily="34" charset="0"/>
                <a:ea typeface="DejaVu Sans"/>
                <a:cs typeface="Calibri" pitchFamily="34" charset="0"/>
              </a:rPr>
              <a:t>are called </a:t>
            </a:r>
            <a:r>
              <a:rPr lang="en-IN" b="1" spc="-1" dirty="0" smtClean="0">
                <a:solidFill>
                  <a:srgbClr val="FF0066"/>
                </a:solidFill>
                <a:uFill>
                  <a:solidFill>
                    <a:srgbClr val="FFFFFF"/>
                  </a:solidFill>
                </a:uFill>
                <a:latin typeface="Calibri" pitchFamily="34" charset="0"/>
                <a:ea typeface="DejaVu Sans"/>
                <a:cs typeface="Calibri" pitchFamily="34" charset="0"/>
              </a:rPr>
              <a:t>Gram negative bacteria</a:t>
            </a:r>
            <a:r>
              <a:rPr lang="en-IN" b="1" spc="-1" dirty="0" smtClean="0">
                <a:uFill>
                  <a:solidFill>
                    <a:srgbClr val="FFFFFF"/>
                  </a:solidFill>
                </a:uFill>
                <a:ea typeface="DejaVu Sans"/>
              </a:rPr>
              <a:t>.</a:t>
            </a:r>
            <a:endParaRPr lang="en-US" dirty="0"/>
          </a:p>
        </p:txBody>
      </p:sp>
      <p:pic>
        <p:nvPicPr>
          <p:cNvPr id="8" name="Picture 7"/>
          <p:cNvPicPr/>
          <p:nvPr/>
        </p:nvPicPr>
        <p:blipFill>
          <a:blip r:embed="rId4"/>
          <a:srcRect l="3913" r="4936" b="8588"/>
          <a:stretch/>
        </p:blipFill>
        <p:spPr>
          <a:xfrm>
            <a:off x="4659282" y="1462574"/>
            <a:ext cx="3327722" cy="2766284"/>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234465"/>
            <a:ext cx="925650" cy="925650"/>
          </a:xfrm>
          <a:prstGeom prst="rect">
            <a:avLst/>
          </a:prstGeom>
          <a:noFill/>
          <a:ln>
            <a:noFill/>
          </a:ln>
        </p:spPr>
      </p:pic>
      <p:sp>
        <p:nvSpPr>
          <p:cNvPr id="70" name="Google Shape;70;p15"/>
          <p:cNvSpPr txBox="1"/>
          <p:nvPr/>
        </p:nvSpPr>
        <p:spPr>
          <a:xfrm>
            <a:off x="2332653" y="574299"/>
            <a:ext cx="5402424" cy="780900"/>
          </a:xfrm>
          <a:prstGeom prst="rect">
            <a:avLst/>
          </a:prstGeom>
          <a:noFill/>
          <a:ln>
            <a:noFill/>
          </a:ln>
        </p:spPr>
        <p:txBody>
          <a:bodyPr spcFirstLastPara="1" wrap="square" lIns="91425" tIns="91425" rIns="91425" bIns="91425" anchor="t" anchorCtr="0">
            <a:noAutofit/>
          </a:bodyPr>
          <a:lstStyle/>
          <a:p>
            <a:pPr algn="just"/>
            <a:endParaRPr lang="en-IN" b="1" spc="-1" dirty="0" smtClean="0">
              <a:uFill>
                <a:solidFill>
                  <a:srgbClr val="FFFFFF"/>
                </a:solidFill>
              </a:uFill>
              <a:ea typeface="DejaVu Sans"/>
            </a:endParaRPr>
          </a:p>
          <a:p>
            <a:pPr algn="just"/>
            <a:r>
              <a:rPr lang="en-IN" b="1" spc="-1" dirty="0" smtClean="0">
                <a:uFill>
                  <a:solidFill>
                    <a:srgbClr val="FFFFFF"/>
                  </a:solidFill>
                </a:uFill>
                <a:latin typeface="Calibri" pitchFamily="34" charset="0"/>
                <a:ea typeface="DejaVu Sans"/>
                <a:cs typeface="Calibri" pitchFamily="34" charset="0"/>
              </a:rPr>
              <a:t>The gram-positive forms include many well-known genera such as Lactobacillus, Bacillus, </a:t>
            </a:r>
            <a:r>
              <a:rPr lang="en-IN" b="1" spc="-1" dirty="0" err="1" smtClean="0">
                <a:uFill>
                  <a:solidFill>
                    <a:srgbClr val="FFFFFF"/>
                  </a:solidFill>
                </a:uFill>
                <a:latin typeface="Calibri" pitchFamily="34" charset="0"/>
                <a:ea typeface="DejaVu Sans"/>
                <a:cs typeface="Calibri" pitchFamily="34" charset="0"/>
              </a:rPr>
              <a:t>Listeria</a:t>
            </a:r>
            <a:r>
              <a:rPr lang="en-IN" b="1" spc="-1" dirty="0" smtClean="0">
                <a:uFill>
                  <a:solidFill>
                    <a:srgbClr val="FFFFFF"/>
                  </a:solidFill>
                </a:uFill>
                <a:latin typeface="Calibri" pitchFamily="34" charset="0"/>
                <a:ea typeface="DejaVu Sans"/>
                <a:cs typeface="Calibri" pitchFamily="34" charset="0"/>
              </a:rPr>
              <a:t>, Staphylococcus, Streptococcus, </a:t>
            </a:r>
            <a:r>
              <a:rPr lang="en-IN" b="1" spc="-1" dirty="0" err="1" smtClean="0">
                <a:uFill>
                  <a:solidFill>
                    <a:srgbClr val="FFFFFF"/>
                  </a:solidFill>
                </a:uFill>
                <a:latin typeface="Calibri" pitchFamily="34" charset="0"/>
                <a:ea typeface="DejaVu Sans"/>
                <a:cs typeface="Calibri" pitchFamily="34" charset="0"/>
              </a:rPr>
              <a:t>Enterococcus</a:t>
            </a:r>
            <a:r>
              <a:rPr lang="en-IN" b="1" spc="-1" dirty="0" smtClean="0">
                <a:uFill>
                  <a:solidFill>
                    <a:srgbClr val="FFFFFF"/>
                  </a:solidFill>
                </a:uFill>
                <a:latin typeface="Calibri" pitchFamily="34" charset="0"/>
                <a:ea typeface="DejaVu Sans"/>
                <a:cs typeface="Calibri" pitchFamily="34" charset="0"/>
              </a:rPr>
              <a:t>, and Clostridium. </a:t>
            </a:r>
            <a:endParaRPr lang="en-IN" spc="-1" dirty="0">
              <a:uFill>
                <a:solidFill>
                  <a:srgbClr val="FFFFFF"/>
                </a:solidFill>
              </a:uFill>
              <a:latin typeface="Calibri" pitchFamily="34" charset="0"/>
              <a:cs typeface="Calibri" pitchFamily="34" charset="0"/>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CustomShape 1"/>
          <p:cNvSpPr/>
          <p:nvPr/>
        </p:nvSpPr>
        <p:spPr>
          <a:xfrm>
            <a:off x="3452326" y="125331"/>
            <a:ext cx="2146041" cy="53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IN" sz="2000" b="0" strike="noStrike" spc="-1" dirty="0">
              <a:solidFill>
                <a:srgbClr val="000000"/>
              </a:solidFill>
              <a:uFill>
                <a:solidFill>
                  <a:srgbClr val="FFFFFF"/>
                </a:solidFill>
              </a:uFill>
              <a:latin typeface="Arial"/>
            </a:endParaRPr>
          </a:p>
        </p:txBody>
      </p:sp>
      <p:pic>
        <p:nvPicPr>
          <p:cNvPr id="7" name="Picture 6"/>
          <p:cNvPicPr/>
          <p:nvPr/>
        </p:nvPicPr>
        <p:blipFill>
          <a:blip r:embed="rId4"/>
          <a:srcRect l="51862" r="2372" b="21094"/>
          <a:stretch/>
        </p:blipFill>
        <p:spPr>
          <a:xfrm>
            <a:off x="274630" y="485192"/>
            <a:ext cx="1591494" cy="1343608"/>
          </a:xfrm>
          <a:prstGeom prst="rect">
            <a:avLst/>
          </a:prstGeom>
          <a:ln>
            <a:noFill/>
          </a:ln>
        </p:spPr>
      </p:pic>
      <p:sp>
        <p:nvSpPr>
          <p:cNvPr id="8" name="Rectangle 7"/>
          <p:cNvSpPr/>
          <p:nvPr/>
        </p:nvSpPr>
        <p:spPr>
          <a:xfrm>
            <a:off x="3004457" y="178515"/>
            <a:ext cx="3825551" cy="430887"/>
          </a:xfrm>
          <a:prstGeom prst="rect">
            <a:avLst/>
          </a:prstGeom>
        </p:spPr>
        <p:txBody>
          <a:bodyPr wrap="square">
            <a:spAutoFit/>
          </a:bodyPr>
          <a:lstStyle/>
          <a:p>
            <a:r>
              <a:rPr lang="en-IN" sz="1800" b="1" cap="all" spc="-1" dirty="0" smtClean="0">
                <a:solidFill>
                  <a:srgbClr val="FF6600"/>
                </a:solidFill>
                <a:uFill>
                  <a:solidFill>
                    <a:srgbClr val="FFFFFF"/>
                  </a:solidFill>
                </a:uFill>
                <a:ea typeface="DejaVu Sans"/>
              </a:rPr>
              <a:t>	</a:t>
            </a:r>
            <a:r>
              <a:rPr lang="en-IN" sz="2200" b="1" cap="all" spc="-1" dirty="0" smtClean="0">
                <a:solidFill>
                  <a:srgbClr val="FF6600"/>
                </a:solidFill>
                <a:uFill>
                  <a:solidFill>
                    <a:srgbClr val="FFFFFF"/>
                  </a:solidFill>
                </a:uFill>
                <a:latin typeface="Calibri" pitchFamily="34" charset="0"/>
                <a:ea typeface="DejaVu Sans"/>
                <a:cs typeface="Calibri" pitchFamily="34" charset="0"/>
              </a:rPr>
              <a:t>GRAM STAINS</a:t>
            </a:r>
            <a:endParaRPr lang="en-IN" sz="2200" spc="-1" dirty="0">
              <a:uFill>
                <a:solidFill>
                  <a:srgbClr val="FFFFFF"/>
                </a:solidFill>
              </a:uFill>
              <a:latin typeface="Calibri" pitchFamily="34" charset="0"/>
              <a:cs typeface="Calibri" pitchFamily="34" charset="0"/>
            </a:endParaRPr>
          </a:p>
        </p:txBody>
      </p:sp>
      <p:pic>
        <p:nvPicPr>
          <p:cNvPr id="9" name="Picture 8"/>
          <p:cNvPicPr/>
          <p:nvPr/>
        </p:nvPicPr>
        <p:blipFill>
          <a:blip r:embed="rId5"/>
          <a:stretch/>
        </p:blipFill>
        <p:spPr>
          <a:xfrm>
            <a:off x="7184572" y="2603241"/>
            <a:ext cx="1651518" cy="1274620"/>
          </a:xfrm>
          <a:prstGeom prst="rect">
            <a:avLst/>
          </a:prstGeom>
          <a:ln>
            <a:noFill/>
          </a:ln>
        </p:spPr>
      </p:pic>
      <p:sp>
        <p:nvSpPr>
          <p:cNvPr id="10" name="Rectangle 9"/>
          <p:cNvSpPr/>
          <p:nvPr/>
        </p:nvSpPr>
        <p:spPr>
          <a:xfrm>
            <a:off x="370820" y="2025976"/>
            <a:ext cx="1407693" cy="276999"/>
          </a:xfrm>
          <a:prstGeom prst="rect">
            <a:avLst/>
          </a:prstGeom>
        </p:spPr>
        <p:txBody>
          <a:bodyPr wrap="none">
            <a:spAutoFit/>
          </a:bodyPr>
          <a:lstStyle/>
          <a:p>
            <a:pPr algn="just"/>
            <a:r>
              <a:rPr lang="en-IN" sz="1200" b="1" spc="-1" dirty="0" smtClean="0">
                <a:uFill>
                  <a:solidFill>
                    <a:srgbClr val="FFFFFF"/>
                  </a:solidFill>
                </a:uFill>
                <a:ea typeface="DejaVu Sans"/>
              </a:rPr>
              <a:t>GRAM POSITIVE</a:t>
            </a:r>
            <a:endParaRPr lang="en-IN" sz="1200" spc="-1" dirty="0">
              <a:uFill>
                <a:solidFill>
                  <a:srgbClr val="FFFFFF"/>
                </a:solidFill>
              </a:uFill>
            </a:endParaRPr>
          </a:p>
        </p:txBody>
      </p:sp>
      <p:sp>
        <p:nvSpPr>
          <p:cNvPr id="11" name="Rectangle 10"/>
          <p:cNvSpPr/>
          <p:nvPr/>
        </p:nvSpPr>
        <p:spPr>
          <a:xfrm>
            <a:off x="7230590" y="3938752"/>
            <a:ext cx="1483035" cy="276999"/>
          </a:xfrm>
          <a:prstGeom prst="rect">
            <a:avLst/>
          </a:prstGeom>
        </p:spPr>
        <p:txBody>
          <a:bodyPr wrap="none">
            <a:spAutoFit/>
          </a:bodyPr>
          <a:lstStyle/>
          <a:p>
            <a:pPr algn="just"/>
            <a:r>
              <a:rPr lang="en-IN" sz="1200" b="1" spc="-1" dirty="0" smtClean="0">
                <a:uFill>
                  <a:solidFill>
                    <a:srgbClr val="FFFFFF"/>
                  </a:solidFill>
                </a:uFill>
                <a:ea typeface="DejaVu Sans"/>
              </a:rPr>
              <a:t>GRAM NEGATIVE</a:t>
            </a:r>
            <a:endParaRPr lang="en-IN" sz="1200" spc="-1" dirty="0">
              <a:uFill>
                <a:solidFill>
                  <a:srgbClr val="FFFFFF"/>
                </a:solidFill>
              </a:uFill>
            </a:endParaRPr>
          </a:p>
        </p:txBody>
      </p:sp>
      <p:sp>
        <p:nvSpPr>
          <p:cNvPr id="12" name="Rectangle 11"/>
          <p:cNvSpPr/>
          <p:nvPr/>
        </p:nvSpPr>
        <p:spPr>
          <a:xfrm>
            <a:off x="699795" y="3093072"/>
            <a:ext cx="5803642" cy="738664"/>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Gram-negative bacteria generally possess a thin layer of </a:t>
            </a:r>
            <a:r>
              <a:rPr lang="en-IN" b="1" spc="-1" dirty="0" err="1" smtClean="0">
                <a:uFill>
                  <a:solidFill>
                    <a:srgbClr val="FFFFFF"/>
                  </a:solidFill>
                </a:uFill>
                <a:latin typeface="Calibri" pitchFamily="34" charset="0"/>
                <a:ea typeface="DejaVu Sans"/>
                <a:cs typeface="Calibri" pitchFamily="34" charset="0"/>
              </a:rPr>
              <a:t>peptidoglycan</a:t>
            </a:r>
            <a:r>
              <a:rPr lang="en-IN" b="1" spc="-1" dirty="0" smtClean="0">
                <a:uFill>
                  <a:solidFill>
                    <a:srgbClr val="FFFFFF"/>
                  </a:solidFill>
                </a:uFill>
                <a:latin typeface="Calibri" pitchFamily="34" charset="0"/>
                <a:ea typeface="DejaVu Sans"/>
                <a:cs typeface="Calibri" pitchFamily="34" charset="0"/>
              </a:rPr>
              <a:t> between two membranes. Most bacterial phyla are gram-negative, including the </a:t>
            </a:r>
            <a:r>
              <a:rPr lang="en-IN" b="1" spc="-1" dirty="0" err="1" smtClean="0">
                <a:uFill>
                  <a:solidFill>
                    <a:srgbClr val="FFFFFF"/>
                  </a:solidFill>
                </a:uFill>
                <a:latin typeface="Calibri" pitchFamily="34" charset="0"/>
                <a:ea typeface="DejaVu Sans"/>
                <a:cs typeface="Calibri" pitchFamily="34" charset="0"/>
              </a:rPr>
              <a:t>cyanobacteria</a:t>
            </a:r>
            <a:r>
              <a:rPr lang="en-IN" b="1" spc="-1" dirty="0" smtClean="0">
                <a:uFill>
                  <a:solidFill>
                    <a:srgbClr val="FFFFFF"/>
                  </a:solidFill>
                </a:uFill>
                <a:latin typeface="Calibri" pitchFamily="34" charset="0"/>
                <a:ea typeface="DejaVu Sans"/>
                <a:cs typeface="Calibri" pitchFamily="34" charset="0"/>
              </a:rPr>
              <a:t>, green </a:t>
            </a:r>
            <a:r>
              <a:rPr lang="en-IN" b="1" spc="-1" dirty="0" err="1" smtClean="0">
                <a:uFill>
                  <a:solidFill>
                    <a:srgbClr val="FFFFFF"/>
                  </a:solidFill>
                </a:uFill>
                <a:latin typeface="Calibri" pitchFamily="34" charset="0"/>
                <a:ea typeface="DejaVu Sans"/>
                <a:cs typeface="Calibri" pitchFamily="34" charset="0"/>
              </a:rPr>
              <a:t>sulfur</a:t>
            </a:r>
            <a:r>
              <a:rPr lang="en-IN" b="1" spc="-1" dirty="0" smtClean="0">
                <a:uFill>
                  <a:solidFill>
                    <a:srgbClr val="FFFFFF"/>
                  </a:solidFill>
                </a:uFill>
                <a:latin typeface="Calibri" pitchFamily="34" charset="0"/>
                <a:ea typeface="DejaVu Sans"/>
                <a:cs typeface="Calibri" pitchFamily="34" charset="0"/>
              </a:rPr>
              <a:t> bacteria, and most. </a:t>
            </a:r>
            <a:endParaRPr lang="en-IN" sz="1100" spc="-1" dirty="0">
              <a:uFill>
                <a:solidFill>
                  <a:srgbClr val="FFFFFF"/>
                </a:solidFill>
              </a:uFill>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69151"/>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Rectangle 5"/>
          <p:cNvSpPr/>
          <p:nvPr/>
        </p:nvSpPr>
        <p:spPr>
          <a:xfrm>
            <a:off x="177282" y="299813"/>
            <a:ext cx="8070979" cy="430887"/>
          </a:xfrm>
          <a:prstGeom prst="rect">
            <a:avLst/>
          </a:prstGeom>
        </p:spPr>
        <p:txBody>
          <a:bodyPr wrap="squar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GRAM POSITIVE AND GRAM NEGATIVE BACTERIA</a:t>
            </a:r>
            <a:endParaRPr lang="en-IN" sz="2200" spc="-1" dirty="0">
              <a:uFill>
                <a:solidFill>
                  <a:srgbClr val="FFFFFF"/>
                </a:solidFill>
              </a:uFill>
              <a:latin typeface="Calibri" pitchFamily="34" charset="0"/>
              <a:cs typeface="Calibri" pitchFamily="34" charset="0"/>
            </a:endParaRPr>
          </a:p>
        </p:txBody>
      </p:sp>
      <p:pic>
        <p:nvPicPr>
          <p:cNvPr id="7" name="Picture 6"/>
          <p:cNvPicPr/>
          <p:nvPr/>
        </p:nvPicPr>
        <p:blipFill>
          <a:blip r:embed="rId4"/>
          <a:srcRect b="12748"/>
          <a:stretch/>
        </p:blipFill>
        <p:spPr>
          <a:xfrm>
            <a:off x="793102" y="1324947"/>
            <a:ext cx="7417837" cy="3039773"/>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106382" y="15982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623839" y="131862"/>
            <a:ext cx="2828916" cy="430887"/>
          </a:xfrm>
          <a:prstGeom prst="rect">
            <a:avLst/>
          </a:prstGeom>
        </p:spPr>
        <p:txBody>
          <a:bodyPr wrap="non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SURFACE STRUCTURES</a:t>
            </a:r>
            <a:endParaRPr lang="en-IN" sz="2200" spc="-1" dirty="0">
              <a:uFill>
                <a:solidFill>
                  <a:srgbClr val="FFFFFF"/>
                </a:solidFill>
              </a:uFill>
              <a:latin typeface="Calibri" pitchFamily="34" charset="0"/>
              <a:cs typeface="Calibri" pitchFamily="34" charset="0"/>
            </a:endParaRPr>
          </a:p>
        </p:txBody>
      </p:sp>
      <p:sp>
        <p:nvSpPr>
          <p:cNvPr id="7" name="Rectangle 6"/>
          <p:cNvSpPr/>
          <p:nvPr/>
        </p:nvSpPr>
        <p:spPr>
          <a:xfrm>
            <a:off x="643813" y="759756"/>
            <a:ext cx="6503436" cy="954107"/>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The motile Bacterial cells have thin filamentous extensions from their cell wall called flagella.</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Bacteria show a  range in the number and arrangement of flagella. </a:t>
            </a:r>
            <a:endParaRPr lang="en-US" dirty="0">
              <a:latin typeface="Calibri" pitchFamily="34" charset="0"/>
              <a:cs typeface="Calibri" pitchFamily="34" charset="0"/>
            </a:endParaRPr>
          </a:p>
        </p:txBody>
      </p:sp>
      <p:pic>
        <p:nvPicPr>
          <p:cNvPr id="8" name="Picture 7"/>
          <p:cNvPicPr/>
          <p:nvPr/>
        </p:nvPicPr>
        <p:blipFill>
          <a:blip r:embed="rId4"/>
          <a:stretch/>
        </p:blipFill>
        <p:spPr>
          <a:xfrm rot="16195800">
            <a:off x="1170046" y="2179544"/>
            <a:ext cx="1702101" cy="2246709"/>
          </a:xfrm>
          <a:prstGeom prst="rect">
            <a:avLst/>
          </a:prstGeom>
          <a:ln>
            <a:noFill/>
          </a:ln>
        </p:spPr>
      </p:pic>
      <p:sp>
        <p:nvSpPr>
          <p:cNvPr id="9" name="CustomShape 3"/>
          <p:cNvSpPr/>
          <p:nvPr/>
        </p:nvSpPr>
        <p:spPr>
          <a:xfrm>
            <a:off x="2852449" y="3267496"/>
            <a:ext cx="1756873" cy="147508"/>
          </a:xfrm>
          <a:custGeom>
            <a:avLst/>
            <a:gdLst/>
            <a:ahLst/>
            <a:cxnLst/>
            <a:rect l="l" t="t" r="r" b="b"/>
            <a:pathLst>
              <a:path w="5802" h="602">
                <a:moveTo>
                  <a:pt x="5801" y="150"/>
                </a:moveTo>
                <a:lnTo>
                  <a:pt x="1450" y="150"/>
                </a:lnTo>
                <a:lnTo>
                  <a:pt x="1450" y="0"/>
                </a:lnTo>
                <a:lnTo>
                  <a:pt x="0" y="300"/>
                </a:lnTo>
                <a:lnTo>
                  <a:pt x="1450" y="601"/>
                </a:lnTo>
                <a:lnTo>
                  <a:pt x="1450" y="450"/>
                </a:lnTo>
                <a:lnTo>
                  <a:pt x="5801" y="450"/>
                </a:lnTo>
                <a:lnTo>
                  <a:pt x="5801" y="150"/>
                </a:lnTo>
              </a:path>
            </a:pathLst>
          </a:custGeom>
          <a:solidFill>
            <a:srgbClr val="FFFF00"/>
          </a:solidFill>
          <a:ln>
            <a:solidFill>
              <a:srgbClr val="3465A4"/>
            </a:solidFill>
          </a:ln>
        </p:spPr>
        <p:style>
          <a:lnRef idx="0">
            <a:scrgbClr r="0" g="0" b="0"/>
          </a:lnRef>
          <a:fillRef idx="0">
            <a:scrgbClr r="0" g="0" b="0"/>
          </a:fillRef>
          <a:effectRef idx="0">
            <a:scrgbClr r="0" g="0" b="0"/>
          </a:effectRef>
          <a:fontRef idx="minor"/>
        </p:style>
      </p:sp>
      <p:sp>
        <p:nvSpPr>
          <p:cNvPr id="10" name="CustomShape 4"/>
          <p:cNvSpPr/>
          <p:nvPr/>
        </p:nvSpPr>
        <p:spPr>
          <a:xfrm>
            <a:off x="4664572" y="3175126"/>
            <a:ext cx="2016000" cy="43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b="1" strike="noStrike" spc="-1" dirty="0">
                <a:solidFill>
                  <a:srgbClr val="000000"/>
                </a:solidFill>
                <a:uFill>
                  <a:solidFill>
                    <a:srgbClr val="FFFFFF"/>
                  </a:solidFill>
                </a:uFill>
                <a:latin typeface="Arial"/>
                <a:ea typeface="DejaVu Sans"/>
              </a:rPr>
              <a:t>FLAGELLA</a:t>
            </a:r>
            <a:endParaRPr lang="en-IN" b="0" strike="noStrike" spc="-1" dirty="0">
              <a:solidFill>
                <a:srgbClr val="000000"/>
              </a:solidFill>
              <a:uFill>
                <a:solidFill>
                  <a:srgbClr val="FFFFFF"/>
                </a:solidFill>
              </a:u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Rectangle 5"/>
          <p:cNvSpPr/>
          <p:nvPr/>
        </p:nvSpPr>
        <p:spPr>
          <a:xfrm>
            <a:off x="1015724" y="197176"/>
            <a:ext cx="5250220" cy="430887"/>
          </a:xfrm>
          <a:prstGeom prst="rect">
            <a:avLst/>
          </a:prstGeom>
        </p:spPr>
        <p:txBody>
          <a:bodyPr wrap="non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Types of bacteria </a:t>
            </a:r>
            <a:r>
              <a:rPr lang="en-IN" sz="2200" b="1" cap="all" spc="-1" dirty="0" smtClean="0">
                <a:solidFill>
                  <a:srgbClr val="FF6600"/>
                </a:solidFill>
                <a:uFill>
                  <a:solidFill>
                    <a:srgbClr val="FFFFFF"/>
                  </a:solidFill>
                </a:uFill>
                <a:latin typeface="Calibri" pitchFamily="34" charset="0"/>
                <a:ea typeface="DejaVu Sans"/>
                <a:cs typeface="Calibri" pitchFamily="34" charset="0"/>
              </a:rPr>
              <a:t>basing </a:t>
            </a:r>
            <a:r>
              <a:rPr lang="en-IN" sz="2200" b="1" cap="all" spc="-1" dirty="0" smtClean="0">
                <a:solidFill>
                  <a:srgbClr val="FF6600"/>
                </a:solidFill>
                <a:uFill>
                  <a:solidFill>
                    <a:srgbClr val="FFFFFF"/>
                  </a:solidFill>
                </a:uFill>
                <a:latin typeface="Calibri" pitchFamily="34" charset="0"/>
                <a:ea typeface="DejaVu Sans"/>
                <a:cs typeface="Calibri" pitchFamily="34" charset="0"/>
              </a:rPr>
              <a:t>on flagella</a:t>
            </a:r>
            <a:endParaRPr lang="en-IN" sz="2200" spc="-1" dirty="0">
              <a:uFill>
                <a:solidFill>
                  <a:srgbClr val="FFFFFF"/>
                </a:solidFill>
              </a:uFill>
              <a:latin typeface="Calibri" pitchFamily="34" charset="0"/>
              <a:cs typeface="Calibri" pitchFamily="34" charset="0"/>
            </a:endParaRPr>
          </a:p>
        </p:txBody>
      </p:sp>
      <p:pic>
        <p:nvPicPr>
          <p:cNvPr id="7" name="Picture 6"/>
          <p:cNvPicPr/>
          <p:nvPr/>
        </p:nvPicPr>
        <p:blipFill>
          <a:blip r:embed="rId4"/>
          <a:stretch/>
        </p:blipFill>
        <p:spPr>
          <a:xfrm>
            <a:off x="811763" y="830423"/>
            <a:ext cx="7184572" cy="3629610"/>
          </a:xfrm>
          <a:prstGeom prst="rect">
            <a:avLst/>
          </a:prstGeom>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734</Words>
  <Application>Microsoft Office PowerPoint</Application>
  <PresentationFormat>On-screen Show (16:9)</PresentationFormat>
  <Paragraphs>131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p:lastModifiedBy>
  <cp:revision>85</cp:revision>
  <dcterms:modified xsi:type="dcterms:W3CDTF">2020-08-14T15:18:23Z</dcterms:modified>
</cp:coreProperties>
</file>