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67" r:id="rId3"/>
    <p:sldId id="266" r:id="rId4"/>
    <p:sldId id="265" r:id="rId5"/>
    <p:sldId id="263" r:id="rId6"/>
    <p:sldId id="262" r:id="rId7"/>
    <p:sldId id="297" r:id="rId8"/>
    <p:sldId id="273" r:id="rId9"/>
    <p:sldId id="298" r:id="rId10"/>
    <p:sldId id="271" r:id="rId11"/>
    <p:sldId id="270" r:id="rId12"/>
    <p:sldId id="275" r:id="rId13"/>
    <p:sldId id="281" r:id="rId14"/>
    <p:sldId id="280" r:id="rId15"/>
    <p:sldId id="279" r:id="rId16"/>
    <p:sldId id="278" r:id="rId17"/>
    <p:sldId id="277" r:id="rId18"/>
    <p:sldId id="276" r:id="rId19"/>
    <p:sldId id="284" r:id="rId20"/>
    <p:sldId id="283" r:id="rId21"/>
    <p:sldId id="288" r:id="rId22"/>
    <p:sldId id="287" r:id="rId23"/>
    <p:sldId id="292" r:id="rId24"/>
    <p:sldId id="268" r:id="rId25"/>
    <p:sldId id="291" r:id="rId26"/>
    <p:sldId id="290" r:id="rId27"/>
    <p:sldId id="294" r:id="rId28"/>
    <p:sldId id="289" r:id="rId29"/>
    <p:sldId id="293" r:id="rId30"/>
    <p:sldId id="296" r:id="rId31"/>
    <p:sldId id="259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3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2">
    <p:pos x="6000" y="100"/>
    <p:text>+amanrouniyar@odmegroup.org How come the website here is ODM Egroup and not ODM PS?
_Assigned to you_
-Swoyan Satyendu</p:text>
  </p:cm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35859" y="738603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063554" y="2674374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</a:t>
            </a:r>
            <a:r>
              <a:rPr lang="en" b="1" dirty="0" smtClean="0"/>
              <a:t>BIOLOGY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</a:t>
            </a:r>
            <a:r>
              <a:rPr lang="en" b="1" dirty="0" smtClean="0"/>
              <a:t>NUMBER:</a:t>
            </a:r>
            <a:r>
              <a:rPr lang="en-US" b="1" dirty="0" smtClean="0"/>
              <a:t>08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smtClean="0"/>
              <a:t>:CELL: </a:t>
            </a:r>
            <a:r>
              <a:rPr lang="en" b="1" dirty="0" smtClean="0"/>
              <a:t>THE UNIT OF LIFE</a:t>
            </a:r>
            <a:endParaRPr b="1"/>
          </a:p>
        </p:txBody>
      </p:sp>
      <p:sp>
        <p:nvSpPr>
          <p:cNvPr id="6" name="Rectangle 5"/>
          <p:cNvSpPr/>
          <p:nvPr/>
        </p:nvSpPr>
        <p:spPr>
          <a:xfrm>
            <a:off x="2412390" y="822327"/>
            <a:ext cx="38318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CELL:THE UNIT OF LIFE</a:t>
            </a:r>
            <a:endParaRPr lang="en-IN" sz="30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920" y="1447479"/>
            <a:ext cx="85841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500" b="1" cap="all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HISTORY OF CELL, CELL SHAPE AND SIZE, CELL THEORY, PROKARYOTIC CELL, AND EUKARYOTIC CELL  </a:t>
            </a:r>
            <a:endParaRPr lang="en-IN" sz="25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31828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326" y="337136"/>
            <a:ext cx="12527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CELL SIZE</a:t>
            </a:r>
            <a:endParaRPr lang="en-IN" sz="2200" b="1" cap="all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547" y="1165132"/>
            <a:ext cx="54024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Cells differ greatly in size, shape and activities.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For example, </a:t>
            </a:r>
            <a:r>
              <a:rPr lang="en-IN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Mycoplasmas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, the smallest cells, </a:t>
            </a:r>
            <a:r>
              <a:rPr lang="en-IN" i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M. </a:t>
            </a:r>
            <a:r>
              <a:rPr lang="en-IN" i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pneumoniae</a:t>
            </a:r>
            <a:r>
              <a:rPr lang="en-IN" i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is about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(100 x 1000 nm)  while bacteria could be (3 to 5 </a:t>
            </a:r>
            <a:r>
              <a:rPr lang="en-IN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μm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).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largest isolated single cell is the egg of an ostrich (13 cm X 15 cm).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Among </a:t>
            </a:r>
            <a:r>
              <a:rPr lang="en-IN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multicellular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organisms, human red blood cells are about 7μm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in diameter.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208" y="345272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Cell size is highly variable among organisms, with some algae such as </a:t>
            </a:r>
            <a:r>
              <a:rPr lang="en-IN" i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Caulerpa</a:t>
            </a:r>
            <a:r>
              <a:rPr lang="en-IN" i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en-IN" i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taxifolia</a:t>
            </a:r>
            <a:r>
              <a:rPr lang="en-IN" i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being a single cell several meters in length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.</a:t>
            </a:r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tretch/>
        </p:blipFill>
        <p:spPr>
          <a:xfrm>
            <a:off x="6861688" y="1482789"/>
            <a:ext cx="2049046" cy="2075160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7279149" y="3658833"/>
            <a:ext cx="14157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i="1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M. </a:t>
            </a:r>
            <a:r>
              <a:rPr lang="en-IN" i="1" spc="-1" dirty="0" err="1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pneumoniae</a:t>
            </a:r>
            <a:endParaRPr lang="en-IN" sz="11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23446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88700" y="27572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258" y="1180297"/>
            <a:ext cx="5281126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Largest bacteria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i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Thiomargarita</a:t>
            </a:r>
            <a:r>
              <a:rPr lang="en-IN" i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en-IN" i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namibiensis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(100–300 </a:t>
            </a:r>
            <a:r>
              <a:rPr lang="en-IN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μm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) is world’s largest bacteria, a gram-negative m found in the ocean sediments off the coast of Namibia 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.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Protists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such as Paramecium can be 330 </a:t>
            </a:r>
            <a:r>
              <a:rPr lang="en-IN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μm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long, while a typical human cell might be 10 </a:t>
            </a:r>
            <a:r>
              <a:rPr lang="en-IN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μm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HUMAN SPERM 5.1 µm by 3.1 µm and a tail 50 µm long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.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Nerve cells are some of the longest cells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.</a:t>
            </a:r>
            <a:endParaRPr lang="en-IN" spc="-1" dirty="0" smtClean="0">
              <a:uFill>
                <a:solidFill>
                  <a:srgbClr val="FFFFFF"/>
                </a:solidFill>
              </a:uFill>
            </a:endParaRPr>
          </a:p>
          <a:p>
            <a:pPr algn="just"/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 algn="just"/>
            <a:endParaRPr lang="en-IN" sz="1100" b="1" spc="-1" dirty="0" smtClean="0"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en-IN" sz="1100" b="1" spc="-1" dirty="0" smtClean="0"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en-IN" sz="1100" b="1" spc="-1" dirty="0" smtClean="0"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en-IN" sz="1100" b="1" spc="-1" dirty="0" smtClean="0"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en-IN" sz="1100" b="1" spc="-1" dirty="0" smtClean="0"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en-IN" sz="1100" b="1" spc="-1" dirty="0" smtClean="0"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en-IN" sz="1100" b="1" spc="-1" dirty="0" smtClean="0"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en-IN" sz="1100" b="1" spc="-1" dirty="0" smtClean="0"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en-IN" sz="1100" b="1" spc="-1" dirty="0" smtClean="0"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en-IN" sz="1100" b="1" spc="-1" dirty="0" smtClean="0">
              <a:uFill>
                <a:solidFill>
                  <a:srgbClr val="FFFFFF"/>
                </a:solidFill>
              </a:uFill>
            </a:endParaRPr>
          </a:p>
          <a:p>
            <a:pPr algn="just"/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/>
          <a:srcRect l="12074" r="15699"/>
          <a:stretch/>
        </p:blipFill>
        <p:spPr>
          <a:xfrm>
            <a:off x="5775649" y="1642187"/>
            <a:ext cx="2681051" cy="2369975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34077" y="374459"/>
            <a:ext cx="12527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CELL</a:t>
            </a:r>
            <a:r>
              <a:rPr lang="en-IN" sz="22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SIZE</a:t>
            </a:r>
            <a:endParaRPr lang="en-IN" sz="2200" b="1" cap="all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337101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336" y="365128"/>
            <a:ext cx="1542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CELL SHAPE</a:t>
            </a:r>
            <a:endParaRPr lang="en-IN" sz="2200" b="1" cap="all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925" y="819985"/>
            <a:ext cx="6484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Cells also vary greatly in their shape. They may be disc-like, polygonal, columnar, </a:t>
            </a:r>
            <a:r>
              <a:rPr lang="en-IN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cuboid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, thread like, or even irregular. 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The shape of the cell may vary with the function they perform. 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 t="13461" b="14246"/>
          <a:stretch/>
        </p:blipFill>
        <p:spPr>
          <a:xfrm>
            <a:off x="439935" y="2020188"/>
            <a:ext cx="1874057" cy="788327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/>
          <a:stretch/>
        </p:blipFill>
        <p:spPr>
          <a:xfrm>
            <a:off x="2683499" y="1958790"/>
            <a:ext cx="1459293" cy="971023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/>
          <a:stretch/>
        </p:blipFill>
        <p:spPr>
          <a:xfrm>
            <a:off x="4488024" y="1884783"/>
            <a:ext cx="1651519" cy="1045029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7"/>
          <a:stretch/>
        </p:blipFill>
        <p:spPr>
          <a:xfrm>
            <a:off x="6559420" y="1306285"/>
            <a:ext cx="1953338" cy="103622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8"/>
          <a:srcRect l="4870" t="3246" r="2435" b="5693"/>
          <a:stretch/>
        </p:blipFill>
        <p:spPr>
          <a:xfrm>
            <a:off x="292042" y="3188737"/>
            <a:ext cx="1937976" cy="1063689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9"/>
          <a:srcRect t="6822" r="20520"/>
          <a:stretch/>
        </p:blipFill>
        <p:spPr>
          <a:xfrm>
            <a:off x="2602066" y="3305369"/>
            <a:ext cx="1680686" cy="142938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10"/>
          <a:stretch/>
        </p:blipFill>
        <p:spPr>
          <a:xfrm>
            <a:off x="7632441" y="2631232"/>
            <a:ext cx="1292040" cy="1164519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11"/>
          <a:srcRect l="4972" t="6697" r="4441" b="12765"/>
          <a:stretch/>
        </p:blipFill>
        <p:spPr>
          <a:xfrm>
            <a:off x="4674637" y="3237721"/>
            <a:ext cx="2952000" cy="150517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290449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-352476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881" y="187846"/>
            <a:ext cx="19082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MYCOPLASMA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266" y="706916"/>
            <a:ext cx="75391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Cell wall is absent and plasma membrane forms the outer boundary of the cell.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Due to the absence of cell wall these organisms can change their shape and are </a:t>
            </a:r>
            <a:r>
              <a:rPr lang="en-IN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pleomorphic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Lack of nucleus and other membrane-bound organelles.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Genetic material is a single DNA duplex and is naked.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Ribosomes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are 70S type.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Possess a replicating disc at one end which assist replication process and also the separation of the genetic materials.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Heterotrophic nutrition. Some live as saprophytes but the majority are parasites of plants and animals. 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5276" y="169151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4222" y="467764"/>
            <a:ext cx="25885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PROKARYOTIC CELLS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902" y="1164779"/>
            <a:ext cx="69046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prokaryotic cells are represented by bacteria, blue-green algae,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mycoplasma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and PPLO (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Pleuro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Pneumonia Like Organisms). 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They are generally smaller and multiply more rapidly than the eukaryotic cells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They may vary greatly in shape and size. 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four basic shapes of bacteria are bacillus (rod like),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coccus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(spherical),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vibrio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(comma shaped) and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spirillum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(spiral).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organisation of the prokaryotic cell is fundamentally similar even though prokaryotes exhibit a wide variety of shapes and functions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262457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6406" y="625545"/>
            <a:ext cx="6447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four basic shapes of bacteria are bacillus (rod like),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coccus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(spherical),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vibrio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(comma shaped) and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spirillum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(spiral).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 l="32907" r="32512" b="5504"/>
          <a:stretch/>
        </p:blipFill>
        <p:spPr>
          <a:xfrm rot="16174800">
            <a:off x="1361766" y="983381"/>
            <a:ext cx="1109130" cy="2578734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/>
          <a:stretch/>
        </p:blipFill>
        <p:spPr>
          <a:xfrm>
            <a:off x="4068146" y="1875454"/>
            <a:ext cx="1905583" cy="1496358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/>
          <a:srcRect b="18898"/>
          <a:stretch/>
        </p:blipFill>
        <p:spPr>
          <a:xfrm>
            <a:off x="845779" y="3416893"/>
            <a:ext cx="2485249" cy="1155107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/>
          <a:srcRect l="69895" b="9450"/>
          <a:stretch/>
        </p:blipFill>
        <p:spPr>
          <a:xfrm>
            <a:off x="6764694" y="1595534"/>
            <a:ext cx="1166326" cy="2500605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505904" y="2847071"/>
            <a:ext cx="869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</a:rPr>
              <a:t>Bacillus</a:t>
            </a:r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8891" y="3444230"/>
            <a:ext cx="829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spc="-1" dirty="0" err="1" smtClean="0">
                <a:uFill>
                  <a:solidFill>
                    <a:srgbClr val="FFFFFF"/>
                  </a:solidFill>
                </a:uFill>
              </a:rPr>
              <a:t>Coccus</a:t>
            </a:r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6710" y="4638548"/>
            <a:ext cx="6920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spc="-1" dirty="0" err="1" smtClean="0">
                <a:uFill>
                  <a:solidFill>
                    <a:srgbClr val="FFFFFF"/>
                  </a:solidFill>
                </a:uFill>
              </a:rPr>
              <a:t>Vibrio</a:t>
            </a:r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20863" y="4237331"/>
            <a:ext cx="951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spc="-1" dirty="0" err="1" smtClean="0">
                <a:uFill>
                  <a:solidFill>
                    <a:srgbClr val="FFFFFF"/>
                  </a:solidFill>
                </a:uFill>
              </a:rPr>
              <a:t>Spirillum</a:t>
            </a:r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97585" y="197176"/>
            <a:ext cx="27614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shapes of bacteria </a:t>
            </a:r>
            <a:endParaRPr lang="en-US" sz="2200" b="1" cap="all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31828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328485"/>
            <a:ext cx="687666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Prokaryotes have a cell wall surrounding the cell membrane except in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mycoplasma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. The fluid matrix filling the cell is the cytoplasm.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There is no well-defined nucleus. The genetic material is basically naked, not enveloped by a nuclear membrane.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In addition to the genomic DNA (the single chromosome/circular DNA), many bacteria have small circular DNA outside the genomic DNA. These smaller DNA are called plasmids.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plasmid DNA confers certain unique phenotypic characters to such bacteria. One such character is resistance to antibiotics. 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8582" y="15982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233" y="393519"/>
            <a:ext cx="7081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No organelles, like the ones in eukaryotes, are found in prokaryotic cells except for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ribosomes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Prokaryotes have something unique in the form of inclusions.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A specialised differentiated form of cell membrane called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mesosome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is the characteristic of prokaryotes. They are essentially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infoldings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of cell membrane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/>
        </p:blipFill>
        <p:spPr>
          <a:xfrm>
            <a:off x="513183" y="2621902"/>
            <a:ext cx="3498980" cy="1923766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/>
          <a:stretch/>
        </p:blipFill>
        <p:spPr>
          <a:xfrm>
            <a:off x="4674637" y="2677885"/>
            <a:ext cx="3227400" cy="187700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59819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55700" y="1316402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620" y="788412"/>
            <a:ext cx="72125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Most prokaryotic cells, particularly the bacterial cells, have a chemically complex cell envelope.   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cell envelope consists of a tightly bound three layered structure i.e., the outermost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glycocalyx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followed by  the cell wall and then the plasma membrane.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tretch/>
        </p:blipFill>
        <p:spPr>
          <a:xfrm rot="5388600">
            <a:off x="434826" y="2169373"/>
            <a:ext cx="2233624" cy="2823602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/>
          <a:stretch/>
        </p:blipFill>
        <p:spPr>
          <a:xfrm>
            <a:off x="3452327" y="2099388"/>
            <a:ext cx="5355771" cy="2696547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019269" y="355797"/>
            <a:ext cx="50116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Cell Envelope and its Modifications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327771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168" y="942393"/>
            <a:ext cx="425475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Although each layer of the envelope performs distinct function, they act together as a single protective unit.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Bacteria can be classified into two groups on.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The basis of the differences in the cell envelopes and the manner in which  they respond to the staining procedure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developed by Gram.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those that take up the gram stain are  Gram positive and the others that do  not are called Gram negative bacteria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.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/>
          <a:srcRect l="3913" r="4936" b="8588"/>
          <a:stretch/>
        </p:blipFill>
        <p:spPr>
          <a:xfrm>
            <a:off x="4945224" y="1296955"/>
            <a:ext cx="3296513" cy="3405828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555040" y="309144"/>
            <a:ext cx="36903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CLASSIFICATION OF BACTERIA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167" y="551740"/>
            <a:ext cx="38057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History  of cell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3852" y="1289173"/>
            <a:ext cx="772574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The discovery of the cell was made possible through the invention of the </a:t>
            </a:r>
            <a:r>
              <a:rPr lang="en-IN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microscope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. In the first century BC, Romans were able to make glass, discovering that objects appeared to be larger under the glass. 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In Italy during the 12th century, </a:t>
            </a:r>
            <a:r>
              <a:rPr lang="en-IN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Salvino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n-IN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D’Armate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made a piece of glass fit over one eye, allowing for a magnification effect to that eye. The expanded use of lenses in eye 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glasses in the 13th century probably led to wider spread use of simple microscopes (magnifying glasses) with limited magnification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Compound microscopes, which combine an objective lens with an eyepiece to view a real image achieving much higher magnification, first appeared in Europe around 1620.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327771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0779" y="318474"/>
            <a:ext cx="18423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GRAM STAINS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862" y="807072"/>
            <a:ext cx="7296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gram-positive forms include many well-known genera such as Lactobacillus, Bacillus,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Listeria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, Staphylococcus, Streptococcus,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Enterococcus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, and Clostridium. 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1" y="1417807"/>
            <a:ext cx="73245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Gram-negative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bacteria generally possess a thin layer of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peptidoglycan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between two membranes (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diderms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). Most bacterial phyla are gram-negative, including 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cyanobacteria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, green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sulfur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bacteria, and most. 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rcRect l="50599"/>
          <a:stretch/>
        </p:blipFill>
        <p:spPr>
          <a:xfrm>
            <a:off x="1875453" y="2435068"/>
            <a:ext cx="2668554" cy="2099609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/>
          <a:srcRect r="50610"/>
          <a:stretch/>
        </p:blipFill>
        <p:spPr>
          <a:xfrm>
            <a:off x="5570377" y="2407297"/>
            <a:ext cx="2509934" cy="217403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2147" y="374458"/>
            <a:ext cx="54117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GRAM POSITIVE AND GRAM NEGATIVE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rcRect b="12748"/>
          <a:stretch/>
        </p:blipFill>
        <p:spPr>
          <a:xfrm>
            <a:off x="1110342" y="1073021"/>
            <a:ext cx="6746033" cy="323772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8391" y="225134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7569" y="449102"/>
            <a:ext cx="25885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PROKARYOTIC CELLS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926" y="1112378"/>
            <a:ext cx="72405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Glycocalyx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differs in composition and thickness among different bacteria.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It could be a loose sheath called the slime layer in some, while in others it may be thick and tough, called the capsule.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cell wall determines the shape of the cell and provides a strong structural support to prevent the bacterium from bursting or collapsing.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plasma membrane is selectively permeable in nature and interacts with the outside world. This membrane is similar structurally to that of the eukaryotes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.</a:t>
            </a:r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69151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537" y="505086"/>
            <a:ext cx="25885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PROKARYOTIC CELLS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506" y="1449606"/>
            <a:ext cx="732453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A special membranous structure is 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mesosome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which is formed by the extensions of plasma membrane into the cell.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These extensions are in the form of vesicles, tubules and lamellae. They help in cell wall formation, DNA replication and distribution to daughter cells.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They  also help in respiration, secretion processes, to increase the surface area of the plasma membrane and enzymatic content.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In some prokaryotes like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cyanobacteria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, there are other membranous extensions into the cytoplasm called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chromatophores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which contain pigments.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206473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604" y="607686"/>
            <a:ext cx="734319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Bacterial cells may be motile or non-motile.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If motile, they have thin filamentous extensions from their cell wall called flagella.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Bacteria show a  range in the number and arrangement of flagella. 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Bacterial flagellum is composed of three parts – filament, hook and basal body.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The filament is the longest portion and extends from the cell surface to the outside.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Besides flagella,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Pili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and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Fimbriae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are also surface structures of the bacteria but do not play a role in motility. 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pili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are elongated tubular structures made of a special protein.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fimbriae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are small bristle like fibres sprouting out of the cell. </a:t>
            </a:r>
          </a:p>
          <a:p>
            <a:pPr algn="just"/>
            <a:endParaRPr lang="en-IN" b="1" spc="-1" dirty="0" smtClean="0"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In some bacteria, they are known to help attach the bacteria to rocks in streams and also to the host tissues.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9945" y="225168"/>
            <a:ext cx="54588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PROKARYOTIC CELLS-LOCOMOTARY ORGANS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1930" y="346433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/>
          <a:stretch/>
        </p:blipFill>
        <p:spPr>
          <a:xfrm>
            <a:off x="1511559" y="923731"/>
            <a:ext cx="6326155" cy="31350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346432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2676" y="393120"/>
            <a:ext cx="1608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RIBOSOMES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465" y="1533758"/>
            <a:ext cx="7800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In prokaryotes,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ribosomes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are associated with the plasma membrane of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cell.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They are about 15 nm by 20 nm in size and are made of two subunits - 50S and 30S units which when present together form 70S prokaryotic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ribosomes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Ribosomes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are the site of protein synthesis. Several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ribosomes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may attach to a single mRNA and form a chain called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polyribosomes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or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polysome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ribosomes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of a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polysome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translate the mRNA into proteins.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8582" y="253126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528596" y="355349"/>
            <a:ext cx="3788228" cy="38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INCLUSION BODIES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175" y="1464906"/>
            <a:ext cx="76044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Reserve material in prokaryotic cells are stored in the cytoplasm in the form of inclusion bodies.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These are not bound by any membrane system and lie free in the cytoplasm, e.g., phosphate granules, </a:t>
            </a:r>
            <a:r>
              <a:rPr lang="en-IN" b="1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cyanophycean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granules and glycogen granules.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Gas vacuoles are found in blue green and purple and green photosynthetic bacteria</a:t>
            </a:r>
            <a:r>
              <a:rPr lang="en-IN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.</a:t>
            </a:r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6409" y="121298"/>
            <a:ext cx="65220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PROKARYOTIC CELLS  and eukaryotic cells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87830" y="760888"/>
          <a:ext cx="7679093" cy="3652362"/>
        </p:xfrm>
        <a:graphic>
          <a:graphicData uri="http://schemas.openxmlformats.org/drawingml/2006/table">
            <a:tbl>
              <a:tblPr/>
              <a:tblGrid>
                <a:gridCol w="2030334"/>
                <a:gridCol w="2563048"/>
                <a:gridCol w="3085711"/>
              </a:tblGrid>
              <a:tr h="292403"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PROKARYOTES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EUKARYOTES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505061">
                <a:tc>
                  <a:txBody>
                    <a:bodyPr/>
                    <a:lstStyle/>
                    <a:p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Typical organisms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bacteria, </a:t>
                      </a:r>
                      <a:r>
                        <a:rPr lang="en-IN" sz="14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archaea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protists, fungi, plants, animals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92403">
                <a:tc>
                  <a:txBody>
                    <a:bodyPr/>
                    <a:lstStyle/>
                    <a:p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Typical size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~ 1–5 µm[18]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~ 10–100 µm[18]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05061">
                <a:tc>
                  <a:txBody>
                    <a:bodyPr/>
                    <a:lstStyle/>
                    <a:p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Type of nucleus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nucleoid</a:t>
                      </a:r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 region; no true nucleus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true nucleus with double membrane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17718">
                <a:tc>
                  <a:txBody>
                    <a:bodyPr/>
                    <a:lstStyle/>
                    <a:p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DNA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circular (usually)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linear molecules (chromosomes) with </a:t>
                      </a:r>
                      <a:r>
                        <a:rPr lang="en-IN" sz="14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histone</a:t>
                      </a:r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 proteins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05061">
                <a:tc>
                  <a:txBody>
                    <a:bodyPr/>
                    <a:lstStyle/>
                    <a:p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RNA/protein synthesis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coupled in the cytoplasm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RNA synthesis in the nucleus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05061">
                <a:tc>
                  <a:txBody>
                    <a:bodyPr/>
                    <a:lstStyle/>
                    <a:p>
                      <a:endParaRPr lang="en-US" sz="1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protein synthesis in the cytoplasm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92403">
                <a:tc>
                  <a:txBody>
                    <a:bodyPr/>
                    <a:lstStyle/>
                    <a:p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Ribosomes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50S and 30S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60S and 40S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3649" y="281150"/>
            <a:ext cx="66060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PROKARYOTIC CELLS  and eukaryotic cells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55576" y="1035697"/>
          <a:ext cx="6923313" cy="3436747"/>
        </p:xfrm>
        <a:graphic>
          <a:graphicData uri="http://schemas.openxmlformats.org/drawingml/2006/table">
            <a:tbl>
              <a:tblPr/>
              <a:tblGrid>
                <a:gridCol w="1415475"/>
                <a:gridCol w="1575411"/>
                <a:gridCol w="3932427"/>
              </a:tblGrid>
              <a:tr h="570541"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PROKARYOTES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         EUKARYOTES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9158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Cytoplasmic</a:t>
                      </a:r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 structure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very few structures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highly structured by </a:t>
                      </a:r>
                      <a:r>
                        <a:rPr lang="en-IN" sz="1400" b="1" strike="noStrike" spc="-1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endo</a:t>
                      </a:r>
                      <a:r>
                        <a:rPr lang="en-IN" sz="14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-membranes</a:t>
                      </a:r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 and a cytoskeleton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29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Cell movement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flagella made of flagellin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Flagella and cilia containing microtubules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910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Mitochondria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none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one to several thousand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295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Chloroplasts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none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in algae and plants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87812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554" y="948935"/>
            <a:ext cx="58689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Extensive microscopic study was done by Anton van Leeuwenhoek, a draper who took the interest in microscopes after seeing one while on an apprenticeship in Amsterdam in 1648. 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At some point in his life before 1668, he was able to learn how to grind lenses. This eventually led to Leeuwenhoek making his own unique microscope. His was a single lens simple microscope, rather than a compound microscope.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 l="14944" r="6608" b="2449"/>
          <a:stretch/>
        </p:blipFill>
        <p:spPr>
          <a:xfrm>
            <a:off x="6979297" y="774440"/>
            <a:ext cx="1240972" cy="2481223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/>
          <a:srcRect b="12357"/>
          <a:stretch/>
        </p:blipFill>
        <p:spPr>
          <a:xfrm>
            <a:off x="554410" y="3098541"/>
            <a:ext cx="2058161" cy="1380153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/>
          <a:srcRect t="7351"/>
          <a:stretch/>
        </p:blipFill>
        <p:spPr>
          <a:xfrm rot="16254600">
            <a:off x="3750900" y="2588556"/>
            <a:ext cx="1608521" cy="2138179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509934" y="44655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</a:rPr>
              <a:t>A Drawing of plant as observed </a:t>
            </a:r>
            <a:endParaRPr lang="en-IN" sz="1100" spc="-1" dirty="0" smtClean="0">
              <a:uFill>
                <a:solidFill>
                  <a:srgbClr val="FFFFFF"/>
                </a:solidFill>
              </a:uFill>
            </a:endParaRPr>
          </a:p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</a:rPr>
              <a:t>by  Leeuwenhoek</a:t>
            </a:r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47508" y="3434899"/>
            <a:ext cx="1601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cap="all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Leeuwenhoek</a:t>
            </a:r>
            <a:endParaRPr lang="en-IN" sz="105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346433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9086" y="486425"/>
            <a:ext cx="75443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PROKARYOTIC CELLS AND EUKARYOTIC CELLS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11761" y="1194318"/>
          <a:ext cx="7623111" cy="3457121"/>
        </p:xfrm>
        <a:graphic>
          <a:graphicData uri="http://schemas.openxmlformats.org/drawingml/2006/table">
            <a:tbl>
              <a:tblPr/>
              <a:tblGrid>
                <a:gridCol w="1604955"/>
                <a:gridCol w="2390906"/>
                <a:gridCol w="3627250"/>
              </a:tblGrid>
              <a:tr h="593383">
                <a:tc>
                  <a:txBody>
                    <a:bodyPr/>
                    <a:lstStyle/>
                    <a:p>
                      <a:endParaRPr lang="en-US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PROKARYOTES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         EUKARYOTES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8131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Organization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usually single cells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single cells, colonies, higher </a:t>
                      </a:r>
                      <a:r>
                        <a:rPr lang="en-IN" sz="1400" b="1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multicellular</a:t>
                      </a:r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 organisms with specialized cells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67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Cell division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binary fission (simple division)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ea typeface="Arial"/>
                          <a:cs typeface="Calibri" pitchFamily="34" charset="0"/>
                        </a:rPr>
                        <a:t>mitosis (fission or budding), meiosis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91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Chromosomes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single chromosome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more than one chromosome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916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Membranes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cell membrane</a:t>
                      </a:r>
                      <a:endParaRPr lang="en-IN" sz="14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1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 pitchFamily="34" charset="0"/>
                          <a:cs typeface="Calibri" pitchFamily="34" charset="0"/>
                        </a:rPr>
                        <a:t>Cell membrane and membrane-bound organelles</a:t>
                      </a:r>
                      <a:endParaRPr lang="en-IN" sz="14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215803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87811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901" y="800308"/>
            <a:ext cx="77910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In 1665, Robert Hooke used a microscope about six inches long with two convex lenses inside and examined specimens under reflected light for the observations in his book </a:t>
            </a:r>
            <a:r>
              <a:rPr lang="en-IN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Micrographia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Hooke also used a simpler microscope with a single lens for examining specimens with directly transmitted light, because this allowed for a clearer image.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/>
        </p:blipFill>
        <p:spPr>
          <a:xfrm>
            <a:off x="548191" y="2749420"/>
            <a:ext cx="2838822" cy="1468016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/>
          <a:stretch/>
        </p:blipFill>
        <p:spPr>
          <a:xfrm>
            <a:off x="4021494" y="2248677"/>
            <a:ext cx="1693624" cy="2006089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/>
          <a:stretch/>
        </p:blipFill>
        <p:spPr>
          <a:xfrm>
            <a:off x="6475445" y="2304662"/>
            <a:ext cx="1483942" cy="2052514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929217" y="4433274"/>
            <a:ext cx="16498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</a:rPr>
              <a:t>ROBERT HOOKE</a:t>
            </a:r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2599" y="4311975"/>
            <a:ext cx="2378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</a:rPr>
              <a:t>HOOKE’S OBSERVATION</a:t>
            </a:r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386" y="253159"/>
            <a:ext cx="25885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PROKARYOTIC CELLS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383" y="4311976"/>
            <a:ext cx="22887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</a:rPr>
              <a:t>HOOKE’S MICROSCOPE</a:t>
            </a:r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78481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943177"/>
            <a:ext cx="5484313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invention of the microscope and its improvement leading to the electron microscope revealed all the structural details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 of the cell.</a:t>
            </a:r>
            <a:endParaRPr i="0" u="none" strike="noStrike" cap="none">
              <a:solidFill>
                <a:srgbClr val="000000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241" y="1886417"/>
            <a:ext cx="52717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Optical microscopes can focus on objects the size of a wavelength or larger, giving restrictions still to advancement in discoveries with objects smaller than the wavelengths of visible light.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The development of the electron microscope in the 1920s made it possible to view objects that are smaller than optical wavelengths, once again opening up new possibilities in science.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/>
        </p:blipFill>
        <p:spPr>
          <a:xfrm>
            <a:off x="6400799" y="802434"/>
            <a:ext cx="1782147" cy="3032448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260060" y="3985405"/>
            <a:ext cx="1942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IN" b="1" spc="-1" dirty="0" smtClean="0">
                <a:uFill>
                  <a:solidFill>
                    <a:srgbClr val="FFFFFF"/>
                  </a:solidFill>
                </a:uFill>
                <a:ea typeface="DejaVu Sans"/>
              </a:rPr>
              <a:t>Electron Microscope</a:t>
            </a:r>
            <a:endParaRPr lang="en-IN" sz="1100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41159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6158" y="318474"/>
            <a:ext cx="17221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CELL THEORY</a:t>
            </a:r>
            <a:endParaRPr lang="en-IN" sz="2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862" y="915596"/>
            <a:ext cx="670870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Credit for developing cell theory is usually given to two scientists:  Theodor Schwann and Matthias </a:t>
            </a:r>
            <a:r>
              <a:rPr lang="en-IN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Jakob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lang="en-IN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Schleiden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In 1839, </a:t>
            </a:r>
            <a:r>
              <a:rPr lang="en-IN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Schleiden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suggested that every structural part of a plant was made up of cells or the result of cells. 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 In 1839, Theodor Schwann states that along with plants, animals are composed of cells or the product of cells in their structures.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1175" y="1063689"/>
            <a:ext cx="675536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From these conclusions about plants and animals, two of the three tenets of cell theory were postulated.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1</a:t>
            </a:r>
            <a:r>
              <a:rPr lang="en-IN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.  All living organisms are composed of one or more cells.</a:t>
            </a:r>
            <a:endParaRPr lang="en-IN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2.  The cell is the most basic unit of life.</a:t>
            </a:r>
          </a:p>
          <a:p>
            <a:pPr algn="just"/>
            <a:endParaRPr lang="en-IN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Microsoft YaHei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In 1855, Rudolf Virchow added the third tenet to cell theory. In Latin, this tenet states “Omnis </a:t>
            </a:r>
            <a:r>
              <a:rPr lang="en-IN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cellula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 e </a:t>
            </a:r>
            <a:r>
              <a:rPr lang="en-IN" spc="-1" dirty="0" err="1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cellula</a:t>
            </a: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”. 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3</a:t>
            </a:r>
            <a:r>
              <a:rPr lang="en-IN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.  All cells arise only from pre-existing cells.</a:t>
            </a:r>
            <a:endParaRPr lang="en-IN" spc="-1" dirty="0" smtClean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141159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206473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853" y="421111"/>
            <a:ext cx="58782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cap="all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  <a:cs typeface="Calibri" pitchFamily="34" charset="0"/>
              </a:rPr>
              <a:t>CELL THEORY: Modern interpretation</a:t>
            </a:r>
            <a:endParaRPr lang="en-IN" sz="2200" b="1" cap="all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532" y="1209929"/>
            <a:ext cx="803365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The generally accepted parts of modern cell theory include: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All known living things are made up of one or more cells. All living cells arise from pre-existing cells by division.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The cell is the fundamental unit of structure and function in all living organisms.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Energy flow (metabolism and biochemistry) occurs within cells.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Cells contain DNA which is found specifically in the chromosome and RNA found in the cell nucleus and cytoplasm.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All cells are basically the same in chemical composition in organisms of similar species.</a:t>
            </a: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8539" y="839754"/>
            <a:ext cx="7137917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The modern version of the cell theory includes the ideas that:</a:t>
            </a:r>
          </a:p>
          <a:p>
            <a:pPr algn="just">
              <a:spcAft>
                <a:spcPts val="600"/>
              </a:spcAft>
            </a:pPr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AutoNum type="arabicPeriod"/>
            </a:pPr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Energy flow occurs within cells.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	2.     Heredity information (DNA) is passed on from cell to cell.</a:t>
            </a:r>
          </a:p>
          <a:p>
            <a:pPr algn="just"/>
            <a:endParaRPr lang="en-IN" spc="-1" dirty="0" smtClean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pc="-1" dirty="0" smtClean="0">
                <a:uFill>
                  <a:solidFill>
                    <a:srgbClr val="FFFFFF"/>
                  </a:solidFill>
                </a:uFill>
                <a:latin typeface="Calibri" pitchFamily="34" charset="0"/>
                <a:ea typeface="Microsoft YaHei"/>
                <a:cs typeface="Calibri" pitchFamily="34" charset="0"/>
              </a:rPr>
              <a:t>		3.    All cells have the same basic chemical composition</a:t>
            </a:r>
            <a:endParaRPr lang="en-IN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131828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2024</Words>
  <Application>Microsoft Office PowerPoint</Application>
  <PresentationFormat>On-screen Show (16:9)</PresentationFormat>
  <Paragraphs>286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PRAVAT</cp:lastModifiedBy>
  <cp:revision>113</cp:revision>
  <dcterms:modified xsi:type="dcterms:W3CDTF">2020-08-27T18:56:15Z</dcterms:modified>
</cp:coreProperties>
</file>