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4"/>
  </p:notesMasterIdLst>
  <p:sldIdLst>
    <p:sldId id="260" r:id="rId3"/>
    <p:sldId id="261" r:id="rId5"/>
    <p:sldId id="257" r:id="rId6"/>
    <p:sldId id="258" r:id="rId7"/>
    <p:sldId id="262" r:id="rId8"/>
    <p:sldId id="263" r:id="rId9"/>
    <p:sldId id="264" r:id="rId10"/>
    <p:sldId id="265" r:id="rId11"/>
    <p:sldId id="259"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 id="2" name="cga-6" initials="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96"/>
      </p:cViewPr>
      <p:guideLst>
        <p:guide orient="horz" pos="1620"/>
        <p:guide pos="290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commentAuthors" Target="commentAuthors.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5:54.682" idx="2">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0-06-17T16:35:54.682" idx="1">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panose="020B0604020202020204"/>
              <a:buChar char="●"/>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914400" marR="0" lvl="1"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1371600" marR="0" lvl="2"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1828800" marR="0" lvl="3"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2286000" marR="0" lvl="4"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2743200" marR="0" lvl="5"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3200400" marR="0" lvl="6"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3657600" marR="0" lvl="7"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4114800" marR="0" lvl="8" indent="-317500" algn="l" rtl="0">
              <a:lnSpc>
                <a:spcPct val="115000"/>
              </a:lnSpc>
              <a:spcBef>
                <a:spcPts val="1600"/>
              </a:spcBef>
              <a:spcAft>
                <a:spcPts val="160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comments" Target="../comments/comment1.xml"/><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5" Type="http://schemas.openxmlformats.org/officeDocument/2006/relationships/comments" Target="../comments/comment2.xml"/><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
          <p:cNvPicPr preferRelativeResize="0"/>
          <p:nvPr/>
        </p:nvPicPr>
        <p:blipFill rotWithShape="1">
          <a:blip r:embed="rId1"/>
          <a:srcRect/>
          <a:stretch>
            <a:fillRect/>
          </a:stretch>
        </p:blipFill>
        <p:spPr>
          <a:xfrm>
            <a:off x="0" y="3809538"/>
            <a:ext cx="9144000" cy="1365860"/>
          </a:xfrm>
          <a:prstGeom prst="rect">
            <a:avLst/>
          </a:prstGeom>
          <a:noFill/>
          <a:ln>
            <a:noFill/>
          </a:ln>
        </p:spPr>
      </p:pic>
      <p:pic>
        <p:nvPicPr>
          <p:cNvPr id="55" name="Google Shape;55;p1"/>
          <p:cNvPicPr preferRelativeResize="0"/>
          <p:nvPr/>
        </p:nvPicPr>
        <p:blipFill rotWithShape="1">
          <a:blip r:embed="rId2"/>
          <a:srcRect/>
          <a:stretch>
            <a:fillRect/>
          </a:stretch>
        </p:blipFill>
        <p:spPr>
          <a:xfrm>
            <a:off x="222675" y="214225"/>
            <a:ext cx="1578401" cy="783575"/>
          </a:xfrm>
          <a:prstGeom prst="rect">
            <a:avLst/>
          </a:prstGeom>
          <a:noFill/>
          <a:ln>
            <a:noFill/>
          </a:ln>
        </p:spPr>
      </p:pic>
      <p:sp>
        <p:nvSpPr>
          <p:cNvPr id="56" name="Google Shape;56;p1"/>
          <p:cNvSpPr txBox="1"/>
          <p:nvPr/>
        </p:nvSpPr>
        <p:spPr>
          <a:xfrm>
            <a:off x="222675" y="997800"/>
            <a:ext cx="8763000" cy="2779826"/>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panose="020B0604020202020204"/>
              <a:buNone/>
            </a:pPr>
            <a:endParaRPr lang="en-IN" sz="3000" b="1" i="0" u="none" strike="noStrike" cap="none" dirty="0">
              <a:solidFill>
                <a:srgbClr val="FF0000"/>
              </a:solidFill>
              <a:latin typeface="Calibri" panose="020F0502020204030204"/>
              <a:ea typeface="Calibri" panose="020F0502020204030204"/>
              <a:cs typeface="Calibri" panose="020F0502020204030204"/>
              <a:sym typeface="Calibri" panose="020F0502020204030204"/>
            </a:endParaRPr>
          </a:p>
          <a:p>
            <a:pPr marL="0" marR="0" lvl="0" indent="0" algn="ctr" rtl="0">
              <a:lnSpc>
                <a:spcPct val="100000"/>
              </a:lnSpc>
              <a:spcBef>
                <a:spcPts val="0"/>
              </a:spcBef>
              <a:spcAft>
                <a:spcPts val="0"/>
              </a:spcAft>
              <a:buClr>
                <a:srgbClr val="000000"/>
              </a:buClr>
              <a:buSzPts val="3100"/>
              <a:buFont typeface="Arial" panose="020B0604020202020204"/>
              <a:buNone/>
            </a:pPr>
            <a:r>
              <a:rPr lang="en-US" sz="3000" b="1" i="0" u="none" strike="noStrike" cap="none" dirty="0">
                <a:solidFill>
                  <a:srgbClr val="FF0000"/>
                </a:solidFill>
                <a:latin typeface="Calibri" panose="020F0502020204030204"/>
                <a:ea typeface="Calibri" panose="020F0502020204030204"/>
                <a:cs typeface="Calibri" panose="020F0502020204030204"/>
                <a:sym typeface="Calibri" panose="020F0502020204030204"/>
              </a:rPr>
              <a:t>LITERATURE</a:t>
            </a:r>
            <a:endParaRPr lang="en-GB" sz="3000" b="1" i="0" u="none" strike="noStrike" cap="none" dirty="0">
              <a:solidFill>
                <a:srgbClr val="FF0000"/>
              </a:solidFill>
              <a:latin typeface="Calibri" panose="020F0502020204030204"/>
              <a:ea typeface="Calibri" panose="020F0502020204030204"/>
              <a:cs typeface="Calibri" panose="020F0502020204030204"/>
              <a:sym typeface="Calibri" panose="020F0502020204030204"/>
            </a:endParaRPr>
          </a:p>
          <a:p>
            <a:pPr marL="0" marR="0" lvl="0" indent="0" algn="ctr" rtl="0">
              <a:lnSpc>
                <a:spcPct val="100000"/>
              </a:lnSpc>
              <a:spcBef>
                <a:spcPts val="0"/>
              </a:spcBef>
              <a:spcAft>
                <a:spcPts val="0"/>
              </a:spcAft>
              <a:buClr>
                <a:srgbClr val="000000"/>
              </a:buClr>
              <a:buSzPts val="3100"/>
              <a:buFont typeface="Arial" panose="020B0604020202020204"/>
              <a:buNone/>
            </a:pPr>
            <a:r>
              <a:rPr lang="en-US" sz="2500" b="0" i="0" u="none" strike="noStrike" cap="none" dirty="0">
                <a:solidFill>
                  <a:srgbClr val="000000"/>
                </a:solidFill>
                <a:latin typeface="Calibri" panose="020F0502020204030204"/>
                <a:ea typeface="Calibri" panose="020F0502020204030204"/>
                <a:cs typeface="Calibri" panose="020F0502020204030204"/>
                <a:sym typeface="Calibri" panose="020F0502020204030204"/>
              </a:rPr>
              <a:t>STD-VII</a:t>
            </a:r>
            <a:endParaRPr lang="en-US" sz="2500" b="0" i="0" u="none" strike="noStrike" cap="none" dirty="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7" name="Google Shape;57;p1"/>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58" name="Google Shape;58;p1"/>
          <p:cNvSpPr txBox="1"/>
          <p:nvPr/>
        </p:nvSpPr>
        <p:spPr>
          <a:xfrm>
            <a:off x="2222175" y="2571738"/>
            <a:ext cx="4764000" cy="123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GB" sz="1400" b="1" i="0" u="none" strike="noStrike" cap="none" dirty="0">
                <a:solidFill>
                  <a:srgbClr val="000000"/>
                </a:solidFill>
                <a:latin typeface="Arial" panose="020B0604020202020204"/>
                <a:ea typeface="Arial" panose="020B0604020202020204"/>
                <a:cs typeface="Arial" panose="020B0604020202020204"/>
                <a:sym typeface="Arial" panose="020B0604020202020204"/>
              </a:rPr>
              <a:t>SUBJECT </a:t>
            </a:r>
            <a:r>
              <a:rPr lang="en-GB" b="1" dirty="0"/>
              <a:t>: ENGLISH</a:t>
            </a:r>
            <a:endParaRPr lang="en-GB" b="1" dirty="0"/>
          </a:p>
          <a:p>
            <a:pPr marL="0" marR="0" lvl="0" indent="0" algn="l" rtl="0">
              <a:lnSpc>
                <a:spcPct val="100000"/>
              </a:lnSpc>
              <a:spcBef>
                <a:spcPts val="0"/>
              </a:spcBef>
              <a:spcAft>
                <a:spcPts val="0"/>
              </a:spcAft>
              <a:buClr>
                <a:srgbClr val="000000"/>
              </a:buClr>
              <a:buSzPts val="1400"/>
              <a:buFont typeface="Arial" panose="020B0604020202020204"/>
              <a:buNone/>
            </a:pPr>
            <a:r>
              <a:rPr lang="en-GB" sz="1400" b="1" i="0" u="none" strike="noStrike" cap="none" dirty="0">
                <a:solidFill>
                  <a:srgbClr val="000000"/>
                </a:solidFill>
                <a:latin typeface="Arial" panose="020B0604020202020204"/>
                <a:ea typeface="Arial" panose="020B0604020202020204"/>
                <a:cs typeface="Arial" panose="020B0604020202020204"/>
                <a:sym typeface="Arial" panose="020B0604020202020204"/>
              </a:rPr>
              <a:t>CHAPTER NUMBER: </a:t>
            </a:r>
            <a:endParaRPr lang="en-GB" sz="1400" b="1"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400"/>
              <a:buFont typeface="Arial" panose="020B0604020202020204"/>
              <a:buNone/>
            </a:pPr>
            <a:r>
              <a:rPr lang="en-GB" b="1" dirty="0"/>
              <a:t>PERIOD NUMBER : 1</a:t>
            </a:r>
            <a:endParaRPr sz="1400" b="1"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400"/>
              <a:buFont typeface="Arial" panose="020B0604020202020204"/>
              <a:buNone/>
            </a:pPr>
            <a:r>
              <a:rPr lang="en-GB" sz="1400" b="1" i="0" u="none" strike="noStrike" cap="none" dirty="0">
                <a:solidFill>
                  <a:srgbClr val="000000"/>
                </a:solidFill>
                <a:latin typeface="Arial" panose="020B0604020202020204"/>
                <a:ea typeface="Arial" panose="020B0604020202020204"/>
                <a:cs typeface="Arial" panose="020B0604020202020204"/>
                <a:sym typeface="Arial" panose="020B0604020202020204"/>
              </a:rPr>
              <a:t>CHAPTER NAME :</a:t>
            </a:r>
            <a:r>
              <a:rPr lang="en-IN" sz="1400" b="1" i="0" u="none" strike="noStrike" cap="none" dirty="0">
                <a:solidFill>
                  <a:srgbClr val="000000"/>
                </a:solidFill>
                <a:latin typeface="Arial" panose="020B0604020202020204"/>
                <a:ea typeface="Arial" panose="020B0604020202020204"/>
                <a:cs typeface="Arial" panose="020B0604020202020204"/>
                <a:sym typeface="Arial" panose="020B0604020202020204"/>
              </a:rPr>
              <a:t> The Bangle Sellers</a:t>
            </a:r>
            <a:endParaRPr lang="en-IN" sz="1400" b="1"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400"/>
              <a:buFont typeface="Arial" panose="020B0604020202020204"/>
              <a:buNone/>
            </a:pPr>
            <a:r>
              <a:rPr lang="en-IN" b="1" dirty="0"/>
              <a:t>BY Sarojini Naidu</a:t>
            </a:r>
            <a:endParaRPr lang="en-IN" b="1"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p159:morph option="byObject"/>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2"/>
          <p:cNvPicPr preferRelativeResize="0"/>
          <p:nvPr/>
        </p:nvPicPr>
        <p:blipFill rotWithShape="1">
          <a:blip r:embed="rId1"/>
          <a:srcRect/>
          <a:stretch>
            <a:fillRect/>
          </a:stretch>
        </p:blipFill>
        <p:spPr>
          <a:xfrm>
            <a:off x="7787575" y="4378875"/>
            <a:ext cx="1232526" cy="611875"/>
          </a:xfrm>
          <a:prstGeom prst="rect">
            <a:avLst/>
          </a:prstGeom>
          <a:noFill/>
          <a:ln>
            <a:noFill/>
          </a:ln>
        </p:spPr>
      </p:pic>
      <p:sp>
        <p:nvSpPr>
          <p:cNvPr id="64" name="Google Shape;64;p2"/>
          <p:cNvSpPr txBox="1"/>
          <p:nvPr/>
        </p:nvSpPr>
        <p:spPr>
          <a:xfrm>
            <a:off x="272675" y="266515"/>
            <a:ext cx="8688300" cy="780900"/>
          </a:xfrm>
          <a:prstGeom prst="rect">
            <a:avLst/>
          </a:prstGeom>
          <a:noFill/>
          <a:ln>
            <a:noFill/>
          </a:ln>
        </p:spPr>
        <p:txBody>
          <a:bodyPr spcFirstLastPara="1" wrap="square" lIns="91425" tIns="91425" rIns="91425" bIns="91425" anchor="t" anchorCtr="0">
            <a:noAutofit/>
          </a:bodyPr>
          <a:lstStyle/>
          <a:p>
            <a:pPr lvl="0">
              <a:buSzPts val="2200"/>
            </a:pPr>
            <a:r>
              <a:rPr lang="en-US" sz="3200" b="1" dirty="0">
                <a:solidFill>
                  <a:srgbClr val="FF0000"/>
                </a:solidFill>
                <a:latin typeface="Calibri" panose="020F0502020204030204" pitchFamily="34" charset="0"/>
                <a:cs typeface="Calibri" panose="020F0502020204030204" pitchFamily="34" charset="0"/>
              </a:rPr>
              <a:t>EXPECTED LEARNING OUTCOMES</a:t>
            </a:r>
            <a:endParaRPr sz="3200" b="1" i="0" u="none" strike="noStrike" cap="none" dirty="0">
              <a:solidFill>
                <a:srgbClr val="FF0000"/>
              </a:solidFill>
              <a:latin typeface="Calibri" panose="020F0502020204030204" pitchFamily="34" charset="0"/>
              <a:cs typeface="Calibri" panose="020F0502020204030204" pitchFamily="34" charset="0"/>
              <a:sym typeface="Arial" panose="020B0604020202020204"/>
            </a:endParaRPr>
          </a:p>
        </p:txBody>
      </p:sp>
      <p:sp>
        <p:nvSpPr>
          <p:cNvPr id="65" name="Google Shape;65;p2"/>
          <p:cNvSpPr txBox="1"/>
          <p:nvPr/>
        </p:nvSpPr>
        <p:spPr>
          <a:xfrm>
            <a:off x="448496" y="881281"/>
            <a:ext cx="8512479" cy="4109469"/>
          </a:xfrm>
          <a:prstGeom prst="rect">
            <a:avLst/>
          </a:prstGeom>
          <a:noFill/>
          <a:ln>
            <a:noFill/>
          </a:ln>
        </p:spPr>
        <p:txBody>
          <a:bodyPr spcFirstLastPara="1" wrap="square" lIns="91425" tIns="91425" rIns="91425" bIns="91425" anchor="t" anchorCtr="0">
            <a:noAutofit/>
          </a:bodyPr>
          <a:lstStyle/>
          <a:p>
            <a:pPr>
              <a:lnSpc>
                <a:spcPct val="115000"/>
              </a:lnSpc>
            </a:pPr>
            <a:r>
              <a:rPr lang="en-GB" b="1" dirty="0">
                <a:latin typeface="Calibri" panose="020F0502020204030204" pitchFamily="34" charset="0"/>
                <a:cs typeface="Calibri" panose="020F0502020204030204" pitchFamily="34" charset="0"/>
              </a:rPr>
              <a:t>GENERAL OBJECTIVES</a:t>
            </a:r>
            <a:endParaRPr lang="en-US" b="1"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Reading Comprehension followed by questions</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Be acquainted with short story/Fiction</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Understanding the plot</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Understanding characters</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Developing LSRW Skills</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Know how to write a </a:t>
            </a:r>
            <a:r>
              <a:rPr lang="en-IN" altLang="en-GB" dirty="0">
                <a:latin typeface="Calibri" panose="020F0502020204030204" pitchFamily="34" charset="0"/>
                <a:cs typeface="Calibri" panose="020F0502020204030204" pitchFamily="34" charset="0"/>
              </a:rPr>
              <a:t>poem </a:t>
            </a:r>
            <a:r>
              <a:rPr lang="en-GB" dirty="0">
                <a:latin typeface="Calibri" panose="020F0502020204030204" pitchFamily="34" charset="0"/>
                <a:cs typeface="Calibri" panose="020F0502020204030204" pitchFamily="34" charset="0"/>
              </a:rPr>
              <a:t>- Beginning, middle and end</a:t>
            </a:r>
            <a:endParaRPr lang="en-GB" dirty="0">
              <a:latin typeface="Calibri" panose="020F0502020204030204" pitchFamily="34" charset="0"/>
              <a:cs typeface="Calibri" panose="020F0502020204030204" pitchFamily="34" charset="0"/>
            </a:endParaRPr>
          </a:p>
          <a:p>
            <a:pPr marL="342900" lvl="0" indent="-342900">
              <a:lnSpc>
                <a:spcPct val="115000"/>
              </a:lnSpc>
            </a:pPr>
            <a:endParaRPr lang="en-GB" dirty="0">
              <a:latin typeface="Calibri" panose="020F0502020204030204" pitchFamily="34" charset="0"/>
              <a:ea typeface="Arial" panose="020B0604020202020204" pitchFamily="34" charset="0"/>
              <a:cs typeface="Calibri" panose="020F0502020204030204" pitchFamily="34" charset="0"/>
            </a:endParaRPr>
          </a:p>
          <a:p>
            <a:pPr>
              <a:lnSpc>
                <a:spcPct val="115000"/>
              </a:lnSpc>
            </a:pPr>
            <a:r>
              <a:rPr lang="en-GB" b="1" dirty="0">
                <a:latin typeface="Calibri" panose="020F0502020204030204" pitchFamily="34" charset="0"/>
                <a:cs typeface="Calibri" panose="020F0502020204030204" pitchFamily="34" charset="0"/>
              </a:rPr>
              <a:t>SPECIFIC OBJECTIVES/ EXTENDED OBJECTIVES</a:t>
            </a:r>
            <a:endParaRPr lang="en-US" b="1"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Develop LSRW</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Appreciating the story, plot, characters</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 Developing skill of  Critical appreciation</a:t>
            </a:r>
            <a:endParaRPr lang="en-GB"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Focus on the underprivileged tribal of India</a:t>
            </a:r>
            <a:endParaRPr lang="en-GB"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Be aware of the importance of asking questions</a:t>
            </a:r>
            <a:endParaRPr lang="en-GB"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Be acquainted with typical vocabulary meant for </a:t>
            </a:r>
            <a:r>
              <a:rPr lang="en-IN" altLang="en-GB" dirty="0">
                <a:latin typeface="Calibri" panose="020F0502020204030204" pitchFamily="34" charset="0"/>
                <a:cs typeface="Calibri" panose="020F0502020204030204" pitchFamily="34" charset="0"/>
              </a:rPr>
              <a:t>poem composition</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Appreciating varieties of style and diction in literary writing</a:t>
            </a:r>
            <a:endParaRPr lang="en-US" dirty="0">
              <a:latin typeface="Calibri" panose="020F0502020204030204" pitchFamily="34" charset="0"/>
              <a:ea typeface="Arial" panose="020B0604020202020204" pitchFamily="34" charset="0"/>
              <a:cs typeface="Calibri" panose="020F0502020204030204" pitchFamily="34" charset="0"/>
            </a:endParaRPr>
          </a:p>
        </p:txBody>
      </p:sp>
    </p:spTree>
  </p:cSld>
  <p:clrMapOvr>
    <a:masterClrMapping/>
  </p:clrMapOvr>
  <p:transition>
    <p:wipe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1"/>
          <a:srcRect/>
          <a:stretch>
            <a:fillRect/>
          </a:stretch>
        </p:blipFill>
        <p:spPr>
          <a:xfrm>
            <a:off x="7787575" y="4378875"/>
            <a:ext cx="1232526" cy="611875"/>
          </a:xfrm>
          <a:prstGeom prst="rect">
            <a:avLst/>
          </a:prstGeom>
          <a:noFill/>
          <a:ln>
            <a:noFill/>
          </a:ln>
        </p:spPr>
      </p:pic>
      <p:sp>
        <p:nvSpPr>
          <p:cNvPr id="64" name="Google Shape;64;p14"/>
          <p:cNvSpPr txBox="1"/>
          <p:nvPr/>
        </p:nvSpPr>
        <p:spPr>
          <a:xfrm>
            <a:off x="0" y="0"/>
            <a:ext cx="8688070" cy="61785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panose="020B0604020202020204"/>
              <a:buNone/>
            </a:pPr>
            <a:r>
              <a:rPr lang="en-IN" sz="2800" b="1" dirty="0">
                <a:solidFill>
                  <a:srgbClr val="FF0000"/>
                </a:solidFill>
                <a:latin typeface="Arial" panose="020B0604020202020204" pitchFamily="34" charset="0"/>
                <a:cs typeface="Arial" panose="020B0604020202020204" pitchFamily="34" charset="0"/>
                <a:sym typeface="Arial" panose="020B0604020202020204"/>
              </a:rPr>
              <a:t>INTRODUCTION TO THE POET</a:t>
            </a:r>
            <a:endParaRPr lang="en-IN" sz="2800" b="1" i="0" u="none" strike="noStrike" cap="none" dirty="0">
              <a:solidFill>
                <a:srgbClr val="FF0000"/>
              </a:solidFill>
              <a:latin typeface="Arial" panose="020B0604020202020204" pitchFamily="34" charset="0"/>
              <a:ea typeface="Arial" panose="020B0604020202020204"/>
              <a:cs typeface="Arial" panose="020B0604020202020204" pitchFamily="34" charset="0"/>
              <a:sym typeface="Arial" panose="020B0604020202020204"/>
            </a:endParaRPr>
          </a:p>
        </p:txBody>
      </p:sp>
      <p:sp>
        <p:nvSpPr>
          <p:cNvPr id="65" name="Google Shape;65;p14"/>
          <p:cNvSpPr txBox="1"/>
          <p:nvPr/>
        </p:nvSpPr>
        <p:spPr>
          <a:xfrm>
            <a:off x="0" y="937895"/>
            <a:ext cx="6144260" cy="420560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sz="2000" b="0" i="0" u="none" strike="noStrike" cap="none">
                <a:solidFill>
                  <a:srgbClr val="000000"/>
                </a:solidFill>
                <a:latin typeface="Calibri" panose="020F0502020204030204"/>
                <a:ea typeface="Calibri" panose="020F0502020204030204"/>
                <a:cs typeface="Calibri" panose="020F0502020204030204"/>
                <a:sym typeface="Calibri" panose="020F0502020204030204"/>
              </a:rPr>
              <a:t>Sarojini Naidu was an India political leader born on February 13, 1879 in Hyderabad, India. At a young age she wrote poetry and plays, a hobby she kept throughout her life. She later studied in England, and in 1916 she met Mahatma Gandhi which sparked her interest in the fight for India’s freedom. In 1925 she was elected as the first female President of the India National Congress. After India’s independence from England, Naidu became the first woman Governor of Uttar Pradesh. Naidu died on March 02, 1949 at Lucknow, Uttar Pradesh.</a:t>
            </a:r>
            <a:endParaRPr sz="20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400"/>
              <a:buFont typeface="Arial" panose="020B0604020202020204"/>
              <a:buNone/>
            </a:pPr>
            <a:endParaRPr sz="20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400"/>
              <a:buFont typeface="Arial" panose="020B0604020202020204"/>
              <a:buNone/>
            </a:pPr>
            <a:endParaRPr sz="20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pic>
        <p:nvPicPr>
          <p:cNvPr id="2" name="Picture 1" descr="sarojini-naidu-10"/>
          <p:cNvPicPr>
            <a:picLocks noChangeAspect="1"/>
          </p:cNvPicPr>
          <p:nvPr/>
        </p:nvPicPr>
        <p:blipFill>
          <a:blip r:embed="rId2"/>
          <a:srcRect l="13715" t="496" r="15929" b="-477"/>
          <a:stretch>
            <a:fillRect/>
          </a:stretch>
        </p:blipFill>
        <p:spPr>
          <a:xfrm>
            <a:off x="6501765" y="718185"/>
            <a:ext cx="2362835" cy="33305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1"/>
          <a:srcRect/>
          <a:stretch>
            <a:fillRect/>
          </a:stretch>
        </p:blipFill>
        <p:spPr>
          <a:xfrm>
            <a:off x="7787575" y="4378875"/>
            <a:ext cx="1232526" cy="611875"/>
          </a:xfrm>
          <a:prstGeom prst="rect">
            <a:avLst/>
          </a:prstGeom>
          <a:noFill/>
          <a:ln>
            <a:noFill/>
          </a:ln>
        </p:spPr>
      </p:pic>
      <p:sp>
        <p:nvSpPr>
          <p:cNvPr id="71" name="Google Shape;71;p15"/>
          <p:cNvSpPr txBox="1"/>
          <p:nvPr/>
        </p:nvSpPr>
        <p:spPr>
          <a:xfrm>
            <a:off x="0" y="0"/>
            <a:ext cx="7788275" cy="65913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panose="020B0604020202020204"/>
              <a:buNone/>
            </a:pPr>
            <a:r>
              <a:rPr lang="en-IN" sz="3200" b="1" dirty="0">
                <a:solidFill>
                  <a:srgbClr val="FF0000"/>
                </a:solidFill>
                <a:latin typeface="Arial" panose="020B0604020202020204" pitchFamily="34" charset="0"/>
                <a:cs typeface="Arial" panose="020B0604020202020204" pitchFamily="34" charset="0"/>
                <a:sym typeface="+mn-ea"/>
              </a:rPr>
              <a:t>THEME OF THE </a:t>
            </a:r>
            <a:r>
              <a:rPr lang="en-US" altLang="en-IN" sz="3200" b="1" dirty="0">
                <a:solidFill>
                  <a:srgbClr val="FF0000"/>
                </a:solidFill>
                <a:latin typeface="Arial" panose="020B0604020202020204" pitchFamily="34" charset="0"/>
                <a:cs typeface="Arial" panose="020B0604020202020204" pitchFamily="34" charset="0"/>
                <a:sym typeface="+mn-ea"/>
              </a:rPr>
              <a:t>POEM</a:t>
            </a:r>
            <a:br>
              <a:rPr lang="en-IN" sz="3200" b="1" dirty="0">
                <a:solidFill>
                  <a:srgbClr val="FF0000"/>
                </a:solidFill>
                <a:latin typeface="Arial" panose="020B0604020202020204" pitchFamily="34" charset="0"/>
                <a:cs typeface="Arial" panose="020B0604020202020204" pitchFamily="34" charset="0"/>
                <a:sym typeface="+mn-ea"/>
              </a:rPr>
            </a:br>
            <a:endParaRPr lang="en-IN" sz="3200" b="1" i="0" u="none" strike="noStrike" cap="none" dirty="0">
              <a:solidFill>
                <a:srgbClr val="FF0000"/>
              </a:solidFill>
              <a:latin typeface="Arial" panose="020B0604020202020204" pitchFamily="34" charset="0"/>
              <a:ea typeface="Arial" panose="020B0604020202020204"/>
              <a:cs typeface="Arial" panose="020B0604020202020204" pitchFamily="34" charset="0"/>
              <a:sym typeface="+mn-ea"/>
            </a:endParaRPr>
          </a:p>
        </p:txBody>
      </p:sp>
      <p:sp>
        <p:nvSpPr>
          <p:cNvPr id="72" name="Google Shape;72;p15"/>
          <p:cNvSpPr txBox="1"/>
          <p:nvPr/>
        </p:nvSpPr>
        <p:spPr>
          <a:xfrm>
            <a:off x="0" y="831850"/>
            <a:ext cx="5996940" cy="43116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rPr>
              <a:t>The theme of the poem is the celebration of indian </a:t>
            </a:r>
            <a:r>
              <a:rPr sz="1800" b="1" i="0" u="none" strike="noStrike" cap="none">
                <a:solidFill>
                  <a:srgbClr val="000000"/>
                </a:solidFill>
                <a:latin typeface="Calibri" panose="020F0502020204030204"/>
                <a:ea typeface="Calibri" panose="020F0502020204030204"/>
                <a:cs typeface="Calibri" panose="020F0502020204030204"/>
                <a:sym typeface="Calibri" panose="020F0502020204030204"/>
              </a:rPr>
              <a:t>womanhood</a:t>
            </a:r>
            <a:r>
              <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rPr>
              <a:t>.</a:t>
            </a: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4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400"/>
              <a:buFont typeface="Arial" panose="020B0604020202020204"/>
              <a:buNone/>
            </a:pPr>
            <a:r>
              <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rPr>
              <a:t>Sarojini Naidu describes each stage of an indian woman with a colour that is suitable. The poem shows the life of an indian woman from a dreamy maiden to an excited bride and then to a faithful wife. The bangle sellers say that they have silver and blue bangles such as the mountain mist and pink bangles such as a blooming flower fit for a maidens wrist. They say that they have red and yellow bangles for bride like their innocent laughter and tears . They tell that they have purple and gold flecked grey which shows the coming maturity for a married woman who cradled children and worships the gods at her husbands side.</a:t>
            </a: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pic>
        <p:nvPicPr>
          <p:cNvPr id="2" name="Picture 1" descr="womanhood-amit-bera"/>
          <p:cNvPicPr>
            <a:picLocks noChangeAspect="1"/>
          </p:cNvPicPr>
          <p:nvPr/>
        </p:nvPicPr>
        <p:blipFill>
          <a:blip r:embed="rId2"/>
          <a:stretch>
            <a:fillRect/>
          </a:stretch>
        </p:blipFill>
        <p:spPr>
          <a:xfrm>
            <a:off x="6316345" y="766445"/>
            <a:ext cx="2547620" cy="34378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Placeholder 2"/>
          <p:cNvSpPr>
            <a:spLocks noGrp="1"/>
          </p:cNvSpPr>
          <p:nvPr>
            <p:ph type="body" idx="1"/>
          </p:nvPr>
        </p:nvSpPr>
        <p:spPr>
          <a:xfrm>
            <a:off x="-635" y="0"/>
            <a:ext cx="7141210" cy="5143500"/>
          </a:xfrm>
        </p:spPr>
        <p:txBody>
          <a:bodyPr/>
          <a:p>
            <a:pPr marL="114300" indent="0" algn="ctr">
              <a:buNone/>
            </a:pPr>
            <a:r>
              <a:rPr lang="en-US" sz="1600" b="1"/>
              <a:t>Bangle sellers are we who bear</a:t>
            </a:r>
            <a:endParaRPr lang="en-US" sz="1600" b="1"/>
          </a:p>
          <a:p>
            <a:pPr marL="114300" indent="0" algn="ctr">
              <a:buNone/>
            </a:pPr>
            <a:r>
              <a:rPr lang="en-US" sz="1600" b="1"/>
              <a:t>Our shining loads to the temple fair…</a:t>
            </a:r>
            <a:endParaRPr lang="en-US" sz="1600" b="1"/>
          </a:p>
          <a:p>
            <a:pPr marL="114300" indent="0" algn="ctr">
              <a:buNone/>
            </a:pPr>
            <a:r>
              <a:rPr lang="en-US" sz="1600" b="1"/>
              <a:t>Who will buy these delicate, bright</a:t>
            </a:r>
            <a:endParaRPr lang="en-US" sz="1600" b="1"/>
          </a:p>
          <a:p>
            <a:pPr marL="114300" indent="0" algn="ctr">
              <a:buNone/>
            </a:pPr>
            <a:r>
              <a:rPr lang="en-US" sz="1600" b="1"/>
              <a:t>Rainbow-tinted circles of light?</a:t>
            </a:r>
            <a:endParaRPr lang="en-US" sz="1600" b="1"/>
          </a:p>
          <a:p>
            <a:pPr marL="114300" indent="0" algn="ctr">
              <a:buNone/>
            </a:pPr>
            <a:r>
              <a:rPr lang="en-US" sz="1600" b="1"/>
              <a:t>Lustrous tokens of radiant lives,</a:t>
            </a:r>
            <a:endParaRPr lang="en-US" sz="1600" b="1"/>
          </a:p>
          <a:p>
            <a:pPr marL="114300" indent="0" algn="ctr">
              <a:buNone/>
            </a:pPr>
            <a:r>
              <a:rPr lang="en-US" sz="1600" b="1"/>
              <a:t>For happy daughters and happy wives.</a:t>
            </a:r>
            <a:endParaRPr lang="en-US" sz="1600" b="1"/>
          </a:p>
          <a:p>
            <a:pPr marL="114300" indent="0" algn="ctr">
              <a:buNone/>
            </a:pPr>
            <a:endParaRPr lang="en-US" sz="1600"/>
          </a:p>
          <a:p>
            <a:pPr marL="114300" indent="0" algn="l">
              <a:buNone/>
            </a:pPr>
            <a:r>
              <a:rPr lang="en-US" sz="1600" b="1"/>
              <a:t>Summary</a:t>
            </a:r>
            <a:r>
              <a:rPr lang="en-US" sz="1600"/>
              <a:t>: The poem begins with the speakers introducing themselves as bangle sellers who sell their articles at the temple fair. They call out to the people to buy their bangles. These hawkers describe their bangles as delicate, bright, rainbow-tinted circles of light. They advertise by questioning who will buy these bangles for their daughters and wives.</a:t>
            </a:r>
            <a:endParaRPr lang="en-US" sz="1600"/>
          </a:p>
          <a:p>
            <a:pPr marL="114300" indent="0" algn="l">
              <a:buNone/>
            </a:pPr>
            <a:r>
              <a:rPr lang="en-US" sz="1600"/>
              <a:t>It is important to note here that though the speakers of the poem are several, it appears as if there is a single speaker. This is due to the fact that they all have the same purpose and are thus seen singularly as a ‘class essence’. Also, the Bangles here are called ‘lustrous tokens of radiant lives‘. It shows us the Indianness of the poem, where bangles are bought on special occasions and are associated with happiness and prosperity.</a:t>
            </a:r>
            <a:endParaRPr lang="en-US" sz="1600"/>
          </a:p>
        </p:txBody>
      </p:sp>
      <p:pic>
        <p:nvPicPr>
          <p:cNvPr id="4" name="Picture 3" descr="jpg"/>
          <p:cNvPicPr>
            <a:picLocks noChangeAspect="1"/>
          </p:cNvPicPr>
          <p:nvPr/>
        </p:nvPicPr>
        <p:blipFill>
          <a:blip r:embed="rId1"/>
          <a:stretch>
            <a:fillRect/>
          </a:stretch>
        </p:blipFill>
        <p:spPr>
          <a:xfrm>
            <a:off x="7140575" y="883285"/>
            <a:ext cx="2003425" cy="36734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Placeholder 2"/>
          <p:cNvSpPr>
            <a:spLocks noGrp="1"/>
          </p:cNvSpPr>
          <p:nvPr>
            <p:ph type="body" idx="1"/>
          </p:nvPr>
        </p:nvSpPr>
        <p:spPr>
          <a:xfrm>
            <a:off x="0" y="0"/>
            <a:ext cx="6604000" cy="5143500"/>
          </a:xfrm>
        </p:spPr>
        <p:txBody>
          <a:bodyPr/>
          <a:p>
            <a:pPr marL="114300" indent="0" algn="ctr">
              <a:buNone/>
            </a:pPr>
            <a:r>
              <a:rPr lang="en-US" sz="1400" b="1"/>
              <a:t>Some are meet for a maiden’s wrist,</a:t>
            </a:r>
            <a:endParaRPr lang="en-US" sz="1400" b="1"/>
          </a:p>
          <a:p>
            <a:pPr marL="114300" indent="0" algn="ctr">
              <a:buNone/>
            </a:pPr>
            <a:r>
              <a:rPr lang="en-US" sz="1400" b="1"/>
              <a:t>Silver and blue as the mountain mist,</a:t>
            </a:r>
            <a:endParaRPr lang="en-US" sz="1400" b="1"/>
          </a:p>
          <a:p>
            <a:pPr marL="114300" indent="0" algn="ctr">
              <a:buNone/>
            </a:pPr>
            <a:r>
              <a:rPr lang="en-US" sz="1400" b="1"/>
              <a:t>Some are flushed like the buds that dream</a:t>
            </a:r>
            <a:endParaRPr lang="en-US" sz="1400" b="1"/>
          </a:p>
          <a:p>
            <a:pPr marL="114300" indent="0" algn="ctr">
              <a:buNone/>
            </a:pPr>
            <a:r>
              <a:rPr lang="en-US" sz="1400" b="1"/>
              <a:t>On the tranquil brow of a woodland stream,</a:t>
            </a:r>
            <a:endParaRPr lang="en-US" sz="1400" b="1"/>
          </a:p>
          <a:p>
            <a:pPr marL="114300" indent="0" algn="ctr">
              <a:buNone/>
            </a:pPr>
            <a:r>
              <a:rPr lang="en-US" sz="1400" b="1"/>
              <a:t>Some are aglow with the bloom that cleaves</a:t>
            </a:r>
            <a:endParaRPr lang="en-US" sz="1400" b="1"/>
          </a:p>
          <a:p>
            <a:pPr marL="114300" indent="0" algn="ctr">
              <a:buNone/>
            </a:pPr>
            <a:r>
              <a:rPr lang="en-US" sz="1400" b="1"/>
              <a:t>To the limpid glory of new born leaves</a:t>
            </a:r>
            <a:endParaRPr lang="en-US" sz="1400" b="1"/>
          </a:p>
          <a:p>
            <a:pPr marL="114300" indent="0" algn="ctr">
              <a:buNone/>
            </a:pPr>
            <a:r>
              <a:rPr lang="en-US" sz="1400" b="1"/>
              <a:t>Summary :  </a:t>
            </a:r>
            <a:r>
              <a:rPr lang="en-US" sz="1400"/>
              <a:t>The second stanza onward, the speakers talk of the kinds of bangles they have. Some of these bangles are suited for a maiden’s, that is, a young unmarried woman’s wrist. They are Silver and Blue in colour like the mountain mist. Some of them are ‘flushed’, that is pink and light red in colour like flower buds growing beside a woodland stream. Still others are green and glowing like the transparent beauty of new born leaves.</a:t>
            </a:r>
            <a:endParaRPr lang="en-US" sz="1400"/>
          </a:p>
          <a:p>
            <a:pPr marL="114300" indent="0" algn="l">
              <a:buNone/>
            </a:pPr>
            <a:endParaRPr lang="en-US" sz="1400"/>
          </a:p>
          <a:p>
            <a:pPr marL="114300" indent="0" algn="l">
              <a:buNone/>
            </a:pPr>
            <a:r>
              <a:rPr lang="en-US" sz="1400"/>
              <a:t>In Indian society, bangles have an important cultural and religious place. Different coloured bangles are worn by women in different stages of life. Blue, Silver, and Green are generally worn by young maidens. It is interesting to note that the poet here uses the words ‘flushed like the buds that dream.’ The word ‘buds’ here is suggestive of chastity. ‘Buds that dreams‘ present before us an image of young girls dreaming of marriage. In this stanza, the poet presents the stage of youth in a woman’s life.</a:t>
            </a:r>
            <a:endParaRPr lang="en-US" sz="1400"/>
          </a:p>
        </p:txBody>
      </p:sp>
      <p:pic>
        <p:nvPicPr>
          <p:cNvPr id="4" name="Picture 3" descr="bangle-seller (1)"/>
          <p:cNvPicPr>
            <a:picLocks noChangeAspect="1"/>
          </p:cNvPicPr>
          <p:nvPr/>
        </p:nvPicPr>
        <p:blipFill>
          <a:blip r:embed="rId1"/>
          <a:stretch>
            <a:fillRect/>
          </a:stretch>
        </p:blipFill>
        <p:spPr>
          <a:xfrm>
            <a:off x="6671310" y="403860"/>
            <a:ext cx="2472690" cy="403987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0" y="52705"/>
            <a:ext cx="6625590" cy="5015865"/>
          </a:xfrm>
          <a:prstGeom prst="rect">
            <a:avLst/>
          </a:prstGeom>
          <a:noFill/>
        </p:spPr>
        <p:txBody>
          <a:bodyPr wrap="square" rtlCol="0" anchor="t">
            <a:spAutoFit/>
          </a:bodyPr>
          <a:p>
            <a:pPr algn="ctr"/>
            <a:r>
              <a:rPr lang="en-US" sz="1600" b="1"/>
              <a:t>Some are like fields of sunlit corn,</a:t>
            </a:r>
            <a:endParaRPr lang="en-US" sz="1600" b="1"/>
          </a:p>
          <a:p>
            <a:pPr algn="ctr"/>
            <a:r>
              <a:rPr lang="en-US" sz="1600" b="1"/>
              <a:t>Meet for a bride on her bridal morn,</a:t>
            </a:r>
            <a:endParaRPr lang="en-US" sz="1600" b="1"/>
          </a:p>
          <a:p>
            <a:pPr algn="ctr"/>
            <a:r>
              <a:rPr lang="en-US" sz="1600" b="1"/>
              <a:t>Some, like the flame of her marriage fire,</a:t>
            </a:r>
            <a:endParaRPr lang="en-US" sz="1600" b="1"/>
          </a:p>
          <a:p>
            <a:pPr algn="ctr"/>
            <a:r>
              <a:rPr lang="en-US" sz="1600" b="1"/>
              <a:t>Or, rich with the hue of her heart’s desire,</a:t>
            </a:r>
            <a:endParaRPr lang="en-US" sz="1600" b="1"/>
          </a:p>
          <a:p>
            <a:pPr algn="ctr"/>
            <a:r>
              <a:rPr lang="en-US" sz="1600" b="1"/>
              <a:t>Tinkling, luminous, tender, and clear,</a:t>
            </a:r>
            <a:endParaRPr lang="en-US" sz="1600" b="1"/>
          </a:p>
          <a:p>
            <a:pPr algn="ctr"/>
            <a:r>
              <a:rPr lang="en-US" sz="1600" b="1"/>
              <a:t>Like her bridal laughter and bridal tear.</a:t>
            </a:r>
            <a:endParaRPr lang="en-US" sz="1600" b="1"/>
          </a:p>
          <a:p>
            <a:endParaRPr lang="en-US" sz="1600"/>
          </a:p>
          <a:p>
            <a:r>
              <a:rPr lang="en-US" sz="1600" b="1"/>
              <a:t>Summary: </a:t>
            </a:r>
            <a:endParaRPr lang="en-US" sz="1600" b="1"/>
          </a:p>
          <a:p>
            <a:r>
              <a:rPr lang="en-US" sz="1600"/>
              <a:t>In the third stanza, the bangle sellers say that some of their bangles are yellow like ‘fields of sunlit corn‘. Bangles of this colour are perfect for a bride on her bridal morn. Some of the bangles they have are bright red. They represent the flame of a newly turned bride’s marriage fire, that is, the passion of her newly made relation. The red bangles also stand for her heart’s desire. The bangles are ‘tinkling, luminous, tender and clear’. They express both her joy of starting a new life with her husband and the sorrow of leaving her parents behind.</a:t>
            </a:r>
            <a:endParaRPr lang="en-US" sz="1600"/>
          </a:p>
          <a:p>
            <a:r>
              <a:rPr lang="en-US" sz="1600"/>
              <a:t>What we find striking is the use of the words ‘bridal laughter and bridal tears.’ These words convey the whole of a woman’s transition in life from a maiden to a wife and all the emotions attached with it in a single line. This stanza marks the transition of life from a maiden to a wife.</a:t>
            </a:r>
            <a:endParaRPr lang="en-US" sz="1600"/>
          </a:p>
        </p:txBody>
      </p:sp>
      <p:pic>
        <p:nvPicPr>
          <p:cNvPr id="6" name="Picture 5" descr="Punjabi_Culture_965238154"/>
          <p:cNvPicPr>
            <a:picLocks noChangeAspect="1"/>
          </p:cNvPicPr>
          <p:nvPr/>
        </p:nvPicPr>
        <p:blipFill>
          <a:blip r:embed="rId1"/>
          <a:stretch>
            <a:fillRect/>
          </a:stretch>
        </p:blipFill>
        <p:spPr>
          <a:xfrm>
            <a:off x="6625590" y="902970"/>
            <a:ext cx="2532380" cy="33153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Placeholder 2"/>
          <p:cNvSpPr>
            <a:spLocks noGrp="1"/>
          </p:cNvSpPr>
          <p:nvPr>
            <p:ph type="body" idx="1"/>
          </p:nvPr>
        </p:nvSpPr>
        <p:spPr>
          <a:xfrm>
            <a:off x="236220" y="635"/>
            <a:ext cx="6308090" cy="4509135"/>
          </a:xfrm>
        </p:spPr>
        <p:txBody>
          <a:bodyPr/>
          <a:p>
            <a:pPr marL="114300" indent="0" algn="ctr">
              <a:buNone/>
            </a:pPr>
            <a:r>
              <a:rPr lang="en-US" sz="1400" b="1"/>
              <a:t>Some are purple and gold flecked grey</a:t>
            </a:r>
            <a:endParaRPr lang="en-US" sz="1400" b="1"/>
          </a:p>
          <a:p>
            <a:pPr marL="114300" indent="0" algn="ctr">
              <a:buNone/>
            </a:pPr>
            <a:r>
              <a:rPr lang="en-US" sz="1400" b="1"/>
              <a:t>For she who has journeyed through life midway,</a:t>
            </a:r>
            <a:endParaRPr lang="en-US" sz="1400" b="1"/>
          </a:p>
          <a:p>
            <a:pPr marL="114300" indent="0" algn="ctr">
              <a:buNone/>
            </a:pPr>
            <a:r>
              <a:rPr lang="en-US" sz="1400" b="1"/>
              <a:t>Whose hands have cherished, whose love has blest,</a:t>
            </a:r>
            <a:endParaRPr lang="en-US" sz="1400" b="1"/>
          </a:p>
          <a:p>
            <a:pPr marL="114300" indent="0" algn="ctr">
              <a:buNone/>
            </a:pPr>
            <a:r>
              <a:rPr lang="en-US" sz="1400" b="1"/>
              <a:t>And cradled fair sons on her faithful breast,</a:t>
            </a:r>
            <a:endParaRPr lang="en-US" sz="1400" b="1"/>
          </a:p>
          <a:p>
            <a:pPr marL="114300" indent="0" algn="ctr">
              <a:buNone/>
            </a:pPr>
            <a:r>
              <a:rPr lang="en-US" sz="1400" b="1"/>
              <a:t>And serves her household in fruitful pride,</a:t>
            </a:r>
            <a:endParaRPr lang="en-US" sz="1400" b="1"/>
          </a:p>
          <a:p>
            <a:pPr marL="114300" indent="0" algn="ctr">
              <a:buNone/>
            </a:pPr>
            <a:r>
              <a:rPr lang="en-US" sz="1400" b="1"/>
              <a:t>And worships the gods at her husband’s side.</a:t>
            </a:r>
            <a:endParaRPr lang="en-US" sz="1400" b="1"/>
          </a:p>
          <a:p>
            <a:pPr marL="114300" indent="0" algn="ctr">
              <a:buNone/>
            </a:pPr>
            <a:endParaRPr lang="en-US" sz="1400" b="1"/>
          </a:p>
          <a:p>
            <a:pPr marL="114300" indent="0" algn="ctr">
              <a:buNone/>
            </a:pPr>
            <a:r>
              <a:rPr lang="en-US" sz="1400" b="1"/>
              <a:t>Summary: </a:t>
            </a:r>
            <a:r>
              <a:rPr lang="en-US" sz="1400"/>
              <a:t>In the final stanza of the poem The Bangle Sellers, the speakers continue to advertise their bangles. They shout that some of their bangles are purple and gold flecked grey. These are suited for a middle-aged woman who has ‘journeyed through life’. They are for her who has raised her children well, and has remained faithful to her husband and family. These bangles are, they say, perfect for she who has maintained her household with pride and “</a:t>
            </a:r>
            <a:r>
              <a:rPr lang="en-US" sz="1400" b="1"/>
              <a:t>worships the gods at her husband’s side</a:t>
            </a:r>
            <a:r>
              <a:rPr lang="en-US" sz="1400"/>
              <a:t>”.</a:t>
            </a:r>
            <a:endParaRPr lang="en-US" sz="1400"/>
          </a:p>
          <a:p>
            <a:pPr marL="114300" indent="0" algn="just">
              <a:buNone/>
            </a:pPr>
            <a:r>
              <a:rPr lang="en-US" sz="1400"/>
              <a:t>In this stanza, the poet writes down what she perceives as the qualities of a good wife. Such a woman is truly deserving of the purple and gold flecked grey bangles in her eyes. Here we should pay attention to the word ‘sons’ used to mean offspring. While it could be a happy coincidence, it could also suggest the ingrained attitude of male reference in the society of Sarojini Naidu’s times.</a:t>
            </a:r>
            <a:endParaRPr lang="en-US" sz="1400"/>
          </a:p>
        </p:txBody>
      </p:sp>
      <p:pic>
        <p:nvPicPr>
          <p:cNvPr id="4" name="Picture 3" descr="bangle-vendor-in-village-35x49in-rustic-gold-frame1-e1312994947257"/>
          <p:cNvPicPr>
            <a:picLocks noChangeAspect="1"/>
          </p:cNvPicPr>
          <p:nvPr/>
        </p:nvPicPr>
        <p:blipFill>
          <a:blip r:embed="rId1"/>
          <a:stretch>
            <a:fillRect/>
          </a:stretch>
        </p:blipFill>
        <p:spPr>
          <a:xfrm>
            <a:off x="6544310" y="694055"/>
            <a:ext cx="2541270" cy="3581400"/>
          </a:xfrm>
          <a:prstGeom prst="rect">
            <a:avLst/>
          </a:prstGeom>
        </p:spPr>
      </p:pic>
      <p:graphicFrame>
        <p:nvGraphicFramePr>
          <p:cNvPr id="2" name="Table 1"/>
          <p:cNvGraphicFramePr/>
          <p:nvPr/>
        </p:nvGraphicFramePr>
        <p:xfrm>
          <a:off x="6544945" y="4404995"/>
          <a:ext cx="2441575" cy="543560"/>
        </p:xfrm>
        <a:graphic>
          <a:graphicData uri="http://schemas.openxmlformats.org/drawingml/2006/table">
            <a:tbl>
              <a:tblPr firstRow="1" bandRow="1">
                <a:tableStyleId>{5C22544A-7EE6-4342-B048-85BDC9FD1C3A}</a:tableStyleId>
              </a:tblPr>
              <a:tblGrid>
                <a:gridCol w="2441575"/>
              </a:tblGrid>
              <a:tr h="271780">
                <a:tc>
                  <a:txBody>
                    <a:bodyPr/>
                    <a:p>
                      <a:pPr marL="0" indent="0">
                        <a:buNone/>
                      </a:pPr>
                      <a:r>
                        <a:rPr lang="en-US" sz="1400" b="0">
                          <a:solidFill>
                            <a:srgbClr val="000000"/>
                          </a:solidFill>
                          <a:latin typeface="Calibri" panose="020F0502020204030204" pitchFamily="34" charset="0"/>
                          <a:cs typeface="Calibri" panose="020F0502020204030204" pitchFamily="34" charset="0"/>
                        </a:rPr>
                        <a:t>Exercise, Get Going A- Page 92</a:t>
                      </a:r>
                      <a:endParaRPr lang="en-US" sz="1400" b="0">
                        <a:solidFill>
                          <a:srgbClr val="000000"/>
                        </a:solidFill>
                        <a:latin typeface="Calibri" panose="020F0502020204030204" pitchFamily="34" charset="0"/>
                        <a:cs typeface="Calibri" panose="020F0502020204030204" pitchFamily="34" charset="0"/>
                      </a:endParaRPr>
                    </a:p>
                  </a:txBody>
                  <a:tcPr marL="12700" marR="12700" marT="12700" vert="horz"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71780">
                <a:tc>
                  <a:txBody>
                    <a:bodyPr/>
                    <a:p>
                      <a:pPr marL="0" indent="0">
                        <a:buNone/>
                      </a:pPr>
                      <a:r>
                        <a:rPr lang="en-US" sz="1400" b="0">
                          <a:solidFill>
                            <a:srgbClr val="000000"/>
                          </a:solidFill>
                          <a:latin typeface="Calibri" panose="020F0502020204030204" pitchFamily="34" charset="0"/>
                          <a:cs typeface="Calibri" panose="020F0502020204030204" pitchFamily="34" charset="0"/>
                        </a:rPr>
                        <a:t>Exercise, Get Going B- Page 92</a:t>
                      </a:r>
                      <a:endParaRPr lang="en-US" sz="1400" b="0">
                        <a:solidFill>
                          <a:srgbClr val="000000"/>
                        </a:solidFill>
                        <a:latin typeface="Calibri" panose="020F0502020204030204" pitchFamily="34" charset="0"/>
                        <a:cs typeface="Calibri" panose="020F0502020204030204" pitchFamily="34" charset="0"/>
                      </a:endParaRPr>
                    </a:p>
                  </a:txBody>
                  <a:tcPr marL="12700" marR="12700" marT="12700" vert="horz" anchor="b"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1"/>
          <a:srcRect/>
          <a:stretch>
            <a:fillRect/>
          </a:stretch>
        </p:blipFill>
        <p:spPr>
          <a:xfrm>
            <a:off x="7787575" y="4378875"/>
            <a:ext cx="1232526" cy="611875"/>
          </a:xfrm>
          <a:prstGeom prst="rect">
            <a:avLst/>
          </a:prstGeom>
          <a:noFill/>
          <a:ln>
            <a:noFill/>
          </a:ln>
        </p:spPr>
      </p:pic>
      <p:sp>
        <p:nvSpPr>
          <p:cNvPr id="78" name="Google Shape;78;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panose="020B0604020202020204"/>
              <a:buNone/>
            </a:pPr>
            <a:r>
              <a:rPr lang="en-GB" sz="4000" b="1" i="0" u="none" strike="noStrike" cap="none">
                <a:solidFill>
                  <a:srgbClr val="000000"/>
                </a:solidFill>
                <a:latin typeface="Arial" panose="020B0604020202020204"/>
                <a:ea typeface="Arial" panose="020B0604020202020204"/>
                <a:cs typeface="Arial" panose="020B0604020202020204"/>
                <a:sym typeface="Arial" panose="020B0604020202020204"/>
              </a:rPr>
              <a:t>THANKING YOU</a:t>
            </a:r>
            <a:endParaRPr sz="40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457200" marR="0" lvl="0" indent="0" algn="ctr" rtl="0">
              <a:lnSpc>
                <a:spcPct val="115000"/>
              </a:lnSpc>
              <a:spcBef>
                <a:spcPts val="0"/>
              </a:spcBef>
              <a:spcAft>
                <a:spcPts val="0"/>
              </a:spcAft>
              <a:buClr>
                <a:srgbClr val="000000"/>
              </a:buClr>
              <a:buSzPts val="4000"/>
              <a:buFont typeface="Arial" panose="020B0604020202020204"/>
              <a:buNone/>
            </a:pPr>
            <a:r>
              <a:rPr lang="en-GB" sz="4000" b="1" i="0" u="none" strike="noStrike" cap="none">
                <a:solidFill>
                  <a:srgbClr val="FF0000"/>
                </a:solidFill>
                <a:latin typeface="Arial" panose="020B0604020202020204"/>
                <a:ea typeface="Arial" panose="020B0604020202020204"/>
                <a:cs typeface="Arial" panose="020B0604020202020204"/>
                <a:sym typeface="Arial" panose="020B0604020202020204"/>
              </a:rPr>
              <a:t>ODM EDUCATIONAL GROUP</a:t>
            </a:r>
            <a:endParaRPr sz="4000" b="1" i="0" u="none" strike="noStrike" cap="none">
              <a:solidFill>
                <a:srgbClr val="FF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6497</Words>
  <Application>WPS Presentation</Application>
  <PresentationFormat>On-screen Show (16:9)</PresentationFormat>
  <Paragraphs>89</Paragraphs>
  <Slides>9</Slides>
  <Notes>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9</vt:i4>
      </vt:variant>
    </vt:vector>
  </HeadingPairs>
  <TitlesOfParts>
    <vt:vector size="19" baseType="lpstr">
      <vt:lpstr>Arial</vt:lpstr>
      <vt:lpstr>SimSun</vt:lpstr>
      <vt:lpstr>Wingdings</vt:lpstr>
      <vt:lpstr>Arial</vt:lpstr>
      <vt:lpstr>Calibri</vt:lpstr>
      <vt:lpstr>Calibri</vt:lpstr>
      <vt:lpstr>Microsoft YaHei</vt:lpstr>
      <vt:lpstr>Arial Unicode MS</vt:lpstr>
      <vt:lpstr>Arial</vt:lpstr>
      <vt:lpstr>Simple Light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Sujata</dc:creator>
  <cp:lastModifiedBy>Ankit Mishra</cp:lastModifiedBy>
  <cp:revision>19</cp:revision>
  <dcterms:created xsi:type="dcterms:W3CDTF">2021-05-27T09:54:00Z</dcterms:created>
  <dcterms:modified xsi:type="dcterms:W3CDTF">2021-07-31T16:10:47Z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1033-11.2.0.10223</vt:lpwstr>
  </property>
</Properties>
</file>