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2.xml" ContentType="application/vnd.openxmlformats-officedocument.presentationml.comment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4"/>
  </p:notesMasterIdLst>
  <p:sldIdLst>
    <p:sldId id="260" r:id="rId3"/>
    <p:sldId id="261" r:id="rId5"/>
    <p:sldId id="257" r:id="rId6"/>
    <p:sldId id="258" r:id="rId7"/>
    <p:sldId id="262" r:id="rId8"/>
    <p:sldId id="263" r:id="rId9"/>
    <p:sldId id="264" r:id="rId10"/>
    <p:sldId id="265" r:id="rId11"/>
    <p:sldId id="266" r:id="rId12"/>
    <p:sldId id="259"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 id="2" name="cga-6" initials="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91" d="100"/>
          <a:sy n="91" d="100"/>
        </p:scale>
        <p:origin x="-786" y="-96"/>
      </p:cViewPr>
      <p:guideLst>
        <p:guide orient="horz" pos="1620"/>
        <p:guide pos="290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commentAuthors" Target="commentAuthors.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17T16:35:54.682" idx="2">
    <p:pos x="6000" y="0"/>
    <p:text>@Format for content and slide heading is missing? Just like you have mentioned in DOC., We need to specify, for each slide's heading and text content, what will be the font style +amanrouniyar@odmegroup.org
_Assigned to you_
-Swoyan Satyendu</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0-06-17T16:35:54.682" idx="1">
    <p:pos x="6000" y="0"/>
    <p:text>@Format for content and slide heading is missing? Just like you have mentioned in DOC., We need to specify, for each slide's heading and text content, what will be the font style +amanrouniyar@odmegroup.org
_Assigned to you_
-Swoyan Satyendu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panose="020B0604020202020204"/>
              <a:buChar char="●"/>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914400" marR="0" lvl="1"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1371600" marR="0" lvl="2"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1828800" marR="0" lvl="3"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2286000" marR="0" lvl="4"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2743200" marR="0" lvl="5"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3200400" marR="0" lvl="6"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3657600" marR="0" lvl="7"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4114800" marR="0" lvl="8" indent="-317500" algn="l" rtl="0">
              <a:lnSpc>
                <a:spcPct val="115000"/>
              </a:lnSpc>
              <a:spcBef>
                <a:spcPts val="1600"/>
              </a:spcBef>
              <a:spcAft>
                <a:spcPts val="160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4" Type="http://schemas.openxmlformats.org/officeDocument/2006/relationships/comments" Target="../comments/comment1.xml"/><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5" Type="http://schemas.openxmlformats.org/officeDocument/2006/relationships/comments" Target="../comments/comment2.xml"/><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
          <p:cNvPicPr preferRelativeResize="0"/>
          <p:nvPr/>
        </p:nvPicPr>
        <p:blipFill rotWithShape="1">
          <a:blip r:embed="rId1"/>
          <a:srcRect/>
          <a:stretch>
            <a:fillRect/>
          </a:stretch>
        </p:blipFill>
        <p:spPr>
          <a:xfrm>
            <a:off x="0" y="3809538"/>
            <a:ext cx="9144000" cy="1365860"/>
          </a:xfrm>
          <a:prstGeom prst="rect">
            <a:avLst/>
          </a:prstGeom>
          <a:noFill/>
          <a:ln>
            <a:noFill/>
          </a:ln>
        </p:spPr>
      </p:pic>
      <p:pic>
        <p:nvPicPr>
          <p:cNvPr id="55" name="Google Shape;55;p1"/>
          <p:cNvPicPr preferRelativeResize="0"/>
          <p:nvPr/>
        </p:nvPicPr>
        <p:blipFill rotWithShape="1">
          <a:blip r:embed="rId2"/>
          <a:srcRect/>
          <a:stretch>
            <a:fillRect/>
          </a:stretch>
        </p:blipFill>
        <p:spPr>
          <a:xfrm>
            <a:off x="7348689" y="203716"/>
            <a:ext cx="1578401" cy="616092"/>
          </a:xfrm>
          <a:prstGeom prst="rect">
            <a:avLst/>
          </a:prstGeom>
          <a:noFill/>
          <a:ln>
            <a:noFill/>
          </a:ln>
        </p:spPr>
      </p:pic>
      <p:sp>
        <p:nvSpPr>
          <p:cNvPr id="56" name="Google Shape;56;p1"/>
          <p:cNvSpPr txBox="1"/>
          <p:nvPr/>
        </p:nvSpPr>
        <p:spPr>
          <a:xfrm>
            <a:off x="222675" y="997800"/>
            <a:ext cx="8763000" cy="2779826"/>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panose="020B0604020202020204"/>
              <a:buNone/>
            </a:pPr>
            <a:endParaRPr lang="en-IN" sz="3000" b="1" i="0" u="none" strike="noStrike" cap="none" dirty="0">
              <a:solidFill>
                <a:srgbClr val="FF0000"/>
              </a:solidFill>
              <a:latin typeface="Calibri" panose="020F0502020204030204"/>
              <a:ea typeface="Calibri" panose="020F0502020204030204"/>
              <a:cs typeface="Calibri" panose="020F0502020204030204"/>
              <a:sym typeface="Calibri" panose="020F0502020204030204"/>
            </a:endParaRPr>
          </a:p>
          <a:p>
            <a:pPr marL="0" marR="0" lvl="0" indent="0" algn="ctr" rtl="0">
              <a:lnSpc>
                <a:spcPct val="100000"/>
              </a:lnSpc>
              <a:spcBef>
                <a:spcPts val="0"/>
              </a:spcBef>
              <a:spcAft>
                <a:spcPts val="0"/>
              </a:spcAft>
              <a:buClr>
                <a:srgbClr val="000000"/>
              </a:buClr>
              <a:buSzPts val="3100"/>
              <a:buFont typeface="Arial" panose="020B0604020202020204"/>
              <a:buNone/>
            </a:pPr>
            <a:r>
              <a:rPr lang="en-US" sz="3000" b="1" i="0" u="none" strike="noStrike" cap="none" dirty="0">
                <a:solidFill>
                  <a:srgbClr val="FF0000"/>
                </a:solidFill>
                <a:latin typeface="Calibri" panose="020F0502020204030204"/>
                <a:ea typeface="Calibri" panose="020F0502020204030204"/>
                <a:cs typeface="Calibri" panose="020F0502020204030204"/>
                <a:sym typeface="Calibri" panose="020F0502020204030204"/>
              </a:rPr>
              <a:t>LITERATURE</a:t>
            </a:r>
            <a:endParaRPr lang="en-GB" sz="3000" b="1" i="0" u="none" strike="noStrike" cap="none" dirty="0">
              <a:solidFill>
                <a:srgbClr val="FF0000"/>
              </a:solidFill>
              <a:latin typeface="Calibri" panose="020F0502020204030204"/>
              <a:ea typeface="Calibri" panose="020F0502020204030204"/>
              <a:cs typeface="Calibri" panose="020F0502020204030204"/>
              <a:sym typeface="Calibri" panose="020F0502020204030204"/>
            </a:endParaRPr>
          </a:p>
          <a:p>
            <a:pPr marL="0" marR="0" lvl="0" indent="0" algn="ctr" rtl="0">
              <a:lnSpc>
                <a:spcPct val="100000"/>
              </a:lnSpc>
              <a:spcBef>
                <a:spcPts val="0"/>
              </a:spcBef>
              <a:spcAft>
                <a:spcPts val="0"/>
              </a:spcAft>
              <a:buClr>
                <a:srgbClr val="000000"/>
              </a:buClr>
              <a:buSzPts val="3100"/>
              <a:buFont typeface="Arial" panose="020B0604020202020204"/>
              <a:buNone/>
            </a:pPr>
            <a:r>
              <a:rPr lang="en-US" sz="2500" b="0" i="0" u="none" strike="noStrike" cap="none" dirty="0">
                <a:solidFill>
                  <a:srgbClr val="000000"/>
                </a:solidFill>
                <a:latin typeface="Calibri" panose="020F0502020204030204"/>
                <a:ea typeface="Calibri" panose="020F0502020204030204"/>
                <a:cs typeface="Calibri" panose="020F0502020204030204"/>
                <a:sym typeface="Calibri" panose="020F0502020204030204"/>
              </a:rPr>
              <a:t>STD-VII</a:t>
            </a:r>
            <a:endParaRPr lang="en-US" sz="2500" b="0" i="0" u="none" strike="noStrike" cap="none" dirty="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7" name="Google Shape;57;p1"/>
          <p:cNvSpPr txBox="1"/>
          <p:nvPr/>
        </p:nvSpPr>
        <p:spPr>
          <a:xfrm>
            <a:off x="5874275" y="98375"/>
            <a:ext cx="3176100" cy="126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8" name="Google Shape;58;p1"/>
          <p:cNvSpPr txBox="1"/>
          <p:nvPr/>
        </p:nvSpPr>
        <p:spPr>
          <a:xfrm>
            <a:off x="2222175" y="2571738"/>
            <a:ext cx="4764000" cy="123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400" b="1" i="0" u="none" strike="noStrike" cap="none" dirty="0">
                <a:solidFill>
                  <a:srgbClr val="000000"/>
                </a:solidFill>
                <a:latin typeface="Arial" panose="020B0604020202020204"/>
                <a:ea typeface="Arial" panose="020B0604020202020204"/>
                <a:cs typeface="Arial" panose="020B0604020202020204"/>
                <a:sym typeface="Arial" panose="020B0604020202020204"/>
              </a:rPr>
              <a:t>SUBJECT </a:t>
            </a:r>
            <a:r>
              <a:rPr lang="en-GB" b="1" dirty="0"/>
              <a:t>: ENGLISH</a:t>
            </a:r>
            <a:endParaRPr lang="en-GB" b="1" dirty="0"/>
          </a:p>
          <a:p>
            <a:pPr marL="0" marR="0" lvl="0" indent="0" algn="l" rtl="0">
              <a:lnSpc>
                <a:spcPct val="100000"/>
              </a:lnSpc>
              <a:spcBef>
                <a:spcPts val="0"/>
              </a:spcBef>
              <a:spcAft>
                <a:spcPts val="0"/>
              </a:spcAft>
              <a:buClr>
                <a:srgbClr val="000000"/>
              </a:buClr>
              <a:buSzPts val="1400"/>
              <a:buFont typeface="Arial" panose="020B0604020202020204"/>
              <a:buNone/>
            </a:pPr>
            <a:r>
              <a:rPr lang="en-GB" sz="1400" b="1" i="0" u="none" strike="noStrike" cap="none" dirty="0">
                <a:solidFill>
                  <a:srgbClr val="000000"/>
                </a:solidFill>
                <a:latin typeface="Arial" panose="020B0604020202020204"/>
                <a:ea typeface="Arial" panose="020B0604020202020204"/>
                <a:cs typeface="Arial" panose="020B0604020202020204"/>
                <a:sym typeface="Arial" panose="020B0604020202020204"/>
              </a:rPr>
              <a:t>CHAPTER NUMBER: </a:t>
            </a:r>
            <a:endParaRPr lang="en-GB" sz="1400" b="1"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400"/>
              <a:buFont typeface="Arial" panose="020B0604020202020204"/>
              <a:buNone/>
            </a:pPr>
            <a:r>
              <a:rPr lang="en-GB" b="1" dirty="0"/>
              <a:t>PERIOD NUMBER : 1</a:t>
            </a:r>
            <a:endParaRPr sz="1400" b="1"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400"/>
              <a:buFont typeface="Arial" panose="020B0604020202020204"/>
              <a:buNone/>
            </a:pPr>
            <a:r>
              <a:rPr lang="en-GB" sz="1400" b="1" i="0" u="none" strike="noStrike" cap="none" dirty="0">
                <a:solidFill>
                  <a:srgbClr val="000000"/>
                </a:solidFill>
                <a:latin typeface="Arial" panose="020B0604020202020204"/>
                <a:ea typeface="Arial" panose="020B0604020202020204"/>
                <a:cs typeface="Arial" panose="020B0604020202020204"/>
                <a:sym typeface="Arial" panose="020B0604020202020204"/>
              </a:rPr>
              <a:t>CHAPTER NAME :</a:t>
            </a:r>
            <a:r>
              <a:rPr lang="en-IN" sz="1400" b="1" i="0" u="none" strike="noStrike" cap="none" dirty="0">
                <a:solidFill>
                  <a:srgbClr val="000000"/>
                </a:solidFill>
                <a:latin typeface="Arial" panose="020B0604020202020204"/>
                <a:ea typeface="Arial" panose="020B0604020202020204"/>
                <a:cs typeface="Arial" panose="020B0604020202020204"/>
                <a:sym typeface="Arial" panose="020B0604020202020204"/>
              </a:rPr>
              <a:t> The Bangle Sellers</a:t>
            </a:r>
            <a:endParaRPr lang="en-IN" sz="1400" b="1"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400"/>
              <a:buFont typeface="Arial" panose="020B0604020202020204"/>
              <a:buNone/>
            </a:pPr>
            <a:r>
              <a:rPr lang="en-IN" b="1" dirty="0"/>
              <a:t>BY Sarojini Naidu</a:t>
            </a:r>
            <a:endParaRPr lang="en-IN" b="1"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59:morph option="byObject"/>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1"/>
          <a:srcRect/>
          <a:stretch>
            <a:fillRect/>
          </a:stretch>
        </p:blipFill>
        <p:spPr>
          <a:xfrm>
            <a:off x="7598388" y="185247"/>
            <a:ext cx="1232526" cy="611875"/>
          </a:xfrm>
          <a:prstGeom prst="rect">
            <a:avLst/>
          </a:prstGeom>
          <a:noFill/>
          <a:ln>
            <a:noFill/>
          </a:ln>
        </p:spPr>
      </p:pic>
      <p:sp>
        <p:nvSpPr>
          <p:cNvPr id="78" name="Google Shape;78;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panose="020B0604020202020204"/>
              <a:buNone/>
            </a:pPr>
            <a:r>
              <a:rPr lang="en-GB" sz="4000" b="1" i="0" u="none" strike="noStrike" cap="none">
                <a:solidFill>
                  <a:srgbClr val="000000"/>
                </a:solidFill>
                <a:latin typeface="Arial" panose="020B0604020202020204"/>
                <a:ea typeface="Arial" panose="020B0604020202020204"/>
                <a:cs typeface="Arial" panose="020B0604020202020204"/>
                <a:sym typeface="Arial" panose="020B0604020202020204"/>
              </a:rPr>
              <a:t>THANKING YOU</a:t>
            </a:r>
            <a:endParaRPr sz="40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457200" marR="0" lvl="0" indent="0" algn="ctr" rtl="0">
              <a:lnSpc>
                <a:spcPct val="115000"/>
              </a:lnSpc>
              <a:spcBef>
                <a:spcPts val="0"/>
              </a:spcBef>
              <a:spcAft>
                <a:spcPts val="0"/>
              </a:spcAft>
              <a:buClr>
                <a:srgbClr val="000000"/>
              </a:buClr>
              <a:buSzPts val="4000"/>
              <a:buFont typeface="Arial" panose="020B0604020202020204"/>
              <a:buNone/>
            </a:pPr>
            <a:r>
              <a:rPr lang="en-GB" sz="4000" b="1" i="0" u="none" strike="noStrike" cap="none">
                <a:solidFill>
                  <a:srgbClr val="FF0000"/>
                </a:solidFill>
                <a:latin typeface="Arial" panose="020B0604020202020204"/>
                <a:ea typeface="Arial" panose="020B0604020202020204"/>
                <a:cs typeface="Arial" panose="020B0604020202020204"/>
                <a:sym typeface="Arial" panose="020B0604020202020204"/>
              </a:rPr>
              <a:t>ODM EDUCATIONAL GROUP</a:t>
            </a:r>
            <a:endParaRPr sz="4000" b="1" i="0" u="none" strike="noStrike" cap="none">
              <a:solidFill>
                <a:srgbClr val="FF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2"/>
          <p:cNvPicPr preferRelativeResize="0"/>
          <p:nvPr/>
        </p:nvPicPr>
        <p:blipFill rotWithShape="1">
          <a:blip r:embed="rId1"/>
          <a:srcRect/>
          <a:stretch>
            <a:fillRect/>
          </a:stretch>
        </p:blipFill>
        <p:spPr>
          <a:xfrm>
            <a:off x="7671962" y="143206"/>
            <a:ext cx="1232526" cy="611875"/>
          </a:xfrm>
          <a:prstGeom prst="rect">
            <a:avLst/>
          </a:prstGeom>
          <a:noFill/>
          <a:ln>
            <a:noFill/>
          </a:ln>
        </p:spPr>
      </p:pic>
      <p:sp>
        <p:nvSpPr>
          <p:cNvPr id="64" name="Google Shape;64;p2"/>
          <p:cNvSpPr txBox="1"/>
          <p:nvPr/>
        </p:nvSpPr>
        <p:spPr>
          <a:xfrm>
            <a:off x="272675" y="266515"/>
            <a:ext cx="8688300" cy="780900"/>
          </a:xfrm>
          <a:prstGeom prst="rect">
            <a:avLst/>
          </a:prstGeom>
          <a:noFill/>
          <a:ln>
            <a:noFill/>
          </a:ln>
        </p:spPr>
        <p:txBody>
          <a:bodyPr spcFirstLastPara="1" wrap="square" lIns="91425" tIns="91425" rIns="91425" bIns="91425" anchor="t" anchorCtr="0">
            <a:noAutofit/>
          </a:bodyPr>
          <a:lstStyle/>
          <a:p>
            <a:pPr lvl="0">
              <a:buSzPts val="2200"/>
            </a:pPr>
            <a:r>
              <a:rPr lang="en-US" sz="3200" b="1" dirty="0">
                <a:solidFill>
                  <a:srgbClr val="FF0000"/>
                </a:solidFill>
                <a:latin typeface="Calibri" panose="020F0502020204030204" pitchFamily="34" charset="0"/>
                <a:cs typeface="Calibri" panose="020F0502020204030204" pitchFamily="34" charset="0"/>
              </a:rPr>
              <a:t>EXPECTED LEARNING OUTCOMES</a:t>
            </a:r>
            <a:endParaRPr sz="3200" b="1" i="0" u="none" strike="noStrike" cap="none" dirty="0">
              <a:solidFill>
                <a:srgbClr val="FF0000"/>
              </a:solidFill>
              <a:latin typeface="Calibri" panose="020F0502020204030204" pitchFamily="34" charset="0"/>
              <a:cs typeface="Calibri" panose="020F0502020204030204" pitchFamily="34" charset="0"/>
              <a:sym typeface="Arial" panose="020B0604020202020204"/>
            </a:endParaRPr>
          </a:p>
        </p:txBody>
      </p:sp>
      <p:sp>
        <p:nvSpPr>
          <p:cNvPr id="65" name="Google Shape;65;p2"/>
          <p:cNvSpPr txBox="1"/>
          <p:nvPr/>
        </p:nvSpPr>
        <p:spPr>
          <a:xfrm>
            <a:off x="448496" y="881281"/>
            <a:ext cx="8512479" cy="4109469"/>
          </a:xfrm>
          <a:prstGeom prst="rect">
            <a:avLst/>
          </a:prstGeom>
          <a:noFill/>
          <a:ln>
            <a:noFill/>
          </a:ln>
        </p:spPr>
        <p:txBody>
          <a:bodyPr spcFirstLastPara="1" wrap="square" lIns="91425" tIns="91425" rIns="91425" bIns="91425" anchor="t" anchorCtr="0">
            <a:noAutofit/>
          </a:bodyPr>
          <a:lstStyle/>
          <a:p>
            <a:pPr>
              <a:lnSpc>
                <a:spcPct val="115000"/>
              </a:lnSpc>
            </a:pPr>
            <a:r>
              <a:rPr lang="en-GB" b="1" dirty="0">
                <a:latin typeface="Calibri" panose="020F0502020204030204" pitchFamily="34" charset="0"/>
                <a:cs typeface="Calibri" panose="020F0502020204030204" pitchFamily="34" charset="0"/>
              </a:rPr>
              <a:t>GENERAL OBJECTIVES</a:t>
            </a:r>
            <a:endParaRPr lang="en-US" b="1"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Reading Comprehension followed by questions</a:t>
            </a:r>
            <a:endParaRPr lang="en-US"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Be acquainted with short story/Fiction</a:t>
            </a:r>
            <a:endParaRPr lang="en-US"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Understanding the plot</a:t>
            </a:r>
            <a:endParaRPr lang="en-US"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Understanding characters</a:t>
            </a:r>
            <a:endParaRPr lang="en-US"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Developing LSRW Skills</a:t>
            </a:r>
            <a:endParaRPr lang="en-US"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Know how to write a </a:t>
            </a:r>
            <a:r>
              <a:rPr lang="en-IN" altLang="en-GB" dirty="0">
                <a:latin typeface="Calibri" panose="020F0502020204030204" pitchFamily="34" charset="0"/>
                <a:cs typeface="Calibri" panose="020F0502020204030204" pitchFamily="34" charset="0"/>
              </a:rPr>
              <a:t>poem </a:t>
            </a:r>
            <a:r>
              <a:rPr lang="en-GB" dirty="0">
                <a:latin typeface="Calibri" panose="020F0502020204030204" pitchFamily="34" charset="0"/>
                <a:cs typeface="Calibri" panose="020F0502020204030204" pitchFamily="34" charset="0"/>
              </a:rPr>
              <a:t>- Beginning, middle and end</a:t>
            </a:r>
            <a:endParaRPr lang="en-GB" dirty="0">
              <a:latin typeface="Calibri" panose="020F0502020204030204" pitchFamily="34" charset="0"/>
              <a:cs typeface="Calibri" panose="020F0502020204030204" pitchFamily="34" charset="0"/>
            </a:endParaRPr>
          </a:p>
          <a:p>
            <a:pPr marL="342900" lvl="0" indent="-342900">
              <a:lnSpc>
                <a:spcPct val="115000"/>
              </a:lnSpc>
            </a:pPr>
            <a:endParaRPr lang="en-GB" dirty="0">
              <a:latin typeface="Calibri" panose="020F0502020204030204" pitchFamily="34" charset="0"/>
              <a:ea typeface="Arial" panose="020B0604020202020204" pitchFamily="34" charset="0"/>
              <a:cs typeface="Calibri" panose="020F0502020204030204" pitchFamily="34" charset="0"/>
            </a:endParaRPr>
          </a:p>
          <a:p>
            <a:pPr>
              <a:lnSpc>
                <a:spcPct val="115000"/>
              </a:lnSpc>
            </a:pPr>
            <a:r>
              <a:rPr lang="en-GB" b="1" dirty="0">
                <a:latin typeface="Calibri" panose="020F0502020204030204" pitchFamily="34" charset="0"/>
                <a:cs typeface="Calibri" panose="020F0502020204030204" pitchFamily="34" charset="0"/>
              </a:rPr>
              <a:t>SPECIFIC OBJECTIVES/ EXTENDED </a:t>
            </a:r>
            <a:r>
              <a:rPr lang="en-GB" b="1" dirty="0" smtClean="0">
                <a:latin typeface="Calibri" panose="020F0502020204030204" pitchFamily="34" charset="0"/>
                <a:cs typeface="Calibri" panose="020F0502020204030204" pitchFamily="34" charset="0"/>
              </a:rPr>
              <a:t>OBJECTIVES</a:t>
            </a:r>
            <a:endParaRPr lang="en-GB" b="1" dirty="0" smtClean="0">
              <a:latin typeface="Calibri" panose="020F0502020204030204" pitchFamily="34" charset="0"/>
              <a:cs typeface="Calibri" panose="020F0502020204030204" pitchFamily="34" charset="0"/>
            </a:endParaRPr>
          </a:p>
          <a:p>
            <a:pPr marL="400050" indent="-400050">
              <a:lnSpc>
                <a:spcPct val="115000"/>
              </a:lnSpc>
              <a:buAutoNum type="romanLcParenBoth"/>
            </a:pPr>
            <a:r>
              <a:rPr lang="en-GB" dirty="0" smtClean="0">
                <a:latin typeface="Calibri" panose="020F0502020204030204" pitchFamily="34" charset="0"/>
                <a:cs typeface="Calibri" panose="020F0502020204030204" pitchFamily="34" charset="0"/>
              </a:rPr>
              <a:t>Appreciate traditional professions</a:t>
            </a:r>
            <a:endParaRPr lang="en-GB" dirty="0" smtClean="0">
              <a:latin typeface="Calibri" panose="020F0502020204030204" pitchFamily="34" charset="0"/>
              <a:cs typeface="Calibri" panose="020F0502020204030204" pitchFamily="34" charset="0"/>
            </a:endParaRPr>
          </a:p>
          <a:p>
            <a:pPr marL="400050" indent="-400050">
              <a:lnSpc>
                <a:spcPct val="115000"/>
              </a:lnSpc>
              <a:buAutoNum type="romanLcParenBoth"/>
            </a:pPr>
            <a:r>
              <a:rPr lang="en-GB" dirty="0" smtClean="0">
                <a:latin typeface="Calibri" panose="020F0502020204030204" pitchFamily="34" charset="0"/>
                <a:cs typeface="Calibri" panose="020F0502020204030204" pitchFamily="34" charset="0"/>
              </a:rPr>
              <a:t>Appreciate traditional attires and accessories as an important part of a culture</a:t>
            </a:r>
            <a:endParaRPr lang="en-GB" dirty="0" smtClean="0">
              <a:latin typeface="Calibri" panose="020F0502020204030204" pitchFamily="34" charset="0"/>
              <a:cs typeface="Calibri" panose="020F0502020204030204" pitchFamily="34" charset="0"/>
            </a:endParaRPr>
          </a:p>
          <a:p>
            <a:pPr marL="400050" indent="-400050">
              <a:lnSpc>
                <a:spcPct val="115000"/>
              </a:lnSpc>
              <a:buAutoNum type="romanLcParenBoth"/>
            </a:pPr>
            <a:r>
              <a:rPr lang="en-GB" dirty="0" smtClean="0">
                <a:latin typeface="Calibri" panose="020F0502020204030204" pitchFamily="34" charset="0"/>
                <a:cs typeface="Calibri" panose="020F0502020204030204" pitchFamily="34" charset="0"/>
              </a:rPr>
              <a:t>Discuss the positive and negative impacts of technological advancement on traditions and culture</a:t>
            </a:r>
            <a:endParaRPr lang="en-GB" dirty="0" smtClean="0">
              <a:latin typeface="Calibri" panose="020F0502020204030204" pitchFamily="34" charset="0"/>
              <a:cs typeface="Calibri" panose="020F0502020204030204" pitchFamily="34" charset="0"/>
            </a:endParaRPr>
          </a:p>
          <a:p>
            <a:pPr marL="400050" indent="-400050">
              <a:lnSpc>
                <a:spcPct val="115000"/>
              </a:lnSpc>
              <a:buAutoNum type="romanLcParenBoth"/>
            </a:pPr>
            <a:r>
              <a:rPr lang="en-GB" dirty="0" smtClean="0">
                <a:latin typeface="Calibri" panose="020F0502020204030204" pitchFamily="34" charset="0"/>
                <a:cs typeface="Calibri" panose="020F0502020204030204" pitchFamily="34" charset="0"/>
              </a:rPr>
              <a:t>Identify alliteration and assonance</a:t>
            </a:r>
            <a:endParaRPr lang="en-GB" dirty="0" smtClean="0">
              <a:latin typeface="Calibri" panose="020F0502020204030204" pitchFamily="34" charset="0"/>
              <a:cs typeface="Calibri" panose="020F0502020204030204" pitchFamily="34" charset="0"/>
            </a:endParaRPr>
          </a:p>
          <a:p>
            <a:pPr marL="400050" indent="-400050">
              <a:lnSpc>
                <a:spcPct val="115000"/>
              </a:lnSpc>
            </a:pPr>
            <a:endParaRPr lang="en-US" dirty="0">
              <a:latin typeface="Calibri" panose="020F0502020204030204" pitchFamily="34" charset="0"/>
              <a:cs typeface="Calibri" panose="020F0502020204030204" pitchFamily="34" charset="0"/>
            </a:endParaRPr>
          </a:p>
        </p:txBody>
      </p:sp>
    </p:spTree>
  </p:cSld>
  <p:clrMapOvr>
    <a:masterClrMapping/>
  </p:clrMapOvr>
  <p:transition>
    <p:wipe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1"/>
          <a:srcRect/>
          <a:stretch>
            <a:fillRect/>
          </a:stretch>
        </p:blipFill>
        <p:spPr>
          <a:xfrm>
            <a:off x="7692982" y="0"/>
            <a:ext cx="1232526" cy="611875"/>
          </a:xfrm>
          <a:prstGeom prst="rect">
            <a:avLst/>
          </a:prstGeom>
          <a:noFill/>
          <a:ln>
            <a:noFill/>
          </a:ln>
        </p:spPr>
      </p:pic>
      <p:sp>
        <p:nvSpPr>
          <p:cNvPr id="64" name="Google Shape;64;p14"/>
          <p:cNvSpPr txBox="1"/>
          <p:nvPr/>
        </p:nvSpPr>
        <p:spPr>
          <a:xfrm>
            <a:off x="0" y="0"/>
            <a:ext cx="8688070" cy="61785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panose="020B0604020202020204"/>
              <a:buNone/>
            </a:pPr>
            <a:r>
              <a:rPr lang="en-IN" sz="2800" b="1" dirty="0">
                <a:solidFill>
                  <a:srgbClr val="FF0000"/>
                </a:solidFill>
                <a:latin typeface="Arial" panose="020B0604020202020204" pitchFamily="34" charset="0"/>
                <a:cs typeface="Arial" panose="020B0604020202020204" pitchFamily="34" charset="0"/>
                <a:sym typeface="Arial" panose="020B0604020202020204"/>
              </a:rPr>
              <a:t>INTRODUCTION TO THE POET</a:t>
            </a:r>
            <a:endParaRPr lang="en-IN" sz="2800" b="1" i="0" u="none" strike="noStrike" cap="none" dirty="0">
              <a:solidFill>
                <a:srgbClr val="FF0000"/>
              </a:solidFill>
              <a:latin typeface="Arial" panose="020B0604020202020204" pitchFamily="34" charset="0"/>
              <a:ea typeface="Arial" panose="020B0604020202020204"/>
              <a:cs typeface="Arial" panose="020B0604020202020204" pitchFamily="34" charset="0"/>
              <a:sym typeface="Arial" panose="020B0604020202020204"/>
            </a:endParaRPr>
          </a:p>
        </p:txBody>
      </p:sp>
      <p:sp>
        <p:nvSpPr>
          <p:cNvPr id="65" name="Google Shape;65;p14"/>
          <p:cNvSpPr txBox="1"/>
          <p:nvPr/>
        </p:nvSpPr>
        <p:spPr>
          <a:xfrm>
            <a:off x="0" y="937895"/>
            <a:ext cx="6144260" cy="4205605"/>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400"/>
              <a:buFont typeface="Arial" panose="020B0604020202020204" pitchFamily="34" charset="0"/>
              <a:buChar char="•"/>
            </a:pPr>
            <a:r>
              <a:rPr sz="2000" b="0" i="0" u="none" strike="noStrike" cap="none">
                <a:solidFill>
                  <a:srgbClr val="000000"/>
                </a:solidFill>
                <a:latin typeface="Calibri" panose="020F0502020204030204"/>
                <a:ea typeface="Calibri" panose="020F0502020204030204"/>
                <a:cs typeface="Calibri" panose="020F0502020204030204"/>
                <a:sym typeface="Calibri" panose="020F0502020204030204"/>
              </a:rPr>
              <a:t>Sarojini Naidu was an India political leader born on February 13, 1879 in Hyderabad, India. </a:t>
            </a:r>
            <a:endParaRPr lang="en-US" sz="2000" b="0" i="0" u="none" strike="noStrike" cap="none" dirty="0" smtClean="0">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just" rtl="0">
              <a:lnSpc>
                <a:spcPct val="100000"/>
              </a:lnSpc>
              <a:spcBef>
                <a:spcPts val="0"/>
              </a:spcBef>
              <a:spcAft>
                <a:spcPts val="0"/>
              </a:spcAft>
              <a:buClr>
                <a:srgbClr val="000000"/>
              </a:buClr>
              <a:buSzPts val="1400"/>
              <a:buFont typeface="Arial" panose="020B0604020202020204" pitchFamily="34" charset="0"/>
              <a:buChar char="•"/>
            </a:pPr>
            <a:r>
              <a:rPr sz="2000" b="0" i="0" u="none" strike="noStrike" cap="none" smtClean="0">
                <a:solidFill>
                  <a:srgbClr val="000000"/>
                </a:solidFill>
                <a:latin typeface="Calibri" panose="020F0502020204030204"/>
                <a:ea typeface="Calibri" panose="020F0502020204030204"/>
                <a:cs typeface="Calibri" panose="020F0502020204030204"/>
                <a:sym typeface="Calibri" panose="020F0502020204030204"/>
              </a:rPr>
              <a:t>At </a:t>
            </a:r>
            <a:r>
              <a:rPr sz="2000" b="0" i="0" u="none" strike="noStrike" cap="none">
                <a:solidFill>
                  <a:srgbClr val="000000"/>
                </a:solidFill>
                <a:latin typeface="Calibri" panose="020F0502020204030204"/>
                <a:ea typeface="Calibri" panose="020F0502020204030204"/>
                <a:cs typeface="Calibri" panose="020F0502020204030204"/>
                <a:sym typeface="Calibri" panose="020F0502020204030204"/>
              </a:rPr>
              <a:t>a young age she wrote poetry and plays, a hobby she kept throughout her life. She later studied in England, and in 1916 she met Mahatma Gandhi which sparked her interest in the fight for India’s freedom. </a:t>
            </a:r>
            <a:endParaRPr lang="en-US" sz="2000" b="0" i="0" u="none" strike="noStrike" cap="none" dirty="0" smtClean="0">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just" rtl="0">
              <a:lnSpc>
                <a:spcPct val="100000"/>
              </a:lnSpc>
              <a:spcBef>
                <a:spcPts val="0"/>
              </a:spcBef>
              <a:spcAft>
                <a:spcPts val="0"/>
              </a:spcAft>
              <a:buClr>
                <a:srgbClr val="000000"/>
              </a:buClr>
              <a:buSzPts val="1400"/>
              <a:buFont typeface="Arial" panose="020B0604020202020204" pitchFamily="34" charset="0"/>
              <a:buChar char="•"/>
            </a:pPr>
            <a:r>
              <a:rPr sz="2000" b="0" i="0" u="none" strike="noStrike" cap="none" smtClean="0">
                <a:solidFill>
                  <a:srgbClr val="000000"/>
                </a:solidFill>
                <a:latin typeface="Calibri" panose="020F0502020204030204"/>
                <a:ea typeface="Calibri" panose="020F0502020204030204"/>
                <a:cs typeface="Calibri" panose="020F0502020204030204"/>
                <a:sym typeface="Calibri" panose="020F0502020204030204"/>
              </a:rPr>
              <a:t>In </a:t>
            </a:r>
            <a:r>
              <a:rPr sz="2000" b="0" i="0" u="none" strike="noStrike" cap="none">
                <a:solidFill>
                  <a:srgbClr val="000000"/>
                </a:solidFill>
                <a:latin typeface="Calibri" panose="020F0502020204030204"/>
                <a:ea typeface="Calibri" panose="020F0502020204030204"/>
                <a:cs typeface="Calibri" panose="020F0502020204030204"/>
                <a:sym typeface="Calibri" panose="020F0502020204030204"/>
              </a:rPr>
              <a:t>1925 she was elected as the first female President of the India National Congress. After India’s independence from England, Naidu became the first woman Governor of Uttar Pradesh. </a:t>
            </a:r>
            <a:endParaRPr lang="en-US" sz="2000" b="0" i="0" u="none" strike="noStrike" cap="none" dirty="0" smtClean="0">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just" rtl="0">
              <a:lnSpc>
                <a:spcPct val="100000"/>
              </a:lnSpc>
              <a:spcBef>
                <a:spcPts val="0"/>
              </a:spcBef>
              <a:spcAft>
                <a:spcPts val="0"/>
              </a:spcAft>
              <a:buClr>
                <a:srgbClr val="000000"/>
              </a:buClr>
              <a:buSzPts val="1400"/>
              <a:buFont typeface="Arial" panose="020B0604020202020204" pitchFamily="34" charset="0"/>
              <a:buChar char="•"/>
            </a:pPr>
            <a:r>
              <a:rPr sz="2000" b="0" i="0" u="none" strike="noStrike" cap="none" smtClean="0">
                <a:solidFill>
                  <a:srgbClr val="000000"/>
                </a:solidFill>
                <a:latin typeface="Calibri" panose="020F0502020204030204"/>
                <a:ea typeface="Calibri" panose="020F0502020204030204"/>
                <a:cs typeface="Calibri" panose="020F0502020204030204"/>
                <a:sym typeface="Calibri" panose="020F0502020204030204"/>
              </a:rPr>
              <a:t>Naidu </a:t>
            </a:r>
            <a:r>
              <a:rPr sz="2000" b="0" i="0" u="none" strike="noStrike" cap="none">
                <a:solidFill>
                  <a:srgbClr val="000000"/>
                </a:solidFill>
                <a:latin typeface="Calibri" panose="020F0502020204030204"/>
                <a:ea typeface="Calibri" panose="020F0502020204030204"/>
                <a:cs typeface="Calibri" panose="020F0502020204030204"/>
                <a:sym typeface="Calibri" panose="020F0502020204030204"/>
              </a:rPr>
              <a:t>died on March 02, 1949 at Lucknow, Uttar Pradesh.</a:t>
            </a:r>
            <a:endParaRPr sz="20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rgbClr val="000000"/>
              </a:buClr>
              <a:buSzPts val="1400"/>
              <a:buFont typeface="Arial" panose="020B0604020202020204"/>
              <a:buNone/>
            </a:pPr>
            <a:endParaRPr sz="20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rgbClr val="000000"/>
              </a:buClr>
              <a:buSzPts val="1400"/>
              <a:buFont typeface="Arial" panose="020B0604020202020204"/>
              <a:buNone/>
            </a:pPr>
            <a:endParaRPr sz="20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pic>
        <p:nvPicPr>
          <p:cNvPr id="2" name="Picture 1" descr="sarojini-naidu-10"/>
          <p:cNvPicPr>
            <a:picLocks noChangeAspect="1"/>
          </p:cNvPicPr>
          <p:nvPr/>
        </p:nvPicPr>
        <p:blipFill>
          <a:blip r:embed="rId2"/>
          <a:srcRect l="13715" t="496" r="15929" b="-477"/>
          <a:stretch>
            <a:fillRect/>
          </a:stretch>
        </p:blipFill>
        <p:spPr>
          <a:xfrm>
            <a:off x="6144260" y="937260"/>
            <a:ext cx="2719070" cy="3606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1"/>
          <a:srcRect/>
          <a:stretch>
            <a:fillRect/>
          </a:stretch>
        </p:blipFill>
        <p:spPr>
          <a:xfrm>
            <a:off x="7671961" y="0"/>
            <a:ext cx="1232526" cy="611875"/>
          </a:xfrm>
          <a:prstGeom prst="rect">
            <a:avLst/>
          </a:prstGeom>
          <a:noFill/>
          <a:ln>
            <a:noFill/>
          </a:ln>
        </p:spPr>
      </p:pic>
      <p:sp>
        <p:nvSpPr>
          <p:cNvPr id="71" name="Google Shape;71;p15"/>
          <p:cNvSpPr txBox="1"/>
          <p:nvPr/>
        </p:nvSpPr>
        <p:spPr>
          <a:xfrm>
            <a:off x="0" y="0"/>
            <a:ext cx="7788275" cy="65913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panose="020B0604020202020204"/>
              <a:buNone/>
            </a:pPr>
            <a:r>
              <a:rPr lang="en-IN" sz="3200" b="1" dirty="0">
                <a:solidFill>
                  <a:srgbClr val="FF0000"/>
                </a:solidFill>
                <a:latin typeface="Arial" panose="020B0604020202020204" pitchFamily="34" charset="0"/>
                <a:cs typeface="Arial" panose="020B0604020202020204" pitchFamily="34" charset="0"/>
                <a:sym typeface="+mn-ea"/>
              </a:rPr>
              <a:t>THEME OF THE </a:t>
            </a:r>
            <a:r>
              <a:rPr lang="en-US" altLang="en-IN" sz="3200" b="1" dirty="0">
                <a:solidFill>
                  <a:srgbClr val="FF0000"/>
                </a:solidFill>
                <a:latin typeface="Arial" panose="020B0604020202020204" pitchFamily="34" charset="0"/>
                <a:cs typeface="Arial" panose="020B0604020202020204" pitchFamily="34" charset="0"/>
                <a:sym typeface="+mn-ea"/>
              </a:rPr>
              <a:t>POEM</a:t>
            </a:r>
            <a:br>
              <a:rPr lang="en-IN" sz="3200" b="1" dirty="0">
                <a:solidFill>
                  <a:srgbClr val="FF0000"/>
                </a:solidFill>
                <a:latin typeface="Arial" panose="020B0604020202020204" pitchFamily="34" charset="0"/>
                <a:cs typeface="Arial" panose="020B0604020202020204" pitchFamily="34" charset="0"/>
                <a:sym typeface="+mn-ea"/>
              </a:rPr>
            </a:br>
            <a:endParaRPr lang="en-IN" sz="3200" b="1" i="0" u="none" strike="noStrike" cap="none" dirty="0">
              <a:solidFill>
                <a:srgbClr val="FF0000"/>
              </a:solidFill>
              <a:latin typeface="Arial" panose="020B0604020202020204" pitchFamily="34" charset="0"/>
              <a:ea typeface="Arial" panose="020B0604020202020204"/>
              <a:cs typeface="Arial" panose="020B0604020202020204" pitchFamily="34" charset="0"/>
              <a:sym typeface="+mn-ea"/>
            </a:endParaRPr>
          </a:p>
        </p:txBody>
      </p:sp>
      <p:sp>
        <p:nvSpPr>
          <p:cNvPr id="72" name="Google Shape;72;p15"/>
          <p:cNvSpPr txBox="1"/>
          <p:nvPr/>
        </p:nvSpPr>
        <p:spPr>
          <a:xfrm>
            <a:off x="0" y="831850"/>
            <a:ext cx="5996940" cy="43116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rPr>
              <a:t>The theme of the poem is the celebration of indian </a:t>
            </a:r>
            <a:r>
              <a:rPr sz="1800" b="1" i="0" u="none" strike="noStrike" cap="none">
                <a:solidFill>
                  <a:srgbClr val="000000"/>
                </a:solidFill>
                <a:latin typeface="Calibri" panose="020F0502020204030204"/>
                <a:ea typeface="Calibri" panose="020F0502020204030204"/>
                <a:cs typeface="Calibri" panose="020F0502020204030204"/>
                <a:sym typeface="Calibri" panose="020F0502020204030204"/>
              </a:rPr>
              <a:t>womanhood</a:t>
            </a:r>
            <a:r>
              <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rPr>
              <a:t>.</a:t>
            </a: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rgbClr val="000000"/>
              </a:buClr>
              <a:buSzPts val="14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rgbClr val="000000"/>
              </a:buClr>
              <a:buSzPts val="1400"/>
              <a:buFont typeface="Arial" panose="020B0604020202020204"/>
              <a:buNone/>
            </a:pPr>
            <a:r>
              <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rPr>
              <a:t>Sarojini Naidu describes each stage of an indian woman with a colour that is </a:t>
            </a:r>
            <a:r>
              <a:rPr sz="1800" b="0" i="0" u="none" strike="noStrike" cap="none" smtClean="0">
                <a:solidFill>
                  <a:srgbClr val="000000"/>
                </a:solidFill>
                <a:latin typeface="Calibri" panose="020F0502020204030204"/>
                <a:ea typeface="Calibri" panose="020F0502020204030204"/>
                <a:cs typeface="Calibri" panose="020F0502020204030204"/>
                <a:sym typeface="Calibri" panose="020F0502020204030204"/>
              </a:rPr>
              <a:t>suitable.</a:t>
            </a:r>
            <a:endParaRPr lang="en-US" sz="1800" b="0" i="0" u="none" strike="noStrike" cap="none" dirty="0" smtClean="0">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rgbClr val="000000"/>
              </a:buClr>
              <a:buSzPts val="1400"/>
              <a:buFont typeface="Arial" panose="020B0604020202020204"/>
              <a:buNone/>
            </a:pPr>
            <a:endParaRPr lang="en-US" sz="1800" dirty="0" smtClean="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rgbClr val="000000"/>
              </a:buClr>
              <a:buSzPts val="1400"/>
              <a:buFont typeface="Arial" panose="020B0604020202020204"/>
              <a:buNone/>
            </a:pPr>
            <a:r>
              <a:rPr sz="1800" b="0" i="0" u="none" strike="noStrike" cap="none" smtClean="0">
                <a:solidFill>
                  <a:srgbClr val="000000"/>
                </a:solidFill>
                <a:latin typeface="Calibri" panose="020F0502020204030204"/>
                <a:ea typeface="Calibri" panose="020F0502020204030204"/>
                <a:cs typeface="Calibri" panose="020F0502020204030204"/>
                <a:sym typeface="Calibri" panose="020F0502020204030204"/>
              </a:rPr>
              <a:t>The </a:t>
            </a:r>
            <a:r>
              <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rPr>
              <a:t>poem shows the life of an indian woman from a dreamy maiden to an excited bride and then to a faithful wife. </a:t>
            </a: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pic>
        <p:nvPicPr>
          <p:cNvPr id="2" name="Picture 1" descr="womanhood-amit-bera"/>
          <p:cNvPicPr>
            <a:picLocks noChangeAspect="1"/>
          </p:cNvPicPr>
          <p:nvPr/>
        </p:nvPicPr>
        <p:blipFill>
          <a:blip r:embed="rId2"/>
          <a:stretch>
            <a:fillRect/>
          </a:stretch>
        </p:blipFill>
        <p:spPr>
          <a:xfrm>
            <a:off x="6316345" y="766445"/>
            <a:ext cx="2547620" cy="343789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5" y="0"/>
            <a:ext cx="7141210" cy="5143500"/>
          </a:xfrm>
        </p:spPr>
        <p:txBody>
          <a:bodyPr/>
          <a:lstStyle/>
          <a:p>
            <a:pPr marL="114300" indent="0" algn="ctr">
              <a:buNone/>
            </a:pPr>
            <a:r>
              <a:rPr lang="en-US" sz="1600" b="1" dirty="0">
                <a:solidFill>
                  <a:schemeClr val="tx1"/>
                </a:solidFill>
              </a:rPr>
              <a:t>Bangle sellers are we who bear</a:t>
            </a:r>
            <a:endParaRPr lang="en-US" sz="1600" b="1" dirty="0">
              <a:solidFill>
                <a:schemeClr val="tx1"/>
              </a:solidFill>
            </a:endParaRPr>
          </a:p>
          <a:p>
            <a:pPr marL="114300" indent="0" algn="ctr">
              <a:buNone/>
            </a:pPr>
            <a:r>
              <a:rPr lang="en-US" sz="1600" b="1" dirty="0">
                <a:solidFill>
                  <a:schemeClr val="tx1"/>
                </a:solidFill>
              </a:rPr>
              <a:t>Our shining loads to the temple fair…</a:t>
            </a:r>
            <a:endParaRPr lang="en-US" sz="1600" b="1" dirty="0">
              <a:solidFill>
                <a:schemeClr val="tx1"/>
              </a:solidFill>
            </a:endParaRPr>
          </a:p>
          <a:p>
            <a:pPr marL="114300" indent="0" algn="ctr">
              <a:buNone/>
            </a:pPr>
            <a:r>
              <a:rPr lang="en-US" sz="1600" b="1" dirty="0">
                <a:solidFill>
                  <a:schemeClr val="tx1"/>
                </a:solidFill>
              </a:rPr>
              <a:t>Who will buy these delicate, bright</a:t>
            </a:r>
            <a:endParaRPr lang="en-US" sz="1600" b="1" dirty="0">
              <a:solidFill>
                <a:schemeClr val="tx1"/>
              </a:solidFill>
            </a:endParaRPr>
          </a:p>
          <a:p>
            <a:pPr marL="114300" indent="0" algn="ctr">
              <a:buNone/>
            </a:pPr>
            <a:r>
              <a:rPr lang="en-US" sz="1600" b="1" dirty="0">
                <a:solidFill>
                  <a:schemeClr val="tx1"/>
                </a:solidFill>
              </a:rPr>
              <a:t>Rainbow-tinted circles of light?</a:t>
            </a:r>
            <a:endParaRPr lang="en-US" sz="1600" b="1" dirty="0">
              <a:solidFill>
                <a:schemeClr val="tx1"/>
              </a:solidFill>
            </a:endParaRPr>
          </a:p>
          <a:p>
            <a:pPr marL="114300" indent="0" algn="ctr">
              <a:buNone/>
            </a:pPr>
            <a:r>
              <a:rPr lang="en-US" sz="1600" b="1" dirty="0">
                <a:solidFill>
                  <a:schemeClr val="tx1"/>
                </a:solidFill>
              </a:rPr>
              <a:t>Lustrous tokens of radiant lives,</a:t>
            </a:r>
            <a:endParaRPr lang="en-US" sz="1600" b="1" dirty="0">
              <a:solidFill>
                <a:schemeClr val="tx1"/>
              </a:solidFill>
            </a:endParaRPr>
          </a:p>
          <a:p>
            <a:pPr marL="114300" indent="0" algn="ctr">
              <a:buNone/>
            </a:pPr>
            <a:r>
              <a:rPr lang="en-US" sz="1600" b="1" dirty="0">
                <a:solidFill>
                  <a:schemeClr val="tx1"/>
                </a:solidFill>
              </a:rPr>
              <a:t>For happy daughters and happy wives.</a:t>
            </a:r>
            <a:endParaRPr lang="en-US" sz="1600" b="1" dirty="0">
              <a:solidFill>
                <a:schemeClr val="tx1"/>
              </a:solidFill>
            </a:endParaRPr>
          </a:p>
          <a:p>
            <a:pPr marL="114300" indent="0" algn="ctr">
              <a:buNone/>
            </a:pPr>
            <a:endParaRPr lang="en-US" sz="1600" dirty="0">
              <a:solidFill>
                <a:schemeClr val="tx1"/>
              </a:solidFill>
            </a:endParaRPr>
          </a:p>
          <a:p>
            <a:pPr marL="114300" indent="0" algn="just">
              <a:buNone/>
            </a:pPr>
            <a:r>
              <a:rPr lang="en-US" sz="1600" b="1" dirty="0">
                <a:solidFill>
                  <a:schemeClr val="tx1"/>
                </a:solidFill>
              </a:rPr>
              <a:t>Summary</a:t>
            </a:r>
            <a:r>
              <a:rPr lang="en-US" sz="1600" dirty="0">
                <a:solidFill>
                  <a:schemeClr val="tx1"/>
                </a:solidFill>
              </a:rPr>
              <a:t>: The poem begins with the speakers introducing themselves as bangle sellers who sell their articles at the temple fair. They call out to the people to buy their bangles. These hawkers describe their bangles as delicate, bright, rainbow-tinted circles of light. They advertise by questioning who will buy these bangles for their daughters and wives</a:t>
            </a:r>
            <a:r>
              <a:rPr lang="en-US" sz="1600" dirty="0" smtClean="0">
                <a:solidFill>
                  <a:schemeClr val="tx1"/>
                </a:solidFill>
              </a:rPr>
              <a:t>.</a:t>
            </a:r>
            <a:endParaRPr lang="en-US" sz="1600" dirty="0">
              <a:solidFill>
                <a:schemeClr val="tx1"/>
              </a:solidFill>
            </a:endParaRPr>
          </a:p>
        </p:txBody>
      </p:sp>
      <p:pic>
        <p:nvPicPr>
          <p:cNvPr id="4" name="Picture 3" descr="jpg"/>
          <p:cNvPicPr>
            <a:picLocks noChangeAspect="1"/>
          </p:cNvPicPr>
          <p:nvPr/>
        </p:nvPicPr>
        <p:blipFill>
          <a:blip r:embed="rId1"/>
          <a:stretch>
            <a:fillRect/>
          </a:stretch>
        </p:blipFill>
        <p:spPr>
          <a:xfrm>
            <a:off x="7140575" y="883285"/>
            <a:ext cx="2003425" cy="3673475"/>
          </a:xfrm>
          <a:prstGeom prst="rect">
            <a:avLst/>
          </a:prstGeom>
        </p:spPr>
      </p:pic>
      <p:pic>
        <p:nvPicPr>
          <p:cNvPr id="5" name="Google Shape;77;p16"/>
          <p:cNvPicPr preferRelativeResize="0"/>
          <p:nvPr/>
        </p:nvPicPr>
        <p:blipFill rotWithShape="1">
          <a:blip r:embed="rId2"/>
          <a:srcRect/>
          <a:stretch>
            <a:fillRect/>
          </a:stretch>
        </p:blipFill>
        <p:spPr>
          <a:xfrm>
            <a:off x="7598388" y="185247"/>
            <a:ext cx="1232526" cy="611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0"/>
            <a:ext cx="6604000" cy="5143500"/>
          </a:xfrm>
        </p:spPr>
        <p:txBody>
          <a:bodyPr/>
          <a:lstStyle/>
          <a:p>
            <a:pPr marL="114300" indent="0" algn="ctr">
              <a:buNone/>
            </a:pPr>
            <a:r>
              <a:rPr lang="en-US" b="1" dirty="0">
                <a:solidFill>
                  <a:schemeClr val="tx1"/>
                </a:solidFill>
                <a:latin typeface="Calibri" panose="020F0502020204030204" pitchFamily="34" charset="0"/>
                <a:cs typeface="Calibri" panose="020F0502020204030204" pitchFamily="34" charset="0"/>
              </a:rPr>
              <a:t>Some are meet for a maiden’s wrist,</a:t>
            </a:r>
            <a:endParaRPr lang="en-US" b="1" dirty="0">
              <a:solidFill>
                <a:schemeClr val="tx1"/>
              </a:solidFill>
              <a:latin typeface="Calibri" panose="020F0502020204030204" pitchFamily="34" charset="0"/>
              <a:cs typeface="Calibri" panose="020F0502020204030204" pitchFamily="34" charset="0"/>
            </a:endParaRPr>
          </a:p>
          <a:p>
            <a:pPr marL="114300" indent="0" algn="ctr">
              <a:buNone/>
            </a:pPr>
            <a:r>
              <a:rPr lang="en-US" b="1" dirty="0">
                <a:solidFill>
                  <a:schemeClr val="tx1"/>
                </a:solidFill>
                <a:latin typeface="Calibri" panose="020F0502020204030204" pitchFamily="34" charset="0"/>
                <a:cs typeface="Calibri" panose="020F0502020204030204" pitchFamily="34" charset="0"/>
              </a:rPr>
              <a:t>Silver and blue as the mountain mist,</a:t>
            </a:r>
            <a:endParaRPr lang="en-US" b="1" dirty="0">
              <a:solidFill>
                <a:schemeClr val="tx1"/>
              </a:solidFill>
              <a:latin typeface="Calibri" panose="020F0502020204030204" pitchFamily="34" charset="0"/>
              <a:cs typeface="Calibri" panose="020F0502020204030204" pitchFamily="34" charset="0"/>
            </a:endParaRPr>
          </a:p>
          <a:p>
            <a:pPr marL="114300" indent="0" algn="ctr">
              <a:buNone/>
            </a:pPr>
            <a:r>
              <a:rPr lang="en-US" b="1" dirty="0">
                <a:solidFill>
                  <a:schemeClr val="tx1"/>
                </a:solidFill>
                <a:latin typeface="Calibri" panose="020F0502020204030204" pitchFamily="34" charset="0"/>
                <a:cs typeface="Calibri" panose="020F0502020204030204" pitchFamily="34" charset="0"/>
              </a:rPr>
              <a:t>Some are flushed like the buds that dream</a:t>
            </a:r>
            <a:endParaRPr lang="en-US" b="1" dirty="0">
              <a:solidFill>
                <a:schemeClr val="tx1"/>
              </a:solidFill>
              <a:latin typeface="Calibri" panose="020F0502020204030204" pitchFamily="34" charset="0"/>
              <a:cs typeface="Calibri" panose="020F0502020204030204" pitchFamily="34" charset="0"/>
            </a:endParaRPr>
          </a:p>
          <a:p>
            <a:pPr marL="114300" indent="0" algn="ctr">
              <a:buNone/>
            </a:pPr>
            <a:r>
              <a:rPr lang="en-US" b="1" dirty="0">
                <a:solidFill>
                  <a:schemeClr val="tx1"/>
                </a:solidFill>
                <a:latin typeface="Calibri" panose="020F0502020204030204" pitchFamily="34" charset="0"/>
                <a:cs typeface="Calibri" panose="020F0502020204030204" pitchFamily="34" charset="0"/>
              </a:rPr>
              <a:t>On the tranquil brow of a woodland stream,</a:t>
            </a:r>
            <a:endParaRPr lang="en-US" b="1" dirty="0">
              <a:solidFill>
                <a:schemeClr val="tx1"/>
              </a:solidFill>
              <a:latin typeface="Calibri" panose="020F0502020204030204" pitchFamily="34" charset="0"/>
              <a:cs typeface="Calibri" panose="020F0502020204030204" pitchFamily="34" charset="0"/>
            </a:endParaRPr>
          </a:p>
          <a:p>
            <a:pPr marL="114300" indent="0" algn="ctr">
              <a:buNone/>
            </a:pPr>
            <a:r>
              <a:rPr lang="en-US" b="1" dirty="0">
                <a:solidFill>
                  <a:schemeClr val="tx1"/>
                </a:solidFill>
                <a:latin typeface="Calibri" panose="020F0502020204030204" pitchFamily="34" charset="0"/>
                <a:cs typeface="Calibri" panose="020F0502020204030204" pitchFamily="34" charset="0"/>
              </a:rPr>
              <a:t>Some are aglow with the bloom that cleaves</a:t>
            </a:r>
            <a:endParaRPr lang="en-US" b="1" dirty="0">
              <a:solidFill>
                <a:schemeClr val="tx1"/>
              </a:solidFill>
              <a:latin typeface="Calibri" panose="020F0502020204030204" pitchFamily="34" charset="0"/>
              <a:cs typeface="Calibri" panose="020F0502020204030204" pitchFamily="34" charset="0"/>
            </a:endParaRPr>
          </a:p>
          <a:p>
            <a:pPr marL="114300" indent="0" algn="ctr">
              <a:buNone/>
            </a:pPr>
            <a:r>
              <a:rPr lang="en-US" b="1" dirty="0">
                <a:solidFill>
                  <a:schemeClr val="tx1"/>
                </a:solidFill>
                <a:latin typeface="Calibri" panose="020F0502020204030204" pitchFamily="34" charset="0"/>
                <a:cs typeface="Calibri" panose="020F0502020204030204" pitchFamily="34" charset="0"/>
              </a:rPr>
              <a:t>To the limpid glory of new born </a:t>
            </a:r>
            <a:r>
              <a:rPr lang="en-US" b="1" dirty="0" smtClean="0">
                <a:solidFill>
                  <a:schemeClr val="tx1"/>
                </a:solidFill>
                <a:latin typeface="Calibri" panose="020F0502020204030204" pitchFamily="34" charset="0"/>
                <a:cs typeface="Calibri" panose="020F0502020204030204" pitchFamily="34" charset="0"/>
              </a:rPr>
              <a:t>leaves</a:t>
            </a:r>
            <a:endParaRPr lang="en-US" b="1" dirty="0" smtClean="0">
              <a:solidFill>
                <a:schemeClr val="tx1"/>
              </a:solidFill>
              <a:latin typeface="Calibri" panose="020F0502020204030204" pitchFamily="34" charset="0"/>
              <a:cs typeface="Calibri" panose="020F0502020204030204" pitchFamily="34" charset="0"/>
            </a:endParaRPr>
          </a:p>
          <a:p>
            <a:pPr marL="114300" indent="0" algn="ctr">
              <a:buNone/>
            </a:pPr>
            <a:endParaRPr lang="en-US" b="1" dirty="0" smtClean="0">
              <a:solidFill>
                <a:schemeClr val="tx1"/>
              </a:solidFill>
              <a:latin typeface="Calibri" panose="020F0502020204030204" pitchFamily="34" charset="0"/>
              <a:cs typeface="Calibri" panose="020F0502020204030204" pitchFamily="34" charset="0"/>
            </a:endParaRPr>
          </a:p>
          <a:p>
            <a:pPr marL="114300" indent="0" algn="ctr">
              <a:buNone/>
            </a:pPr>
            <a:endParaRPr lang="en-US" b="1" dirty="0">
              <a:solidFill>
                <a:schemeClr val="tx1"/>
              </a:solidFill>
              <a:latin typeface="Calibri" panose="020F0502020204030204" pitchFamily="34" charset="0"/>
              <a:cs typeface="Calibri" panose="020F0502020204030204" pitchFamily="34" charset="0"/>
            </a:endParaRPr>
          </a:p>
          <a:p>
            <a:pPr marL="114300" indent="0" algn="just">
              <a:buNone/>
            </a:pPr>
            <a:r>
              <a:rPr lang="en-US" b="1" dirty="0">
                <a:solidFill>
                  <a:schemeClr val="tx1"/>
                </a:solidFill>
                <a:latin typeface="Calibri" panose="020F0502020204030204" pitchFamily="34" charset="0"/>
                <a:cs typeface="Calibri" panose="020F0502020204030204" pitchFamily="34" charset="0"/>
              </a:rPr>
              <a:t>Summary :  </a:t>
            </a:r>
            <a:r>
              <a:rPr lang="en-US" dirty="0" smtClean="0">
                <a:solidFill>
                  <a:schemeClr val="tx1"/>
                </a:solidFill>
                <a:latin typeface="Calibri" panose="020F0502020204030204" pitchFamily="34" charset="0"/>
                <a:cs typeface="Calibri" panose="020F0502020204030204" pitchFamily="34" charset="0"/>
              </a:rPr>
              <a:t>The </a:t>
            </a:r>
            <a:r>
              <a:rPr lang="en-US" dirty="0">
                <a:solidFill>
                  <a:schemeClr val="tx1"/>
                </a:solidFill>
                <a:latin typeface="Calibri" panose="020F0502020204030204" pitchFamily="34" charset="0"/>
                <a:cs typeface="Calibri" panose="020F0502020204030204" pitchFamily="34" charset="0"/>
              </a:rPr>
              <a:t>speakers talk of the kinds of bangles they have. Some of these bangles are suited for a maiden’s, that is, a young unmarried woman’s wrist. They are Silver and Blue in </a:t>
            </a:r>
            <a:r>
              <a:rPr lang="en-US" dirty="0" err="1">
                <a:solidFill>
                  <a:schemeClr val="tx1"/>
                </a:solidFill>
                <a:latin typeface="Calibri" panose="020F0502020204030204" pitchFamily="34" charset="0"/>
                <a:cs typeface="Calibri" panose="020F0502020204030204" pitchFamily="34" charset="0"/>
              </a:rPr>
              <a:t>colour</a:t>
            </a:r>
            <a:r>
              <a:rPr lang="en-US" dirty="0">
                <a:solidFill>
                  <a:schemeClr val="tx1"/>
                </a:solidFill>
                <a:latin typeface="Calibri" panose="020F0502020204030204" pitchFamily="34" charset="0"/>
                <a:cs typeface="Calibri" panose="020F0502020204030204" pitchFamily="34" charset="0"/>
              </a:rPr>
              <a:t> like the mountain mist. Some of them are ‘flushed’, that is pink and light red in </a:t>
            </a:r>
            <a:r>
              <a:rPr lang="en-US" dirty="0" err="1">
                <a:solidFill>
                  <a:schemeClr val="tx1"/>
                </a:solidFill>
                <a:latin typeface="Calibri" panose="020F0502020204030204" pitchFamily="34" charset="0"/>
                <a:cs typeface="Calibri" panose="020F0502020204030204" pitchFamily="34" charset="0"/>
              </a:rPr>
              <a:t>colour</a:t>
            </a:r>
            <a:r>
              <a:rPr lang="en-US" dirty="0">
                <a:solidFill>
                  <a:schemeClr val="tx1"/>
                </a:solidFill>
                <a:latin typeface="Calibri" panose="020F0502020204030204" pitchFamily="34" charset="0"/>
                <a:cs typeface="Calibri" panose="020F0502020204030204" pitchFamily="34" charset="0"/>
              </a:rPr>
              <a:t> like flower buds growing beside a woodland stream. Still others are green and glowing like the transparent beauty of new born leaves.</a:t>
            </a:r>
            <a:endParaRPr lang="en-US" dirty="0">
              <a:solidFill>
                <a:schemeClr val="tx1"/>
              </a:solidFill>
              <a:latin typeface="Calibri" panose="020F0502020204030204" pitchFamily="34" charset="0"/>
              <a:cs typeface="Calibri" panose="020F0502020204030204" pitchFamily="34" charset="0"/>
            </a:endParaRPr>
          </a:p>
          <a:p>
            <a:pPr marL="114300" indent="0" algn="l">
              <a:buNone/>
            </a:pPr>
            <a:endParaRPr lang="en-US" sz="1400" dirty="0">
              <a:solidFill>
                <a:schemeClr val="tx1"/>
              </a:solidFill>
            </a:endParaRPr>
          </a:p>
        </p:txBody>
      </p:sp>
      <p:pic>
        <p:nvPicPr>
          <p:cNvPr id="4" name="Picture 3" descr="bangle-seller (1)"/>
          <p:cNvPicPr>
            <a:picLocks noChangeAspect="1"/>
          </p:cNvPicPr>
          <p:nvPr/>
        </p:nvPicPr>
        <p:blipFill>
          <a:blip r:embed="rId1"/>
          <a:stretch>
            <a:fillRect/>
          </a:stretch>
        </p:blipFill>
        <p:spPr>
          <a:xfrm>
            <a:off x="6677025" y="771525"/>
            <a:ext cx="2277745" cy="4039870"/>
          </a:xfrm>
          <a:prstGeom prst="rect">
            <a:avLst/>
          </a:prstGeom>
        </p:spPr>
      </p:pic>
      <p:pic>
        <p:nvPicPr>
          <p:cNvPr id="5" name="Google Shape;77;p16"/>
          <p:cNvPicPr preferRelativeResize="0"/>
          <p:nvPr/>
        </p:nvPicPr>
        <p:blipFill rotWithShape="1">
          <a:blip r:embed="rId2"/>
          <a:srcRect/>
          <a:stretch>
            <a:fillRect/>
          </a:stretch>
        </p:blipFill>
        <p:spPr>
          <a:xfrm>
            <a:off x="7598388" y="0"/>
            <a:ext cx="1232526" cy="611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0" y="52705"/>
            <a:ext cx="6625590" cy="4031873"/>
          </a:xfrm>
          <a:prstGeom prst="rect">
            <a:avLst/>
          </a:prstGeom>
          <a:noFill/>
        </p:spPr>
        <p:txBody>
          <a:bodyPr wrap="square" rtlCol="0" anchor="t">
            <a:spAutoFit/>
          </a:bodyPr>
          <a:lstStyle/>
          <a:p>
            <a:pPr algn="ctr"/>
            <a:r>
              <a:rPr lang="en-US" sz="1600" b="1" dirty="0"/>
              <a:t>Some are like fields of sunlit corn,</a:t>
            </a:r>
            <a:endParaRPr lang="en-US" sz="1600" b="1" dirty="0"/>
          </a:p>
          <a:p>
            <a:pPr algn="ctr"/>
            <a:r>
              <a:rPr lang="en-US" sz="1600" b="1" dirty="0"/>
              <a:t>Meet for a bride on her bridal morn,</a:t>
            </a:r>
            <a:endParaRPr lang="en-US" sz="1600" b="1" dirty="0"/>
          </a:p>
          <a:p>
            <a:pPr algn="ctr"/>
            <a:r>
              <a:rPr lang="en-US" sz="1600" b="1" dirty="0"/>
              <a:t>Some, like the flame of her marriage fire,</a:t>
            </a:r>
            <a:endParaRPr lang="en-US" sz="1600" b="1" dirty="0"/>
          </a:p>
          <a:p>
            <a:pPr algn="ctr"/>
            <a:r>
              <a:rPr lang="en-US" sz="1600" b="1" dirty="0"/>
              <a:t>Or, rich with the hue of her heart’s desire,</a:t>
            </a:r>
            <a:endParaRPr lang="en-US" sz="1600" b="1" dirty="0"/>
          </a:p>
          <a:p>
            <a:pPr algn="ctr"/>
            <a:r>
              <a:rPr lang="en-US" sz="1600" b="1" dirty="0"/>
              <a:t>Tinkling, luminous, tender, and clear,</a:t>
            </a:r>
            <a:endParaRPr lang="en-US" sz="1600" b="1" dirty="0"/>
          </a:p>
          <a:p>
            <a:pPr algn="ctr"/>
            <a:r>
              <a:rPr lang="en-US" sz="1600" b="1" dirty="0"/>
              <a:t>Like her bridal laughter and bridal tear.</a:t>
            </a:r>
            <a:endParaRPr lang="en-US" sz="1600" b="1" dirty="0"/>
          </a:p>
          <a:p>
            <a:endParaRPr lang="en-US" sz="1600" dirty="0"/>
          </a:p>
          <a:p>
            <a:r>
              <a:rPr lang="en-US" sz="1600" b="1" dirty="0"/>
              <a:t>Summary: </a:t>
            </a:r>
            <a:endParaRPr lang="en-US" sz="1600" b="1" dirty="0"/>
          </a:p>
          <a:p>
            <a:r>
              <a:rPr lang="en-US" sz="1600" dirty="0" smtClean="0"/>
              <a:t>The </a:t>
            </a:r>
            <a:r>
              <a:rPr lang="en-US" sz="1600" dirty="0"/>
              <a:t>bangle sellers say that some of their bangles are yellow like ‘fields of sunlit corn‘. Bangles of this </a:t>
            </a:r>
            <a:r>
              <a:rPr lang="en-US" sz="1600" dirty="0" smtClean="0"/>
              <a:t>color </a:t>
            </a:r>
            <a:r>
              <a:rPr lang="en-US" sz="1600" dirty="0"/>
              <a:t>are perfect for a bride on her bridal morn. Some of the bangles they have are bright red. They represent the flame of a newly turned bride’s marriage fire, that is, the passion of her newly made relation. The red bangles also stand for her heart’s desire. The bangles are ‘tinkling, luminous, tender and clear’. They express both her joy of starting a new life with her husband and the sorrow of leaving her parents behind</a:t>
            </a:r>
            <a:r>
              <a:rPr lang="en-US" sz="1600" dirty="0" smtClean="0"/>
              <a:t>.</a:t>
            </a:r>
            <a:endParaRPr lang="en-US" sz="1600" dirty="0"/>
          </a:p>
        </p:txBody>
      </p:sp>
      <p:pic>
        <p:nvPicPr>
          <p:cNvPr id="6" name="Picture 5" descr="Punjabi_Culture_965238154"/>
          <p:cNvPicPr>
            <a:picLocks noChangeAspect="1"/>
          </p:cNvPicPr>
          <p:nvPr/>
        </p:nvPicPr>
        <p:blipFill>
          <a:blip r:embed="rId1"/>
          <a:stretch>
            <a:fillRect/>
          </a:stretch>
        </p:blipFill>
        <p:spPr>
          <a:xfrm>
            <a:off x="6625590" y="902970"/>
            <a:ext cx="2532380" cy="3315335"/>
          </a:xfrm>
          <a:prstGeom prst="rect">
            <a:avLst/>
          </a:prstGeom>
        </p:spPr>
      </p:pic>
      <p:pic>
        <p:nvPicPr>
          <p:cNvPr id="4" name="Google Shape;77;p16"/>
          <p:cNvPicPr preferRelativeResize="0"/>
          <p:nvPr/>
        </p:nvPicPr>
        <p:blipFill rotWithShape="1">
          <a:blip r:embed="rId2"/>
          <a:srcRect/>
          <a:stretch>
            <a:fillRect/>
          </a:stretch>
        </p:blipFill>
        <p:spPr>
          <a:xfrm>
            <a:off x="7598388" y="185247"/>
            <a:ext cx="1232526" cy="611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36220" y="635"/>
            <a:ext cx="6308090" cy="4509135"/>
          </a:xfrm>
        </p:spPr>
        <p:txBody>
          <a:bodyPr/>
          <a:lstStyle/>
          <a:p>
            <a:pPr marL="114300" indent="0" algn="ctr">
              <a:buNone/>
            </a:pPr>
            <a:r>
              <a:rPr lang="en-US" sz="1600" b="1" dirty="0">
                <a:solidFill>
                  <a:schemeClr val="tx1"/>
                </a:solidFill>
              </a:rPr>
              <a:t>Some are purple and gold flecked grey</a:t>
            </a:r>
            <a:endParaRPr lang="en-US" sz="1600" b="1" dirty="0">
              <a:solidFill>
                <a:schemeClr val="tx1"/>
              </a:solidFill>
            </a:endParaRPr>
          </a:p>
          <a:p>
            <a:pPr marL="114300" indent="0" algn="ctr">
              <a:buNone/>
            </a:pPr>
            <a:r>
              <a:rPr lang="en-US" sz="1600" b="1" dirty="0">
                <a:solidFill>
                  <a:schemeClr val="tx1"/>
                </a:solidFill>
              </a:rPr>
              <a:t>For she who has journeyed through life midway,</a:t>
            </a:r>
            <a:endParaRPr lang="en-US" sz="1600" b="1" dirty="0">
              <a:solidFill>
                <a:schemeClr val="tx1"/>
              </a:solidFill>
            </a:endParaRPr>
          </a:p>
          <a:p>
            <a:pPr marL="114300" indent="0" algn="ctr">
              <a:buNone/>
            </a:pPr>
            <a:r>
              <a:rPr lang="en-US" sz="1600" b="1" dirty="0">
                <a:solidFill>
                  <a:schemeClr val="tx1"/>
                </a:solidFill>
              </a:rPr>
              <a:t>Whose hands have cherished, whose love has blest,</a:t>
            </a:r>
            <a:endParaRPr lang="en-US" sz="1600" b="1" dirty="0">
              <a:solidFill>
                <a:schemeClr val="tx1"/>
              </a:solidFill>
            </a:endParaRPr>
          </a:p>
          <a:p>
            <a:pPr marL="114300" indent="0" algn="ctr">
              <a:buNone/>
            </a:pPr>
            <a:r>
              <a:rPr lang="en-US" sz="1600" b="1" dirty="0">
                <a:solidFill>
                  <a:schemeClr val="tx1"/>
                </a:solidFill>
              </a:rPr>
              <a:t>And cradled fair sons on her faithful breast,</a:t>
            </a:r>
            <a:endParaRPr lang="en-US" sz="1600" b="1" dirty="0">
              <a:solidFill>
                <a:schemeClr val="tx1"/>
              </a:solidFill>
            </a:endParaRPr>
          </a:p>
          <a:p>
            <a:pPr marL="114300" indent="0" algn="ctr">
              <a:buNone/>
            </a:pPr>
            <a:r>
              <a:rPr lang="en-US" sz="1600" b="1" dirty="0">
                <a:solidFill>
                  <a:schemeClr val="tx1"/>
                </a:solidFill>
              </a:rPr>
              <a:t>And serves her household in fruitful pride,</a:t>
            </a:r>
            <a:endParaRPr lang="en-US" sz="1600" b="1" dirty="0">
              <a:solidFill>
                <a:schemeClr val="tx1"/>
              </a:solidFill>
            </a:endParaRPr>
          </a:p>
          <a:p>
            <a:pPr marL="114300" indent="0" algn="ctr">
              <a:buNone/>
            </a:pPr>
            <a:r>
              <a:rPr lang="en-US" sz="1600" b="1" dirty="0">
                <a:solidFill>
                  <a:schemeClr val="tx1"/>
                </a:solidFill>
              </a:rPr>
              <a:t>And worships the gods at her husband’s side.</a:t>
            </a:r>
            <a:endParaRPr lang="en-US" sz="1600" b="1" dirty="0">
              <a:solidFill>
                <a:schemeClr val="tx1"/>
              </a:solidFill>
            </a:endParaRPr>
          </a:p>
          <a:p>
            <a:pPr marL="114300" indent="0" algn="ctr">
              <a:buNone/>
            </a:pPr>
            <a:endParaRPr lang="en-US" sz="1600" b="1" dirty="0">
              <a:solidFill>
                <a:schemeClr val="tx1"/>
              </a:solidFill>
            </a:endParaRPr>
          </a:p>
          <a:p>
            <a:pPr marL="114300" indent="0" algn="just">
              <a:buNone/>
            </a:pPr>
            <a:r>
              <a:rPr lang="en-US" sz="1600" b="1" dirty="0">
                <a:solidFill>
                  <a:schemeClr val="tx1"/>
                </a:solidFill>
              </a:rPr>
              <a:t>Summary: </a:t>
            </a:r>
            <a:r>
              <a:rPr lang="en-US" sz="1600" b="1" dirty="0" smtClean="0">
                <a:solidFill>
                  <a:schemeClr val="tx1"/>
                </a:solidFill>
              </a:rPr>
              <a:t>T</a:t>
            </a:r>
            <a:r>
              <a:rPr lang="en-US" sz="1600" dirty="0" smtClean="0">
                <a:solidFill>
                  <a:schemeClr val="tx1"/>
                </a:solidFill>
              </a:rPr>
              <a:t>he </a:t>
            </a:r>
            <a:r>
              <a:rPr lang="en-US" sz="1600" dirty="0">
                <a:solidFill>
                  <a:schemeClr val="tx1"/>
                </a:solidFill>
              </a:rPr>
              <a:t>speakers continue to advertise their bangles. They shout that some of their bangles are purple and gold flecked grey. These are suited for a middle-aged woman who has ‘journeyed through life’. They are for her who has raised her children well, and has remained faithful to her husband and family. These bangles are, they say, perfect for she who has maintained her household with pride and “</a:t>
            </a:r>
            <a:r>
              <a:rPr lang="en-US" sz="1600" b="1" dirty="0">
                <a:solidFill>
                  <a:schemeClr val="tx1"/>
                </a:solidFill>
              </a:rPr>
              <a:t>worships the gods at her husband’s side</a:t>
            </a:r>
            <a:r>
              <a:rPr lang="en-US" sz="1600" dirty="0" smtClean="0">
                <a:solidFill>
                  <a:schemeClr val="tx1"/>
                </a:solidFill>
              </a:rPr>
              <a:t>”.</a:t>
            </a:r>
            <a:endParaRPr lang="en-US" sz="1600" dirty="0">
              <a:solidFill>
                <a:schemeClr val="tx1"/>
              </a:solidFill>
            </a:endParaRPr>
          </a:p>
        </p:txBody>
      </p:sp>
      <p:pic>
        <p:nvPicPr>
          <p:cNvPr id="4" name="Picture 3" descr="bangle-vendor-in-village-35x49in-rustic-gold-frame1-e1312994947257"/>
          <p:cNvPicPr>
            <a:picLocks noChangeAspect="1"/>
          </p:cNvPicPr>
          <p:nvPr/>
        </p:nvPicPr>
        <p:blipFill>
          <a:blip r:embed="rId1"/>
          <a:stretch>
            <a:fillRect/>
          </a:stretch>
        </p:blipFill>
        <p:spPr>
          <a:xfrm>
            <a:off x="6544310" y="694055"/>
            <a:ext cx="2541270" cy="3581400"/>
          </a:xfrm>
          <a:prstGeom prst="rect">
            <a:avLst/>
          </a:prstGeom>
        </p:spPr>
      </p:pic>
      <p:graphicFrame>
        <p:nvGraphicFramePr>
          <p:cNvPr id="2" name="Table 1"/>
          <p:cNvGraphicFramePr/>
          <p:nvPr/>
        </p:nvGraphicFramePr>
        <p:xfrm>
          <a:off x="6544945" y="4404995"/>
          <a:ext cx="2441575" cy="543560"/>
        </p:xfrm>
        <a:graphic>
          <a:graphicData uri="http://schemas.openxmlformats.org/drawingml/2006/table">
            <a:tbl>
              <a:tblPr firstRow="1" bandRow="1">
                <a:tableStyleId>{5C22544A-7EE6-4342-B048-85BDC9FD1C3A}</a:tableStyleId>
              </a:tblPr>
              <a:tblGrid>
                <a:gridCol w="2441575"/>
              </a:tblGrid>
              <a:tr h="271780">
                <a:tc>
                  <a:txBody>
                    <a:bodyPr/>
                    <a:lstStyle/>
                    <a:p>
                      <a:pPr marL="0" indent="0">
                        <a:buNone/>
                      </a:pPr>
                      <a:r>
                        <a:rPr lang="en-US" sz="1400" b="0">
                          <a:solidFill>
                            <a:srgbClr val="000000"/>
                          </a:solidFill>
                          <a:latin typeface="Calibri" panose="020F0502020204030204" pitchFamily="34" charset="0"/>
                          <a:cs typeface="Calibri" panose="020F0502020204030204" pitchFamily="34" charset="0"/>
                        </a:rPr>
                        <a:t>Exercise, Get Going A- Page 92</a:t>
                      </a:r>
                      <a:endParaRPr lang="en-US" sz="1400" b="0">
                        <a:solidFill>
                          <a:srgbClr val="000000"/>
                        </a:solidFill>
                        <a:latin typeface="Calibri" panose="020F0502020204030204" pitchFamily="34" charset="0"/>
                        <a:cs typeface="Calibri" panose="020F0502020204030204" pitchFamily="34" charset="0"/>
                      </a:endParaRP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71780">
                <a:tc>
                  <a:txBody>
                    <a:bodyPr/>
                    <a:lstStyle/>
                    <a:p>
                      <a:pPr marL="0" indent="0">
                        <a:buNone/>
                      </a:pPr>
                      <a:r>
                        <a:rPr lang="en-US" sz="1400" b="0">
                          <a:solidFill>
                            <a:srgbClr val="000000"/>
                          </a:solidFill>
                          <a:latin typeface="Calibri" panose="020F0502020204030204" pitchFamily="34" charset="0"/>
                          <a:cs typeface="Calibri" panose="020F0502020204030204" pitchFamily="34" charset="0"/>
                        </a:rPr>
                        <a:t>Exercise, Get Going B- Page 92</a:t>
                      </a:r>
                      <a:endParaRPr lang="en-US" sz="1400" b="0">
                        <a:solidFill>
                          <a:srgbClr val="000000"/>
                        </a:solidFill>
                        <a:latin typeface="Calibri" panose="020F0502020204030204" pitchFamily="34" charset="0"/>
                        <a:cs typeface="Calibri" panose="020F0502020204030204" pitchFamily="34" charset="0"/>
                      </a:endParaRP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5" name="Google Shape;77;p16"/>
          <p:cNvPicPr preferRelativeResize="0"/>
          <p:nvPr/>
        </p:nvPicPr>
        <p:blipFill rotWithShape="1">
          <a:blip r:embed="rId2"/>
          <a:srcRect/>
          <a:stretch>
            <a:fillRect/>
          </a:stretch>
        </p:blipFill>
        <p:spPr>
          <a:xfrm>
            <a:off x="7598388" y="185247"/>
            <a:ext cx="1232526" cy="611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1135753"/>
            <a:ext cx="6308090" cy="3614924"/>
          </a:xfrm>
        </p:spPr>
        <p:txBody>
          <a:bodyPr/>
          <a:lstStyle/>
          <a:p>
            <a:pPr marL="114300" indent="0" algn="ctr">
              <a:buNone/>
            </a:pPr>
            <a:r>
              <a:rPr lang="en-US" sz="1600" dirty="0" smtClean="0">
                <a:solidFill>
                  <a:schemeClr val="tx1"/>
                </a:solidFill>
              </a:rPr>
              <a:t>“Ram </a:t>
            </a:r>
            <a:r>
              <a:rPr lang="en-US" sz="1600" dirty="0" err="1" smtClean="0">
                <a:solidFill>
                  <a:schemeClr val="tx1"/>
                </a:solidFill>
              </a:rPr>
              <a:t>Lal</a:t>
            </a:r>
            <a:r>
              <a:rPr lang="en-US" sz="1600" dirty="0" smtClean="0">
                <a:solidFill>
                  <a:schemeClr val="tx1"/>
                </a:solidFill>
              </a:rPr>
              <a:t>…………some are green</a:t>
            </a:r>
            <a:r>
              <a:rPr lang="en-US" sz="1600" dirty="0" smtClean="0">
                <a:solidFill>
                  <a:schemeClr val="tx1"/>
                </a:solidFill>
              </a:rPr>
              <a:t>.”</a:t>
            </a:r>
            <a:endParaRPr lang="en-US" sz="1600" dirty="0" smtClean="0">
              <a:solidFill>
                <a:schemeClr val="tx1"/>
              </a:solidFill>
            </a:endParaRPr>
          </a:p>
          <a:p>
            <a:pPr>
              <a:buAutoNum type="arabicPeriod"/>
            </a:pPr>
            <a:r>
              <a:rPr lang="en-US" sz="1600" dirty="0" smtClean="0">
                <a:solidFill>
                  <a:schemeClr val="tx1"/>
                </a:solidFill>
              </a:rPr>
              <a:t>What </a:t>
            </a:r>
            <a:r>
              <a:rPr lang="en-US" sz="1600" dirty="0" smtClean="0">
                <a:solidFill>
                  <a:schemeClr val="tx1"/>
                </a:solidFill>
              </a:rPr>
              <a:t>was the name of the bangle seller? </a:t>
            </a:r>
            <a:endParaRPr lang="en-US" sz="1600" dirty="0" smtClean="0">
              <a:solidFill>
                <a:schemeClr val="tx1"/>
              </a:solidFill>
            </a:endParaRPr>
          </a:p>
          <a:p>
            <a:pPr>
              <a:buAutoNum type="arabicPeriod"/>
            </a:pPr>
            <a:r>
              <a:rPr lang="en-US" sz="1600" dirty="0" smtClean="0">
                <a:solidFill>
                  <a:schemeClr val="tx1"/>
                </a:solidFill>
              </a:rPr>
              <a:t>What </a:t>
            </a:r>
            <a:r>
              <a:rPr lang="en-US" sz="1600" dirty="0" smtClean="0">
                <a:solidFill>
                  <a:schemeClr val="tx1"/>
                </a:solidFill>
              </a:rPr>
              <a:t>was he selling</a:t>
            </a:r>
            <a:r>
              <a:rPr lang="en-US" sz="1600" dirty="0" smtClean="0">
                <a:solidFill>
                  <a:schemeClr val="tx1"/>
                </a:solidFill>
              </a:rPr>
              <a:t>?</a:t>
            </a:r>
            <a:endParaRPr lang="en-US" sz="1600" dirty="0" smtClean="0">
              <a:solidFill>
                <a:schemeClr val="tx1"/>
              </a:solidFill>
            </a:endParaRPr>
          </a:p>
          <a:p>
            <a:pPr>
              <a:buAutoNum type="arabicPeriod"/>
            </a:pPr>
            <a:r>
              <a:rPr lang="en-US" sz="1600" dirty="0" smtClean="0">
                <a:solidFill>
                  <a:schemeClr val="tx1"/>
                </a:solidFill>
              </a:rPr>
              <a:t>Who </a:t>
            </a:r>
            <a:r>
              <a:rPr lang="en-US" sz="1600" dirty="0" smtClean="0">
                <a:solidFill>
                  <a:schemeClr val="tx1"/>
                </a:solidFill>
              </a:rPr>
              <a:t>was walking in front of </a:t>
            </a:r>
            <a:r>
              <a:rPr lang="en-US" sz="1600" dirty="0" err="1" smtClean="0">
                <a:solidFill>
                  <a:schemeClr val="tx1"/>
                </a:solidFill>
              </a:rPr>
              <a:t>Mr</a:t>
            </a:r>
            <a:r>
              <a:rPr lang="en-US" sz="1600" dirty="0" smtClean="0">
                <a:solidFill>
                  <a:schemeClr val="tx1"/>
                </a:solidFill>
              </a:rPr>
              <a:t> </a:t>
            </a:r>
            <a:r>
              <a:rPr lang="en-US" sz="1600" dirty="0" err="1" smtClean="0">
                <a:solidFill>
                  <a:schemeClr val="tx1"/>
                </a:solidFill>
              </a:rPr>
              <a:t>Verma’s</a:t>
            </a:r>
            <a:r>
              <a:rPr lang="en-US" sz="1600" dirty="0" smtClean="0">
                <a:solidFill>
                  <a:schemeClr val="tx1"/>
                </a:solidFill>
              </a:rPr>
              <a:t> house? </a:t>
            </a:r>
            <a:endParaRPr lang="en-US" sz="1600" dirty="0" smtClean="0">
              <a:solidFill>
                <a:schemeClr val="tx1"/>
              </a:solidFill>
            </a:endParaRPr>
          </a:p>
          <a:p>
            <a:pPr>
              <a:buAutoNum type="arabicPeriod"/>
            </a:pPr>
            <a:r>
              <a:rPr lang="en-US" sz="1600" dirty="0" smtClean="0">
                <a:solidFill>
                  <a:schemeClr val="tx1"/>
                </a:solidFill>
              </a:rPr>
              <a:t>What </a:t>
            </a:r>
            <a:r>
              <a:rPr lang="en-US" sz="1600" dirty="0" smtClean="0">
                <a:solidFill>
                  <a:schemeClr val="tx1"/>
                </a:solidFill>
              </a:rPr>
              <a:t>was he singing</a:t>
            </a:r>
            <a:r>
              <a:rPr lang="en-US" sz="1600" dirty="0" smtClean="0">
                <a:solidFill>
                  <a:schemeClr val="tx1"/>
                </a:solidFill>
              </a:rPr>
              <a:t>?</a:t>
            </a:r>
            <a:endParaRPr lang="en-US" sz="1600" dirty="0" smtClean="0">
              <a:solidFill>
                <a:schemeClr val="tx1"/>
              </a:solidFill>
            </a:endParaRPr>
          </a:p>
          <a:p>
            <a:pPr>
              <a:buNone/>
            </a:pPr>
            <a:r>
              <a:rPr lang="en-US" sz="1600" dirty="0" smtClean="0">
                <a:solidFill>
                  <a:schemeClr val="tx1"/>
                </a:solidFill>
              </a:rPr>
              <a:t>Answer the following:</a:t>
            </a:r>
            <a:endParaRPr lang="en-US" sz="1600" dirty="0" smtClean="0">
              <a:solidFill>
                <a:schemeClr val="tx1"/>
              </a:solidFill>
            </a:endParaRPr>
          </a:p>
          <a:p>
            <a:pPr>
              <a:buAutoNum type="arabicPeriod"/>
            </a:pPr>
            <a:r>
              <a:rPr lang="en-US" sz="1600" dirty="0" smtClean="0">
                <a:solidFill>
                  <a:schemeClr val="tx1"/>
                </a:solidFill>
              </a:rPr>
              <a:t>Who </a:t>
            </a:r>
            <a:r>
              <a:rPr lang="en-US" sz="1600" dirty="0" smtClean="0">
                <a:solidFill>
                  <a:schemeClr val="tx1"/>
                </a:solidFill>
              </a:rPr>
              <a:t>does the line, 'For she who has journeyed through life midway,' refer to in the last stanza? </a:t>
            </a:r>
            <a:endParaRPr lang="en-US" sz="1600" dirty="0" smtClean="0">
              <a:solidFill>
                <a:schemeClr val="tx1"/>
              </a:solidFill>
            </a:endParaRPr>
          </a:p>
          <a:p>
            <a:pPr>
              <a:buAutoNum type="arabicPeriod"/>
            </a:pPr>
            <a:r>
              <a:rPr lang="en-US" sz="1600" dirty="0" smtClean="0">
                <a:solidFill>
                  <a:schemeClr val="tx1"/>
                </a:solidFill>
              </a:rPr>
              <a:t>The bangle sellers carry their loads of bangles to </a:t>
            </a:r>
            <a:r>
              <a:rPr lang="en-US" sz="1600" dirty="0" smtClean="0">
                <a:solidFill>
                  <a:schemeClr val="tx1"/>
                </a:solidFill>
              </a:rPr>
              <a:t>the___ </a:t>
            </a:r>
            <a:r>
              <a:rPr lang="en-US" sz="1600" dirty="0" smtClean="0">
                <a:solidFill>
                  <a:schemeClr val="tx1"/>
                </a:solidFill>
              </a:rPr>
              <a:t>to sell them. </a:t>
            </a:r>
            <a:endParaRPr lang="en-US" sz="1600" dirty="0" smtClean="0">
              <a:solidFill>
                <a:schemeClr val="tx1"/>
              </a:solidFill>
            </a:endParaRPr>
          </a:p>
          <a:p>
            <a:pPr>
              <a:buNone/>
            </a:pPr>
            <a:endParaRPr lang="en-US" sz="1600" dirty="0">
              <a:solidFill>
                <a:schemeClr val="tx1"/>
              </a:solidFill>
            </a:endParaRPr>
          </a:p>
        </p:txBody>
      </p:sp>
      <p:pic>
        <p:nvPicPr>
          <p:cNvPr id="4" name="Picture 3" descr="bangle-vendor-in-village-35x49in-rustic-gold-frame1-e1312994947257"/>
          <p:cNvPicPr>
            <a:picLocks noChangeAspect="1"/>
          </p:cNvPicPr>
          <p:nvPr/>
        </p:nvPicPr>
        <p:blipFill>
          <a:blip r:embed="rId1"/>
          <a:stretch>
            <a:fillRect/>
          </a:stretch>
        </p:blipFill>
        <p:spPr>
          <a:xfrm>
            <a:off x="6544310" y="694055"/>
            <a:ext cx="2541270" cy="3581400"/>
          </a:xfrm>
          <a:prstGeom prst="rect">
            <a:avLst/>
          </a:prstGeom>
        </p:spPr>
      </p:pic>
      <p:graphicFrame>
        <p:nvGraphicFramePr>
          <p:cNvPr id="2" name="Table 1"/>
          <p:cNvGraphicFramePr/>
          <p:nvPr/>
        </p:nvGraphicFramePr>
        <p:xfrm>
          <a:off x="6544945" y="4404995"/>
          <a:ext cx="2441575" cy="543560"/>
        </p:xfrm>
        <a:graphic>
          <a:graphicData uri="http://schemas.openxmlformats.org/drawingml/2006/table">
            <a:tbl>
              <a:tblPr firstRow="1" bandRow="1">
                <a:tableStyleId>{5C22544A-7EE6-4342-B048-85BDC9FD1C3A}</a:tableStyleId>
              </a:tblPr>
              <a:tblGrid>
                <a:gridCol w="2441575"/>
              </a:tblGrid>
              <a:tr h="271780">
                <a:tc>
                  <a:txBody>
                    <a:bodyPr/>
                    <a:lstStyle/>
                    <a:p>
                      <a:pPr marL="0" indent="0">
                        <a:buNone/>
                      </a:pPr>
                      <a:r>
                        <a:rPr lang="en-US" sz="1400" b="0">
                          <a:solidFill>
                            <a:srgbClr val="000000"/>
                          </a:solidFill>
                          <a:latin typeface="Calibri" panose="020F0502020204030204" pitchFamily="34" charset="0"/>
                          <a:cs typeface="Calibri" panose="020F0502020204030204" pitchFamily="34" charset="0"/>
                        </a:rPr>
                        <a:t>Exercise, Get Going A- Page 92</a:t>
                      </a:r>
                      <a:endParaRPr lang="en-US" sz="1400" b="0">
                        <a:solidFill>
                          <a:srgbClr val="000000"/>
                        </a:solidFill>
                        <a:latin typeface="Calibri" panose="020F0502020204030204" pitchFamily="34" charset="0"/>
                        <a:cs typeface="Calibri" panose="020F0502020204030204" pitchFamily="34" charset="0"/>
                      </a:endParaRP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71780">
                <a:tc>
                  <a:txBody>
                    <a:bodyPr/>
                    <a:lstStyle/>
                    <a:p>
                      <a:pPr marL="0" indent="0">
                        <a:buNone/>
                      </a:pPr>
                      <a:r>
                        <a:rPr lang="en-US" sz="1400" b="0">
                          <a:solidFill>
                            <a:srgbClr val="000000"/>
                          </a:solidFill>
                          <a:latin typeface="Calibri" panose="020F0502020204030204" pitchFamily="34" charset="0"/>
                          <a:cs typeface="Calibri" panose="020F0502020204030204" pitchFamily="34" charset="0"/>
                        </a:rPr>
                        <a:t>Exercise, Get Going B- Page 92</a:t>
                      </a:r>
                      <a:endParaRPr lang="en-US" sz="1400" b="0">
                        <a:solidFill>
                          <a:srgbClr val="000000"/>
                        </a:solidFill>
                        <a:latin typeface="Calibri" panose="020F0502020204030204" pitchFamily="34" charset="0"/>
                        <a:cs typeface="Calibri" panose="020F0502020204030204" pitchFamily="34" charset="0"/>
                      </a:endParaRP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5" name="Google Shape;77;p16"/>
          <p:cNvPicPr preferRelativeResize="0"/>
          <p:nvPr/>
        </p:nvPicPr>
        <p:blipFill rotWithShape="1">
          <a:blip r:embed="rId2"/>
          <a:srcRect/>
          <a:stretch>
            <a:fillRect/>
          </a:stretch>
        </p:blipFill>
        <p:spPr>
          <a:xfrm>
            <a:off x="7598388" y="185247"/>
            <a:ext cx="1232526" cy="611875"/>
          </a:xfrm>
          <a:prstGeom prst="rect">
            <a:avLst/>
          </a:prstGeom>
          <a:noFill/>
          <a:ln>
            <a:noFill/>
          </a:ln>
        </p:spPr>
      </p:pic>
      <p:sp>
        <p:nvSpPr>
          <p:cNvPr id="6" name="TextBox 5"/>
          <p:cNvSpPr txBox="1"/>
          <p:nvPr/>
        </p:nvSpPr>
        <p:spPr>
          <a:xfrm>
            <a:off x="693683" y="588579"/>
            <a:ext cx="1787669" cy="523220"/>
          </a:xfrm>
          <a:prstGeom prst="rect">
            <a:avLst/>
          </a:prstGeom>
          <a:noFill/>
        </p:spPr>
        <p:txBody>
          <a:bodyPr wrap="none" rtlCol="0">
            <a:spAutoFit/>
          </a:bodyPr>
          <a:lstStyle/>
          <a:p>
            <a:r>
              <a:rPr lang="en-US" sz="2800" b="1" dirty="0" smtClean="0">
                <a:solidFill>
                  <a:srgbClr val="FF0000"/>
                </a:solidFill>
                <a:latin typeface="Calibri" panose="020F0502020204030204" pitchFamily="34" charset="0"/>
                <a:cs typeface="Calibri" panose="020F0502020204030204" pitchFamily="34" charset="0"/>
              </a:rPr>
              <a:t>Questions:</a:t>
            </a:r>
            <a:endParaRPr lang="en-US" sz="2800" b="1" dirty="0">
              <a:solidFill>
                <a:srgbClr val="FF0000"/>
              </a:solidFill>
              <a:latin typeface="Calibri" panose="020F0502020204030204" pitchFamily="34" charset="0"/>
              <a:cs typeface="Calibri" panose="020F0502020204030204" pitchFamily="34" charset="0"/>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4691</Words>
  <Application>WPS Presentation</Application>
  <PresentationFormat>On-screen Show (16:9)</PresentationFormat>
  <Paragraphs>106</Paragraphs>
  <Slides>10</Slides>
  <Notes>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10</vt:i4>
      </vt:variant>
    </vt:vector>
  </HeadingPairs>
  <TitlesOfParts>
    <vt:vector size="19" baseType="lpstr">
      <vt:lpstr>Arial</vt:lpstr>
      <vt:lpstr>SimSun</vt:lpstr>
      <vt:lpstr>Wingdings</vt:lpstr>
      <vt:lpstr>Arial</vt:lpstr>
      <vt:lpstr>Calibri</vt:lpstr>
      <vt:lpstr>Calibri</vt:lpstr>
      <vt:lpstr>Microsoft YaHei</vt:lpstr>
      <vt:lpstr>Arial Unicode MS</vt:lpstr>
      <vt:lpstr>Simple Light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Sujata</dc:creator>
  <cp:lastModifiedBy>HP</cp:lastModifiedBy>
  <cp:revision>30</cp:revision>
  <dcterms:created xsi:type="dcterms:W3CDTF">2021-05-27T09:54:00Z</dcterms:created>
  <dcterms:modified xsi:type="dcterms:W3CDTF">2023-01-23T12:12:03Z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1033-11.2.0.11440</vt:lpwstr>
  </property>
  <property fmtid="{D5CDD505-2E9C-101B-9397-08002B2CF9AE}" pid="3" name="ICV">
    <vt:lpwstr>49865DA6DFF448BEAE2CAD1B6B5169F0</vt:lpwstr>
  </property>
</Properties>
</file>