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79" r:id="rId2"/>
    <p:sldId id="272" r:id="rId3"/>
    <p:sldId id="273" r:id="rId4"/>
    <p:sldId id="264" r:id="rId5"/>
    <p:sldId id="274" r:id="rId6"/>
    <p:sldId id="275" r:id="rId7"/>
    <p:sldId id="276" r:id="rId8"/>
    <p:sldId id="277" r:id="rId9"/>
    <p:sldId id="278" r:id="rId10"/>
    <p:sldId id="280"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898" y="-2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38758" y="4781759"/>
            <a:ext cx="1747292" cy="261347"/>
          </a:xfrm>
          <a:prstGeom prst="rect">
            <a:avLst/>
          </a:prstGeom>
        </p:spPr>
        <p:txBody>
          <a:bodyPr lIns="68580" tIns="34290" rIns="68580" bIns="34290"/>
          <a:lstStyle/>
          <a:p>
            <a:fld id="{41A4F1CD-F4A6-4F34-91CE-C1FE363C53CD}" type="datetime1">
              <a:rPr lang="en-US" smtClean="0"/>
              <a:pPr/>
              <a:t>12/17/2021</a:t>
            </a:fld>
            <a:endParaRPr lang="en-US" dirty="0"/>
          </a:p>
        </p:txBody>
      </p:sp>
      <p:sp>
        <p:nvSpPr>
          <p:cNvPr id="5" name="Footer Placeholder 4"/>
          <p:cNvSpPr>
            <a:spLocks noGrp="1"/>
          </p:cNvSpPr>
          <p:nvPr>
            <p:ph type="ftr" sz="quarter" idx="11"/>
          </p:nvPr>
        </p:nvSpPr>
        <p:spPr>
          <a:xfrm>
            <a:off x="3028950" y="4781759"/>
            <a:ext cx="3086100" cy="259347"/>
          </a:xfrm>
          <a:prstGeom prst="rect">
            <a:avLst/>
          </a:prstGeom>
        </p:spPr>
        <p:txBody>
          <a:bodyPr lIns="68580" tIns="34290" rIns="68580" bIns="34290"/>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77329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2400" b="1" dirty="0" smtClean="0">
                <a:solidFill>
                  <a:srgbClr val="FF0000"/>
                </a:solidFill>
              </a:rPr>
              <a:t>NATURE AND PURPOSE OF BUSINESS</a:t>
            </a:r>
            <a:endParaRPr sz="24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2222174" y="2571738"/>
            <a:ext cx="5680855"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BUSINESS STUDIES</a:t>
            </a:r>
            <a:endParaRPr b="1" dirty="0"/>
          </a:p>
          <a:p>
            <a:pPr marL="0" lvl="0" indent="0" algn="l" rtl="0">
              <a:spcBef>
                <a:spcPts val="0"/>
              </a:spcBef>
              <a:spcAft>
                <a:spcPts val="0"/>
              </a:spcAft>
              <a:buNone/>
            </a:pPr>
            <a:r>
              <a:rPr lang="en" b="1" dirty="0"/>
              <a:t>CHAPTER NUMBER</a:t>
            </a:r>
            <a:r>
              <a:rPr lang="en" b="1" dirty="0" smtClean="0"/>
              <a:t>: 1</a:t>
            </a:r>
            <a:endParaRPr b="1" dirty="0"/>
          </a:p>
          <a:p>
            <a:pPr lvl="0"/>
            <a:r>
              <a:rPr lang="en" b="1" dirty="0"/>
              <a:t>CHAPTER NAME </a:t>
            </a:r>
            <a:r>
              <a:rPr lang="en" b="1" dirty="0" smtClean="0"/>
              <a:t>: </a:t>
            </a:r>
            <a:r>
              <a:rPr lang="en-US" dirty="0" smtClean="0"/>
              <a:t>NATURE AND PURPOSE OF BUSINESS</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Calibri" pitchFamily="34" charset="0"/>
                <a:cs typeface="Calibri" pitchFamily="34" charset="0"/>
              </a:rPr>
              <a:t>QUESTIONS</a:t>
            </a:r>
            <a:endParaRPr lang="en-IN" dirty="0"/>
          </a:p>
        </p:txBody>
      </p:sp>
      <p:sp>
        <p:nvSpPr>
          <p:cNvPr id="3" name="Content Placeholder 2"/>
          <p:cNvSpPr>
            <a:spLocks noGrp="1"/>
          </p:cNvSpPr>
          <p:nvPr>
            <p:ph idx="1"/>
          </p:nvPr>
        </p:nvSpPr>
        <p:spPr/>
        <p:txBody>
          <a:bodyPr/>
          <a:lstStyle/>
          <a:p>
            <a:pPr marL="342900" algn="just">
              <a:lnSpc>
                <a:spcPct val="150000"/>
              </a:lnSpc>
              <a:buAutoNum type="arabicPeriod"/>
            </a:pPr>
            <a:r>
              <a:rPr lang="en-US" sz="1600" dirty="0">
                <a:solidFill>
                  <a:schemeClr val="tx1"/>
                </a:solidFill>
                <a:latin typeface="Calibri" pitchFamily="34" charset="0"/>
                <a:cs typeface="Calibri" pitchFamily="34" charset="0"/>
              </a:rPr>
              <a:t>Define the term 'industry'. </a:t>
            </a:r>
          </a:p>
          <a:p>
            <a:pPr marL="342900" algn="just">
              <a:lnSpc>
                <a:spcPct val="150000"/>
              </a:lnSpc>
              <a:buAutoNum type="arabicPeriod"/>
            </a:pPr>
            <a:r>
              <a:rPr lang="en-US" sz="1600" dirty="0">
                <a:solidFill>
                  <a:schemeClr val="tx1"/>
                </a:solidFill>
                <a:latin typeface="Calibri" pitchFamily="34" charset="0"/>
                <a:cs typeface="Calibri" pitchFamily="34" charset="0"/>
              </a:rPr>
              <a:t>Define the term 'commerce'. </a:t>
            </a:r>
          </a:p>
          <a:p>
            <a:pPr marL="342900" algn="just">
              <a:lnSpc>
                <a:spcPct val="150000"/>
              </a:lnSpc>
              <a:buAutoNum type="arabicPeriod"/>
            </a:pPr>
            <a:r>
              <a:rPr lang="en-US" sz="1600" dirty="0">
                <a:solidFill>
                  <a:schemeClr val="tx1"/>
                </a:solidFill>
                <a:latin typeface="Calibri" pitchFamily="34" charset="0"/>
                <a:cs typeface="Calibri" pitchFamily="34" charset="0"/>
              </a:rPr>
              <a:t>Define the term 'trade'. </a:t>
            </a:r>
          </a:p>
          <a:p>
            <a:pPr marL="342900" algn="just">
              <a:lnSpc>
                <a:spcPct val="150000"/>
              </a:lnSpc>
              <a:buAutoNum type="arabicPeriod"/>
            </a:pPr>
            <a:r>
              <a:rPr lang="en-US" sz="1600" dirty="0">
                <a:solidFill>
                  <a:schemeClr val="tx1"/>
                </a:solidFill>
                <a:latin typeface="Calibri" pitchFamily="34" charset="0"/>
                <a:cs typeface="Calibri" pitchFamily="34" charset="0"/>
              </a:rPr>
              <a:t>What do you understand by auxiliaries to trade? </a:t>
            </a:r>
          </a:p>
          <a:p>
            <a:pPr marL="342900" algn="just">
              <a:lnSpc>
                <a:spcPct val="150000"/>
              </a:lnSpc>
              <a:buAutoNum type="arabicPeriod"/>
            </a:pPr>
            <a:r>
              <a:rPr lang="en-US" sz="1600" dirty="0">
                <a:solidFill>
                  <a:schemeClr val="tx1"/>
                </a:solidFill>
                <a:latin typeface="Calibri" pitchFamily="34" charset="0"/>
                <a:cs typeface="Calibri" pitchFamily="34" charset="0"/>
              </a:rPr>
              <a:t>Outline the concept of insurance with reference to business activities.</a:t>
            </a:r>
          </a:p>
          <a:p>
            <a:pPr marL="342900" algn="just">
              <a:lnSpc>
                <a:spcPct val="150000"/>
              </a:lnSpc>
              <a:buAutoNum type="arabicPeriod"/>
            </a:pPr>
            <a:r>
              <a:rPr lang="en-US" sz="1600" dirty="0">
                <a:solidFill>
                  <a:schemeClr val="tx1"/>
                </a:solidFill>
                <a:latin typeface="Calibri" pitchFamily="34" charset="0"/>
                <a:cs typeface="Calibri" pitchFamily="34" charset="0"/>
              </a:rPr>
              <a:t>What do you understand by the term social responsibility of business? </a:t>
            </a:r>
          </a:p>
          <a:p>
            <a:pPr marL="114300" indent="0">
              <a:lnSpc>
                <a:spcPct val="150000"/>
              </a:lnSpc>
              <a:buNone/>
            </a:pPr>
            <a:endParaRPr lang="en-IN" sz="1600" dirty="0">
              <a:solidFill>
                <a:schemeClr val="tx1"/>
              </a:solidFill>
              <a:latin typeface="Calibri" pitchFamily="34" charset="0"/>
              <a:cs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extLst>
      <p:ext uri="{BB962C8B-B14F-4D97-AF65-F5344CB8AC3E}">
        <p14:creationId xmlns:p14="http://schemas.microsoft.com/office/powerpoint/2010/main" val="2044208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7787575" y="4411031"/>
            <a:ext cx="1232526" cy="6118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Commerce</a:t>
            </a:r>
            <a:r>
              <a:rPr lang="en-US" b="1" dirty="0" smtClean="0"/>
              <a:t> </a:t>
            </a:r>
            <a:br>
              <a:rPr lang="en-US" b="1" dirty="0" smtClean="0"/>
            </a:br>
            <a:endParaRPr lang="en-US" dirty="0"/>
          </a:p>
        </p:txBody>
      </p:sp>
      <p:sp>
        <p:nvSpPr>
          <p:cNvPr id="3" name="Content Placeholder 2"/>
          <p:cNvSpPr>
            <a:spLocks noGrp="1"/>
          </p:cNvSpPr>
          <p:nvPr>
            <p:ph idx="1"/>
          </p:nvPr>
        </p:nvSpPr>
        <p:spPr/>
        <p:txBody>
          <a:bodyPr/>
          <a:lstStyle/>
          <a:p>
            <a:pPr algn="ctr">
              <a:buNone/>
            </a:pPr>
            <a:r>
              <a:rPr lang="en-US" b="1" dirty="0" smtClean="0">
                <a:solidFill>
                  <a:srgbClr val="FF0000"/>
                </a:solidFill>
              </a:rPr>
              <a:t>Commerce = Trade + Aids to trade </a:t>
            </a:r>
          </a:p>
          <a:p>
            <a:pPr>
              <a:buNone/>
            </a:pPr>
            <a:r>
              <a:rPr lang="en-US" sz="1400" dirty="0" smtClean="0">
                <a:solidFill>
                  <a:schemeClr val="tx1"/>
                </a:solidFill>
                <a:latin typeface="Calibri" pitchFamily="34" charset="0"/>
              </a:rPr>
              <a:t>	Commerce includes trade and auxiliaries to trade (aids to trade). </a:t>
            </a:r>
          </a:p>
          <a:p>
            <a:pPr>
              <a:buNone/>
            </a:pPr>
            <a:r>
              <a:rPr lang="en-US" sz="1400" dirty="0" smtClean="0">
                <a:solidFill>
                  <a:schemeClr val="tx1"/>
                </a:solidFill>
                <a:latin typeface="Calibri" pitchFamily="34" charset="0"/>
              </a:rPr>
              <a:t>	Buying and selling of goods is termed as trade. But there are a lot of activities that facilitates the process of trade. </a:t>
            </a:r>
          </a:p>
          <a:p>
            <a:pPr>
              <a:buNone/>
            </a:pPr>
            <a:r>
              <a:rPr lang="en-US" sz="1400" dirty="0" smtClean="0">
                <a:solidFill>
                  <a:schemeClr val="tx1"/>
                </a:solidFill>
                <a:latin typeface="Calibri" pitchFamily="34" charset="0"/>
              </a:rPr>
              <a:t>	These are called auxiliaries to trade or aids to trade. Aids to trade include services like banking, insurance, communication, advertisement and warehousing. </a:t>
            </a:r>
          </a:p>
          <a:p>
            <a:pPr>
              <a:buNone/>
            </a:pPr>
            <a:r>
              <a:rPr lang="en-US" sz="1400" dirty="0" smtClean="0">
                <a:solidFill>
                  <a:schemeClr val="tx1"/>
                </a:solidFill>
                <a:latin typeface="Calibri" pitchFamily="34" charset="0"/>
              </a:rPr>
              <a:t>	Industry looks after the production aspect of business whereas commerce looks after the distribution aspect of the business. Whatever is produced, it must be consumed. To facilitate this consumption there must be a proper distribution channel. Commerce facilitates the transfer of goods from producers to consumers. Commerce is the connecting link between producers and consumers.</a:t>
            </a:r>
          </a:p>
          <a:p>
            <a:pPr>
              <a:buNone/>
            </a:pPr>
            <a:r>
              <a:rPr lang="en-US" sz="1400" dirty="0" smtClean="0">
                <a:solidFill>
                  <a:schemeClr val="tx1"/>
                </a:solidFill>
                <a:latin typeface="Calibri" pitchFamily="34" charset="0"/>
              </a:rPr>
              <a:t>	 Commerce includes all those activity which are necessary for maintaining a free flow of goods from producers to consumers. </a:t>
            </a:r>
            <a:endParaRPr lang="en-US" sz="1400" dirty="0">
              <a:solidFill>
                <a:schemeClr val="tx1"/>
              </a:solidFill>
              <a:latin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520600" cy="488036"/>
          </a:xfrm>
        </p:spPr>
        <p:txBody>
          <a:bodyPr/>
          <a:lstStyle/>
          <a:p>
            <a:r>
              <a:rPr lang="en-US" dirty="0" smtClean="0"/>
              <a:t>	</a:t>
            </a:r>
            <a:endParaRPr lang="en-US" dirty="0"/>
          </a:p>
        </p:txBody>
      </p:sp>
      <p:sp>
        <p:nvSpPr>
          <p:cNvPr id="3" name="Content Placeholder 2"/>
          <p:cNvSpPr>
            <a:spLocks noGrp="1"/>
          </p:cNvSpPr>
          <p:nvPr>
            <p:ph idx="1"/>
          </p:nvPr>
        </p:nvSpPr>
        <p:spPr>
          <a:xfrm>
            <a:off x="311700" y="839755"/>
            <a:ext cx="8520600" cy="3729120"/>
          </a:xfrm>
        </p:spPr>
        <p:txBody>
          <a:bodyPr/>
          <a:lstStyle/>
          <a:p>
            <a:pPr algn="ctr">
              <a:buNone/>
            </a:pPr>
            <a:r>
              <a:rPr lang="en-US" b="1" dirty="0" smtClean="0"/>
              <a:t>     </a:t>
            </a:r>
            <a:r>
              <a:rPr lang="en-US" sz="2400" b="1" dirty="0" smtClean="0">
                <a:solidFill>
                  <a:srgbClr val="FF0000"/>
                </a:solidFill>
                <a:latin typeface="Calibri" pitchFamily="34" charset="0"/>
                <a:cs typeface="Calibri" pitchFamily="34" charset="0"/>
              </a:rPr>
              <a:t>Definition of Commerce &amp; Trade</a:t>
            </a:r>
            <a:endParaRPr lang="en-US" b="1" dirty="0" smtClean="0">
              <a:solidFill>
                <a:srgbClr val="FF0000"/>
              </a:solidFill>
              <a:latin typeface="Calibri" pitchFamily="34" charset="0"/>
              <a:cs typeface="Calibri" pitchFamily="34" charset="0"/>
            </a:endParaRPr>
          </a:p>
          <a:p>
            <a:pPr>
              <a:buNone/>
            </a:pPr>
            <a:r>
              <a:rPr lang="en-US" b="1" dirty="0" smtClean="0">
                <a:solidFill>
                  <a:srgbClr val="FF0000"/>
                </a:solidFill>
              </a:rPr>
              <a:t>	Commerce</a:t>
            </a:r>
          </a:p>
          <a:p>
            <a:pPr>
              <a:buNone/>
            </a:pPr>
            <a:r>
              <a:rPr lang="en-US" sz="1600" dirty="0" smtClean="0">
                <a:solidFill>
                  <a:schemeClr val="tx1"/>
                </a:solidFill>
              </a:rPr>
              <a:t>      ‘Commerce means the sum total of those processes which are engaged in the removal of the hindrances of person, place and time in the exchange of commodities’. </a:t>
            </a:r>
          </a:p>
          <a:p>
            <a:pPr>
              <a:buNone/>
            </a:pPr>
            <a:r>
              <a:rPr lang="en-US" b="1" dirty="0" smtClean="0"/>
              <a:t>	</a:t>
            </a:r>
            <a:r>
              <a:rPr lang="en-US" b="1" dirty="0" smtClean="0">
                <a:solidFill>
                  <a:srgbClr val="FF0000"/>
                </a:solidFill>
              </a:rPr>
              <a:t>Trade </a:t>
            </a:r>
          </a:p>
          <a:p>
            <a:pPr>
              <a:buNone/>
            </a:pPr>
            <a:r>
              <a:rPr lang="en-US" dirty="0" smtClean="0"/>
              <a:t>	</a:t>
            </a:r>
            <a:r>
              <a:rPr lang="en-US" sz="1600" dirty="0" smtClean="0">
                <a:solidFill>
                  <a:schemeClr val="tx1"/>
                </a:solidFill>
                <a:latin typeface="Calibri" pitchFamily="34" charset="0"/>
              </a:rPr>
              <a:t>Trade is the central activity (nucleus) of commerce. It refers to purchase and sale of goods. It helps the movement of goods from the producer to the ultimate consumers. They purchase goods from the producer in bulk quantities and sell them to consumers according to their requirements. It is the connecting link between producer and consumer. In the absence of trade, it would not be possible to undertake production activities on a large scale. Trade may be internal trade or external trade. </a:t>
            </a:r>
            <a:endParaRPr lang="en-US" dirty="0">
              <a:solidFill>
                <a:schemeClr val="tx1"/>
              </a:solidFill>
              <a:latin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smtClean="0">
                <a:solidFill>
                  <a:srgbClr val="FF0000"/>
                </a:solidFill>
                <a:latin typeface="Calibri" pitchFamily="34" charset="0"/>
                <a:cs typeface="Calibri" pitchFamily="34" charset="0"/>
              </a:rPr>
              <a:t>CLASSIFICATION OF BUSINESS ACTIVITIES</a:t>
            </a:r>
            <a:endParaRPr lang="en-US" sz="2400" b="1" dirty="0">
              <a:solidFill>
                <a:srgbClr val="FF0000"/>
              </a:solidFill>
              <a:latin typeface="Calibri" pitchFamily="34" charset="0"/>
              <a:cs typeface="Calibri" pitchFamily="34" charset="0"/>
            </a:endParaRPr>
          </a:p>
        </p:txBody>
      </p:sp>
      <p:sp>
        <p:nvSpPr>
          <p:cNvPr id="3" name="Content Placeholder 2"/>
          <p:cNvSpPr>
            <a:spLocks noGrp="1"/>
          </p:cNvSpPr>
          <p:nvPr>
            <p:ph idx="1"/>
          </p:nvPr>
        </p:nvSpPr>
        <p:spPr/>
        <p:txBody>
          <a:bodyPr/>
          <a:lstStyle/>
          <a:p>
            <a:pPr>
              <a:buNone/>
            </a:pPr>
            <a:r>
              <a:rPr lang="en-US" sz="1400" b="1" dirty="0" smtClean="0">
                <a:solidFill>
                  <a:schemeClr val="tx1"/>
                </a:solidFill>
                <a:latin typeface="Calibri" pitchFamily="34" charset="0"/>
              </a:rPr>
              <a:t>Classification of Business Activities :</a:t>
            </a:r>
          </a:p>
          <a:p>
            <a:pPr>
              <a:buNone/>
            </a:pPr>
            <a:r>
              <a:rPr lang="en-US" sz="1400" dirty="0" smtClean="0">
                <a:solidFill>
                  <a:schemeClr val="tx1"/>
                </a:solidFill>
                <a:latin typeface="Calibri" pitchFamily="34" charset="0"/>
              </a:rPr>
              <a:t>	Industry refers to that part of business activities which is concerned with the production of goods and materials. It includes business activities like raising, producing, processing or manufacturing of products. </a:t>
            </a:r>
          </a:p>
          <a:p>
            <a:pPr>
              <a:buNone/>
            </a:pPr>
            <a:r>
              <a:rPr lang="en-US" sz="1400" dirty="0" smtClean="0">
                <a:solidFill>
                  <a:schemeClr val="tx1"/>
                </a:solidFill>
                <a:latin typeface="Calibri" pitchFamily="34" charset="0"/>
              </a:rPr>
              <a:t>	Industries can be divided into three broad categories namely: </a:t>
            </a:r>
          </a:p>
          <a:p>
            <a:pPr>
              <a:buNone/>
            </a:pPr>
            <a:r>
              <a:rPr lang="en-US" sz="1400" dirty="0" smtClean="0">
                <a:solidFill>
                  <a:schemeClr val="tx1"/>
                </a:solidFill>
                <a:latin typeface="Calibri" pitchFamily="34" charset="0"/>
              </a:rPr>
              <a:t>	1. Primary industries 2. Secondary Industries 3. Tertiary Industries</a:t>
            </a:r>
          </a:p>
          <a:p>
            <a:pPr>
              <a:buAutoNum type="arabicPeriod"/>
            </a:pPr>
            <a:r>
              <a:rPr lang="en-US" sz="1400" b="1" dirty="0" smtClean="0">
                <a:solidFill>
                  <a:schemeClr val="tx1"/>
                </a:solidFill>
                <a:latin typeface="Calibri" pitchFamily="34" charset="0"/>
              </a:rPr>
              <a:t>Primary Industries :  </a:t>
            </a:r>
            <a:r>
              <a:rPr lang="en-US" sz="1200" dirty="0" smtClean="0">
                <a:solidFill>
                  <a:schemeClr val="tx1"/>
                </a:solidFill>
                <a:latin typeface="Calibri" pitchFamily="34" charset="0"/>
              </a:rPr>
              <a:t>It includes all those business activities, which are concerned with extraction of natural resources, reproduction and development of living organisms, plants etc. Primary industries can be classified into two namely extractive industries and genetic industries. </a:t>
            </a:r>
          </a:p>
          <a:p>
            <a:pPr>
              <a:buNone/>
            </a:pPr>
            <a:r>
              <a:rPr lang="en-US" sz="1200" dirty="0" smtClean="0">
                <a:solidFill>
                  <a:schemeClr val="tx1"/>
                </a:solidFill>
                <a:latin typeface="Calibri" pitchFamily="34" charset="0"/>
              </a:rPr>
              <a:t>	</a:t>
            </a:r>
            <a:r>
              <a:rPr lang="en-US" sz="1200" b="1" dirty="0" smtClean="0">
                <a:solidFill>
                  <a:schemeClr val="tx1"/>
                </a:solidFill>
                <a:latin typeface="Calibri" pitchFamily="34" charset="0"/>
              </a:rPr>
              <a:t>1 (a) Extractive Industries</a:t>
            </a:r>
            <a:r>
              <a:rPr lang="en-US" sz="1200" dirty="0" smtClean="0">
                <a:solidFill>
                  <a:schemeClr val="tx1"/>
                </a:solidFill>
                <a:latin typeface="Calibri" pitchFamily="34" charset="0"/>
              </a:rPr>
              <a:t>: Extractive industries are those industries which extract something from natural sources like earth, water, air etc. It extract timber from forest, fish from sea, coal and iron are from soil etc. Primary industries supply basic raw materials to manufacturing industries and manufacturing industries convert these raw materials into finished goods. </a:t>
            </a:r>
            <a:r>
              <a:rPr lang="en-US" sz="1200" dirty="0" err="1" smtClean="0">
                <a:solidFill>
                  <a:schemeClr val="tx1"/>
                </a:solidFill>
                <a:latin typeface="Calibri" pitchFamily="34" charset="0"/>
              </a:rPr>
              <a:t>Eg</a:t>
            </a:r>
            <a:r>
              <a:rPr lang="en-US" sz="1200" dirty="0" smtClean="0">
                <a:solidFill>
                  <a:schemeClr val="tx1"/>
                </a:solidFill>
                <a:latin typeface="Calibri" pitchFamily="34" charset="0"/>
              </a:rPr>
              <a:t>. Mining, hunting, fishing from natural sources, fruit gathering, agriculture etc. </a:t>
            </a:r>
          </a:p>
          <a:p>
            <a:pPr>
              <a:buNone/>
            </a:pPr>
            <a:r>
              <a:rPr lang="en-US" sz="1200" dirty="0" smtClean="0">
                <a:solidFill>
                  <a:schemeClr val="tx1"/>
                </a:solidFill>
                <a:latin typeface="Calibri" pitchFamily="34" charset="0"/>
              </a:rPr>
              <a:t>	</a:t>
            </a:r>
            <a:r>
              <a:rPr lang="en-US" sz="1200" b="1" dirty="0" smtClean="0">
                <a:solidFill>
                  <a:schemeClr val="tx1"/>
                </a:solidFill>
                <a:latin typeface="Calibri" pitchFamily="34" charset="0"/>
              </a:rPr>
              <a:t>1 (b) Genetic Industries</a:t>
            </a:r>
            <a:r>
              <a:rPr lang="en-US" sz="1200" dirty="0" smtClean="0">
                <a:solidFill>
                  <a:schemeClr val="tx1"/>
                </a:solidFill>
                <a:latin typeface="Calibri" pitchFamily="34" charset="0"/>
              </a:rPr>
              <a:t>:  Genetic Industries are those industries which are undertakes activities like reproduction or multiplication of animals and plants with an objective of earning profit. </a:t>
            </a:r>
            <a:r>
              <a:rPr lang="en-US" sz="1200" dirty="0" err="1" smtClean="0">
                <a:solidFill>
                  <a:schemeClr val="tx1"/>
                </a:solidFill>
                <a:latin typeface="Calibri" pitchFamily="34" charset="0"/>
              </a:rPr>
              <a:t>Eg</a:t>
            </a:r>
            <a:r>
              <a:rPr lang="en-US" sz="1200" dirty="0" smtClean="0">
                <a:solidFill>
                  <a:schemeClr val="tx1"/>
                </a:solidFill>
                <a:latin typeface="Calibri" pitchFamily="34" charset="0"/>
              </a:rPr>
              <a:t> : Agriculture nursery, poultry farming, cattle breeding, </a:t>
            </a:r>
            <a:r>
              <a:rPr lang="en-US" sz="1200" dirty="0" err="1" smtClean="0">
                <a:solidFill>
                  <a:schemeClr val="tx1"/>
                </a:solidFill>
                <a:latin typeface="Calibri" pitchFamily="34" charset="0"/>
              </a:rPr>
              <a:t>pisciculture</a:t>
            </a:r>
            <a:r>
              <a:rPr lang="en-US" sz="1200" dirty="0" smtClean="0">
                <a:solidFill>
                  <a:schemeClr val="tx1"/>
                </a:solidFill>
                <a:latin typeface="Calibri" pitchFamily="34" charset="0"/>
              </a:rPr>
              <a:t> (fish farming). </a:t>
            </a:r>
            <a:endParaRPr lang="en-US" sz="1200" dirty="0">
              <a:solidFill>
                <a:schemeClr val="tx1"/>
              </a:solidFill>
              <a:latin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rgbClr val="FF0000"/>
                </a:solidFill>
                <a:latin typeface="Calibri" pitchFamily="34" charset="0"/>
                <a:cs typeface="Calibri" pitchFamily="34" charset="0"/>
              </a:rPr>
              <a:t>I. Internal trade </a:t>
            </a:r>
            <a:r>
              <a:rPr lang="en-US" b="1" dirty="0" smtClean="0">
                <a:solidFill>
                  <a:srgbClr val="FF0000"/>
                </a:solidFill>
              </a:rPr>
              <a:t/>
            </a:r>
            <a:br>
              <a:rPr lang="en-US" b="1" dirty="0" smtClean="0">
                <a:solidFill>
                  <a:srgbClr val="FF0000"/>
                </a:solidFill>
              </a:rPr>
            </a:br>
            <a:endParaRPr lang="en-US" dirty="0"/>
          </a:p>
        </p:txBody>
      </p:sp>
      <p:sp>
        <p:nvSpPr>
          <p:cNvPr id="3" name="Content Placeholder 2"/>
          <p:cNvSpPr>
            <a:spLocks noGrp="1"/>
          </p:cNvSpPr>
          <p:nvPr>
            <p:ph idx="1"/>
          </p:nvPr>
        </p:nvSpPr>
        <p:spPr/>
        <p:txBody>
          <a:bodyPr/>
          <a:lstStyle/>
          <a:p>
            <a:pPr>
              <a:buNone/>
            </a:pPr>
            <a:r>
              <a:rPr lang="en-US" dirty="0" smtClean="0"/>
              <a:t>	</a:t>
            </a:r>
            <a:r>
              <a:rPr lang="en-US" sz="1600" dirty="0" smtClean="0">
                <a:solidFill>
                  <a:schemeClr val="tx1"/>
                </a:solidFill>
                <a:latin typeface="Calibri" pitchFamily="34" charset="0"/>
              </a:rPr>
              <a:t>Internal trade means purchase and sale of goods with in the country. Internal trade may be whole sale trade or retail trade. </a:t>
            </a:r>
          </a:p>
          <a:p>
            <a:pPr>
              <a:buNone/>
            </a:pPr>
            <a:r>
              <a:rPr lang="en-US" sz="1600" b="1" dirty="0" smtClean="0">
                <a:solidFill>
                  <a:schemeClr val="tx1"/>
                </a:solidFill>
                <a:latin typeface="Calibri" pitchFamily="34" charset="0"/>
              </a:rPr>
              <a:t>(a) Whole sale trader </a:t>
            </a:r>
          </a:p>
          <a:p>
            <a:pPr>
              <a:buNone/>
            </a:pPr>
            <a:r>
              <a:rPr lang="en-US" sz="1600" dirty="0" smtClean="0">
                <a:solidFill>
                  <a:schemeClr val="tx1"/>
                </a:solidFill>
                <a:latin typeface="Calibri" pitchFamily="34" charset="0"/>
              </a:rPr>
              <a:t>	Wholesaler is the connecting link between producer and retailer. He purchases huge quantity of goods from producer, stores it in big </a:t>
            </a:r>
            <a:r>
              <a:rPr lang="en-US" sz="1600" dirty="0" err="1" smtClean="0">
                <a:solidFill>
                  <a:schemeClr val="tx1"/>
                </a:solidFill>
                <a:latin typeface="Calibri" pitchFamily="34" charset="0"/>
              </a:rPr>
              <a:t>godowns</a:t>
            </a:r>
            <a:r>
              <a:rPr lang="en-US" sz="1600" dirty="0" smtClean="0">
                <a:solidFill>
                  <a:schemeClr val="tx1"/>
                </a:solidFill>
                <a:latin typeface="Calibri" pitchFamily="34" charset="0"/>
              </a:rPr>
              <a:t> and sells in small quantities to retailers. </a:t>
            </a:r>
          </a:p>
          <a:p>
            <a:pPr>
              <a:buNone/>
            </a:pPr>
            <a:r>
              <a:rPr lang="en-US" sz="1600" b="1" dirty="0" smtClean="0">
                <a:solidFill>
                  <a:schemeClr val="tx1"/>
                </a:solidFill>
                <a:latin typeface="Calibri" pitchFamily="34" charset="0"/>
              </a:rPr>
              <a:t>(b) Retail trade </a:t>
            </a:r>
          </a:p>
          <a:p>
            <a:pPr>
              <a:buNone/>
            </a:pPr>
            <a:r>
              <a:rPr lang="en-US" sz="1600" dirty="0" smtClean="0">
                <a:solidFill>
                  <a:schemeClr val="tx1"/>
                </a:solidFill>
                <a:latin typeface="Calibri" pitchFamily="34" charset="0"/>
              </a:rPr>
              <a:t>	Retail trade is the Connecting link between wholesaler and ultimate consumer. Retailer purchases goods from wholesaler and sells them to ultimate consumer. A retailer is the last link in the chain of distribution. </a:t>
            </a:r>
            <a:endParaRPr lang="en-US" sz="1600" dirty="0">
              <a:solidFill>
                <a:schemeClr val="tx1"/>
              </a:solidFill>
              <a:latin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rgbClr val="FF0000"/>
                </a:solidFill>
                <a:latin typeface="Calibri" pitchFamily="34" charset="0"/>
                <a:cs typeface="Calibri" pitchFamily="34" charset="0"/>
              </a:rPr>
              <a:t>II. External trade </a:t>
            </a:r>
            <a:r>
              <a:rPr lang="en-US" b="1" dirty="0" smtClean="0">
                <a:solidFill>
                  <a:schemeClr val="tx1"/>
                </a:solidFill>
              </a:rPr>
              <a:t/>
            </a:r>
            <a:br>
              <a:rPr lang="en-US" b="1" dirty="0" smtClean="0">
                <a:solidFill>
                  <a:schemeClr val="tx1"/>
                </a:solidFill>
              </a:rPr>
            </a:br>
            <a:endParaRPr lang="en-US" dirty="0"/>
          </a:p>
        </p:txBody>
      </p:sp>
      <p:sp>
        <p:nvSpPr>
          <p:cNvPr id="3" name="Content Placeholder 2"/>
          <p:cNvSpPr>
            <a:spLocks noGrp="1"/>
          </p:cNvSpPr>
          <p:nvPr>
            <p:ph idx="1"/>
          </p:nvPr>
        </p:nvSpPr>
        <p:spPr/>
        <p:txBody>
          <a:bodyPr/>
          <a:lstStyle/>
          <a:p>
            <a:pPr>
              <a:buNone/>
            </a:pPr>
            <a:r>
              <a:rPr lang="en-US" dirty="0" smtClean="0">
                <a:solidFill>
                  <a:schemeClr val="tx1"/>
                </a:solidFill>
              </a:rPr>
              <a:t>	External trade or foreign trade means buying and selling of goods and services between two countries. External trade may be import trade, export trade or </a:t>
            </a:r>
            <a:r>
              <a:rPr lang="en-US" dirty="0" err="1" smtClean="0">
                <a:solidFill>
                  <a:schemeClr val="tx1"/>
                </a:solidFill>
              </a:rPr>
              <a:t>Entrepot</a:t>
            </a:r>
            <a:r>
              <a:rPr lang="en-US" dirty="0" smtClean="0">
                <a:solidFill>
                  <a:schemeClr val="tx1"/>
                </a:solidFill>
              </a:rPr>
              <a:t> trade. </a:t>
            </a:r>
          </a:p>
          <a:p>
            <a:pPr>
              <a:buNone/>
            </a:pPr>
            <a:r>
              <a:rPr lang="en-US" b="1" dirty="0" smtClean="0">
                <a:solidFill>
                  <a:schemeClr val="tx1"/>
                </a:solidFill>
              </a:rPr>
              <a:t>Import trade – </a:t>
            </a:r>
            <a:r>
              <a:rPr lang="en-US" dirty="0" smtClean="0">
                <a:solidFill>
                  <a:schemeClr val="tx1"/>
                </a:solidFill>
              </a:rPr>
              <a:t>If goods are purchased from another country, it is called import trade. </a:t>
            </a:r>
          </a:p>
          <a:p>
            <a:pPr>
              <a:buNone/>
            </a:pPr>
            <a:r>
              <a:rPr lang="en-US" b="1" dirty="0" smtClean="0">
                <a:solidFill>
                  <a:schemeClr val="tx1"/>
                </a:solidFill>
              </a:rPr>
              <a:t>Export trade – </a:t>
            </a:r>
            <a:r>
              <a:rPr lang="en-US" dirty="0" smtClean="0">
                <a:solidFill>
                  <a:schemeClr val="tx1"/>
                </a:solidFill>
              </a:rPr>
              <a:t>If goods are sold to another country, it is called export trade. </a:t>
            </a:r>
          </a:p>
          <a:p>
            <a:pPr>
              <a:buNone/>
            </a:pPr>
            <a:r>
              <a:rPr lang="en-US" b="1" dirty="0" err="1" smtClean="0">
                <a:solidFill>
                  <a:schemeClr val="tx1"/>
                </a:solidFill>
              </a:rPr>
              <a:t>Entrepot</a:t>
            </a:r>
            <a:r>
              <a:rPr lang="en-US" b="1" dirty="0" smtClean="0">
                <a:solidFill>
                  <a:schemeClr val="tx1"/>
                </a:solidFill>
              </a:rPr>
              <a:t> trade- </a:t>
            </a:r>
            <a:r>
              <a:rPr lang="en-US" dirty="0" smtClean="0">
                <a:solidFill>
                  <a:schemeClr val="tx1"/>
                </a:solidFill>
              </a:rPr>
              <a:t>When goods are imported from foreign countries with the object of re exporting them to some other countries, it is called </a:t>
            </a:r>
            <a:r>
              <a:rPr lang="en-US" dirty="0" err="1" smtClean="0">
                <a:solidFill>
                  <a:schemeClr val="tx1"/>
                </a:solidFill>
              </a:rPr>
              <a:t>entrepot</a:t>
            </a:r>
            <a:r>
              <a:rPr lang="en-US" dirty="0" smtClean="0">
                <a:solidFill>
                  <a:schemeClr val="tx1"/>
                </a:solidFill>
              </a:rPr>
              <a:t> trade.</a:t>
            </a:r>
          </a:p>
          <a:p>
            <a:pPr>
              <a:buNone/>
            </a:pPr>
            <a:r>
              <a:rPr lang="en-US" sz="1600" dirty="0" err="1" smtClean="0">
                <a:solidFill>
                  <a:schemeClr val="tx1"/>
                </a:solidFill>
                <a:latin typeface="Calibri" pitchFamily="34" charset="0"/>
              </a:rPr>
              <a:t>Eg</a:t>
            </a:r>
            <a:r>
              <a:rPr lang="en-US" sz="1600" dirty="0" smtClean="0">
                <a:solidFill>
                  <a:schemeClr val="tx1"/>
                </a:solidFill>
                <a:latin typeface="Calibri" pitchFamily="34" charset="0"/>
              </a:rPr>
              <a:t>. Indian firms importing goods from Germany and Japan and exporting it to Nepal is </a:t>
            </a:r>
            <a:r>
              <a:rPr lang="en-US" sz="1600" dirty="0" err="1" smtClean="0">
                <a:solidFill>
                  <a:schemeClr val="tx1"/>
                </a:solidFill>
                <a:latin typeface="Calibri" pitchFamily="34" charset="0"/>
              </a:rPr>
              <a:t>entrepot</a:t>
            </a:r>
            <a:r>
              <a:rPr lang="en-US" sz="1600" dirty="0" smtClean="0">
                <a:solidFill>
                  <a:schemeClr val="tx1"/>
                </a:solidFill>
                <a:latin typeface="Calibri" pitchFamily="34" charset="0"/>
              </a:rPr>
              <a:t> trade</a:t>
            </a:r>
            <a:r>
              <a:rPr lang="en-US" dirty="0" smtClean="0"/>
              <a:t>. </a:t>
            </a:r>
            <a:r>
              <a:rPr lang="en-US" dirty="0" smtClean="0">
                <a:solidFill>
                  <a:schemeClr val="tx1"/>
                </a:solidFill>
              </a:rPr>
              <a:t> </a:t>
            </a:r>
            <a:endParaRPr lang="en-US" dirty="0">
              <a:solidFill>
                <a:schemeClr val="tx1"/>
              </a:solidFill>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000" b="1" dirty="0" smtClean="0">
                <a:solidFill>
                  <a:srgbClr val="FF0000"/>
                </a:solidFill>
              </a:rPr>
              <a:t>Auxiliaries to trade (Aids to Trade) </a:t>
            </a:r>
            <a:endParaRPr lang="en-US" sz="2000" dirty="0">
              <a:solidFill>
                <a:srgbClr val="FF0000"/>
              </a:solidFill>
            </a:endParaRPr>
          </a:p>
        </p:txBody>
      </p:sp>
      <p:sp>
        <p:nvSpPr>
          <p:cNvPr id="3" name="Content Placeholder 2"/>
          <p:cNvSpPr>
            <a:spLocks noGrp="1"/>
          </p:cNvSpPr>
          <p:nvPr>
            <p:ph idx="1"/>
          </p:nvPr>
        </p:nvSpPr>
        <p:spPr/>
        <p:txBody>
          <a:bodyPr/>
          <a:lstStyle/>
          <a:p>
            <a:r>
              <a:rPr lang="en-US" sz="1400" dirty="0" smtClean="0">
                <a:solidFill>
                  <a:schemeClr val="tx1"/>
                </a:solidFill>
                <a:latin typeface="Calibri" pitchFamily="34" charset="0"/>
              </a:rPr>
              <a:t>The term commerce includes trade and aids to trade. These are services which help in removing various hindrances which arise in the process of buying and selling of goods. Transportation, banking, insurance, warehousing, communication and advertising are regarded as aids to trade. </a:t>
            </a:r>
          </a:p>
          <a:p>
            <a:pPr>
              <a:buNone/>
            </a:pPr>
            <a:r>
              <a:rPr lang="en-US" sz="1400" dirty="0" smtClean="0">
                <a:solidFill>
                  <a:schemeClr val="tx1"/>
                </a:solidFill>
                <a:latin typeface="Calibri" pitchFamily="34" charset="0"/>
              </a:rPr>
              <a:t>	</a:t>
            </a:r>
            <a:r>
              <a:rPr lang="en-US" sz="1400" b="1" dirty="0" smtClean="0">
                <a:solidFill>
                  <a:schemeClr val="tx1"/>
                </a:solidFill>
                <a:latin typeface="Calibri" pitchFamily="34" charset="0"/>
              </a:rPr>
              <a:t>Aids to trade are briefly discussed below </a:t>
            </a:r>
          </a:p>
          <a:p>
            <a:pPr>
              <a:buNone/>
            </a:pPr>
            <a:r>
              <a:rPr lang="en-US" sz="1400" b="1" dirty="0" smtClean="0">
                <a:solidFill>
                  <a:schemeClr val="tx1"/>
                </a:solidFill>
                <a:latin typeface="Calibri" pitchFamily="34" charset="0"/>
              </a:rPr>
              <a:t>	1. Transportation </a:t>
            </a:r>
          </a:p>
          <a:p>
            <a:pPr>
              <a:buNone/>
            </a:pPr>
            <a:r>
              <a:rPr lang="en-US" sz="1400" dirty="0" smtClean="0">
                <a:solidFill>
                  <a:schemeClr val="tx1"/>
                </a:solidFill>
                <a:latin typeface="Calibri" pitchFamily="34" charset="0"/>
              </a:rPr>
              <a:t>	Production of goods generally takes place in particular locations. But these goods are required for consumption in different parts of the country. For instance tea is mainly produced in Assam but it is consumed all over India. The </a:t>
            </a:r>
            <a:r>
              <a:rPr lang="en-US" sz="1400" b="1" dirty="0" smtClean="0">
                <a:solidFill>
                  <a:schemeClr val="tx1"/>
                </a:solidFill>
                <a:latin typeface="Calibri" pitchFamily="34" charset="0"/>
              </a:rPr>
              <a:t>hindrance of place is removed with the help of various transportation facilities like road transport, rail transport, air transport etc. </a:t>
            </a:r>
          </a:p>
          <a:p>
            <a:pPr>
              <a:buNone/>
            </a:pPr>
            <a:r>
              <a:rPr lang="en-US" sz="1400" b="1" dirty="0" smtClean="0">
                <a:solidFill>
                  <a:schemeClr val="tx1"/>
                </a:solidFill>
                <a:latin typeface="Calibri" pitchFamily="34" charset="0"/>
              </a:rPr>
              <a:t>	2. Banking and Finance </a:t>
            </a:r>
          </a:p>
          <a:p>
            <a:pPr>
              <a:buNone/>
            </a:pPr>
            <a:r>
              <a:rPr lang="en-US" sz="1400" dirty="0" smtClean="0">
                <a:solidFill>
                  <a:schemeClr val="tx1"/>
                </a:solidFill>
                <a:latin typeface="Calibri" pitchFamily="34" charset="0"/>
              </a:rPr>
              <a:t>	Business activities can’t be undertaken unless funds are available for acquiring assets and meeting day to day expenses. Banks help business firms to overcome the problem of finance by giving necessary funds. Banks also undertake collection of </a:t>
            </a:r>
            <a:r>
              <a:rPr lang="en-US" sz="1400" dirty="0" err="1" smtClean="0">
                <a:solidFill>
                  <a:schemeClr val="tx1"/>
                </a:solidFill>
                <a:latin typeface="Calibri" pitchFamily="34" charset="0"/>
              </a:rPr>
              <a:t>cheque</a:t>
            </a:r>
            <a:r>
              <a:rPr lang="en-US" sz="1400" dirty="0" smtClean="0">
                <a:solidFill>
                  <a:schemeClr val="tx1"/>
                </a:solidFill>
                <a:latin typeface="Calibri" pitchFamily="34" charset="0"/>
              </a:rPr>
              <a:t>, remittance of funds to different places, discounting bills of exchange etc. Thus, </a:t>
            </a:r>
            <a:r>
              <a:rPr lang="en-US" sz="1400" b="1" dirty="0" smtClean="0">
                <a:solidFill>
                  <a:schemeClr val="tx1"/>
                </a:solidFill>
                <a:latin typeface="Calibri" pitchFamily="34" charset="0"/>
              </a:rPr>
              <a:t>hindrance of finance can be removed with the help of banking. </a:t>
            </a:r>
            <a:r>
              <a:rPr lang="en-US" sz="1400" dirty="0" smtClean="0">
                <a:solidFill>
                  <a:schemeClr val="tx1"/>
                </a:solidFill>
                <a:latin typeface="Calibri" pitchFamily="34" charset="0"/>
              </a:rPr>
              <a:t> </a:t>
            </a:r>
            <a:endParaRPr lang="en-US" sz="1400" dirty="0">
              <a:solidFill>
                <a:schemeClr val="tx1"/>
              </a:solidFill>
              <a:latin typeface="Calibri" pitchFamily="34" charset="0"/>
            </a:endParaRP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45025"/>
            <a:ext cx="8520600" cy="404061"/>
          </a:xfrm>
        </p:spPr>
        <p:txBody>
          <a:bodyPr/>
          <a:lstStyle/>
          <a:p>
            <a:pPr algn="ctr"/>
            <a:r>
              <a:rPr lang="en-US" sz="2000" b="1" dirty="0" smtClean="0">
                <a:solidFill>
                  <a:srgbClr val="FF0000"/>
                </a:solidFill>
              </a:rPr>
              <a:t>Auxiliaries to trade (Aids to Trade) </a:t>
            </a:r>
            <a:endParaRPr lang="en-US" sz="2000" dirty="0"/>
          </a:p>
        </p:txBody>
      </p:sp>
      <p:sp>
        <p:nvSpPr>
          <p:cNvPr id="3" name="Content Placeholder 2"/>
          <p:cNvSpPr>
            <a:spLocks noGrp="1"/>
          </p:cNvSpPr>
          <p:nvPr>
            <p:ph idx="1"/>
          </p:nvPr>
        </p:nvSpPr>
        <p:spPr>
          <a:xfrm>
            <a:off x="311700" y="858416"/>
            <a:ext cx="8520600" cy="3710459"/>
          </a:xfrm>
        </p:spPr>
        <p:txBody>
          <a:bodyPr/>
          <a:lstStyle/>
          <a:p>
            <a:pPr>
              <a:buNone/>
            </a:pPr>
            <a:r>
              <a:rPr lang="en-US" sz="1400" b="1" dirty="0" smtClean="0">
                <a:solidFill>
                  <a:schemeClr val="tx1"/>
                </a:solidFill>
                <a:latin typeface="Calibri" pitchFamily="34" charset="0"/>
              </a:rPr>
              <a:t>	</a:t>
            </a:r>
            <a:r>
              <a:rPr lang="en-US" sz="1200" b="1" dirty="0" smtClean="0">
                <a:solidFill>
                  <a:schemeClr val="tx1"/>
                </a:solidFill>
                <a:latin typeface="Calibri" pitchFamily="34" charset="0"/>
              </a:rPr>
              <a:t>3. Insurance </a:t>
            </a:r>
          </a:p>
          <a:p>
            <a:pPr>
              <a:buNone/>
            </a:pPr>
            <a:r>
              <a:rPr lang="en-US" sz="1200" dirty="0" smtClean="0">
                <a:solidFill>
                  <a:schemeClr val="tx1"/>
                </a:solidFill>
                <a:latin typeface="Calibri" pitchFamily="34" charset="0"/>
              </a:rPr>
              <a:t>	Business involves various types of risks. Factory building, machinery, goods in stock or transit are subject to the risk of loss or damages. Risk may arise due to fire natural calamities, accidents etc. Employees are to be protected from risks of accidents. Insurance provides protection in all such cases. </a:t>
            </a:r>
            <a:r>
              <a:rPr lang="en-US" sz="1200" b="1" dirty="0" smtClean="0">
                <a:solidFill>
                  <a:schemeClr val="tx1"/>
                </a:solidFill>
                <a:latin typeface="Calibri" pitchFamily="34" charset="0"/>
              </a:rPr>
              <a:t>Hindrance of risk can be minimized with the help of insurance. </a:t>
            </a:r>
          </a:p>
          <a:p>
            <a:pPr>
              <a:buNone/>
            </a:pPr>
            <a:r>
              <a:rPr lang="en-US" sz="1200" b="1" dirty="0" smtClean="0">
                <a:solidFill>
                  <a:schemeClr val="tx1"/>
                </a:solidFill>
                <a:latin typeface="Calibri" pitchFamily="34" charset="0"/>
              </a:rPr>
              <a:t>	4. Warehousing </a:t>
            </a:r>
          </a:p>
          <a:p>
            <a:pPr>
              <a:buNone/>
            </a:pPr>
            <a:r>
              <a:rPr lang="en-US" sz="1200" dirty="0" smtClean="0">
                <a:solidFill>
                  <a:schemeClr val="tx1"/>
                </a:solidFill>
                <a:latin typeface="Calibri" pitchFamily="34" charset="0"/>
              </a:rPr>
              <a:t>	There is always a time gap between the production and consumption of goods. They are to be kept in good condition and make them available as and when required. Warehousing helps business firms to overcome the problem of storage and facilitates the availability of goods when needed. Warehousing stabilities prices by equalizing the supply of goods to the market. Thus </a:t>
            </a:r>
            <a:r>
              <a:rPr lang="en-US" sz="1200" b="1" dirty="0" smtClean="0">
                <a:solidFill>
                  <a:schemeClr val="tx1"/>
                </a:solidFill>
                <a:latin typeface="Calibri" pitchFamily="34" charset="0"/>
              </a:rPr>
              <a:t>hindrance of time can be removed with the help of warehousing. </a:t>
            </a:r>
          </a:p>
          <a:p>
            <a:pPr>
              <a:buNone/>
            </a:pPr>
            <a:r>
              <a:rPr lang="en-US" sz="1200" b="1" dirty="0" smtClean="0">
                <a:solidFill>
                  <a:schemeClr val="tx1"/>
                </a:solidFill>
                <a:latin typeface="Calibri" pitchFamily="34" charset="0"/>
              </a:rPr>
              <a:t>	5. Advertising </a:t>
            </a:r>
          </a:p>
          <a:p>
            <a:pPr>
              <a:buNone/>
            </a:pPr>
            <a:r>
              <a:rPr lang="en-US" sz="1200" dirty="0" smtClean="0">
                <a:solidFill>
                  <a:schemeClr val="tx1"/>
                </a:solidFill>
                <a:latin typeface="Calibri" pitchFamily="34" charset="0"/>
              </a:rPr>
              <a:t>	Advertisement plays on important role in the process marketing. Through advertisement consumers get information about a particular product and its use. It is one of the most important devices designed to capture the attention of prospective customers and to create interest in the products which would ultimately turn into sales. Thus advertisement removes </a:t>
            </a:r>
            <a:r>
              <a:rPr lang="en-US" sz="1200" b="1" dirty="0" smtClean="0">
                <a:solidFill>
                  <a:schemeClr val="tx1"/>
                </a:solidFill>
                <a:latin typeface="Calibri" pitchFamily="34" charset="0"/>
              </a:rPr>
              <a:t>hindrance of knowledge in the process of trade. Various means of advertisement are news paper, TV, magazine, radio, internet etc. </a:t>
            </a:r>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1800" b="1" dirty="0" smtClean="0">
                <a:solidFill>
                  <a:srgbClr val="FF0000"/>
                </a:solidFill>
                <a:latin typeface="Calibri" pitchFamily="34" charset="0"/>
                <a:cs typeface="Calibri" pitchFamily="34" charset="0"/>
              </a:rPr>
              <a:t>Auxiliaries to trade (Aids to Trade) </a:t>
            </a:r>
            <a:endParaRPr lang="en-US" sz="1800" dirty="0">
              <a:latin typeface="Calibri" pitchFamily="34" charset="0"/>
              <a:cs typeface="Calibri" pitchFamily="34" charset="0"/>
            </a:endParaRPr>
          </a:p>
        </p:txBody>
      </p:sp>
      <p:sp>
        <p:nvSpPr>
          <p:cNvPr id="3" name="Content Placeholder 2"/>
          <p:cNvSpPr>
            <a:spLocks noGrp="1"/>
          </p:cNvSpPr>
          <p:nvPr>
            <p:ph idx="1"/>
          </p:nvPr>
        </p:nvSpPr>
        <p:spPr/>
        <p:txBody>
          <a:bodyPr/>
          <a:lstStyle/>
          <a:p>
            <a:pPr>
              <a:buNone/>
            </a:pPr>
            <a:r>
              <a:rPr lang="en-US" b="1" dirty="0" smtClean="0">
                <a:solidFill>
                  <a:schemeClr val="tx1"/>
                </a:solidFill>
                <a:latin typeface="Calibri" pitchFamily="34" charset="0"/>
              </a:rPr>
              <a:t>	6. Communication </a:t>
            </a:r>
          </a:p>
          <a:p>
            <a:pPr>
              <a:buNone/>
            </a:pPr>
            <a:r>
              <a:rPr lang="en-US" dirty="0" smtClean="0">
                <a:solidFill>
                  <a:schemeClr val="tx1"/>
                </a:solidFill>
                <a:latin typeface="Calibri" pitchFamily="34" charset="0"/>
              </a:rPr>
              <a:t>	Communication means exchange of ideas, facts, opinions, emotions, information etc. between two or more persons. The successful operation of the business requires that there must be proper communication between buyer and seller. Communication between them is required for placing order, making complaints, making payments, deciding the terms of transactions etc. The various means of communication are telephone, email, mobile phone, fax etc</a:t>
            </a:r>
            <a:r>
              <a:rPr lang="en-US" dirty="0" smtClean="0"/>
              <a:t>. </a:t>
            </a:r>
          </a:p>
          <a:p>
            <a:pPr>
              <a:buNone/>
            </a:pPr>
            <a:endParaRPr lang="en-US" dirty="0"/>
          </a:p>
        </p:txBody>
      </p:sp>
      <p:pic>
        <p:nvPicPr>
          <p:cNvPr id="4" name="Google Shape;63;p14"/>
          <p:cNvPicPr preferRelativeResize="0"/>
          <p:nvPr/>
        </p:nvPicPr>
        <p:blipFill rotWithShape="1">
          <a:blip r:embed="rId2">
            <a:alphaModFix/>
          </a:blip>
          <a:srcRect/>
          <a:stretch/>
        </p:blipFill>
        <p:spPr>
          <a:xfrm>
            <a:off x="7787575" y="4411031"/>
            <a:ext cx="1232526" cy="6118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178</Words>
  <Application>Microsoft Office PowerPoint</Application>
  <PresentationFormat>On-screen Show (16:9)</PresentationFormat>
  <Paragraphs>63</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Commerce  </vt:lpstr>
      <vt:lpstr> </vt:lpstr>
      <vt:lpstr>CLASSIFICATION OF BUSINESS ACTIVITIES</vt:lpstr>
      <vt:lpstr>I. Internal trade  </vt:lpstr>
      <vt:lpstr>II. External trade  </vt:lpstr>
      <vt:lpstr>Auxiliaries to trade (Aids to Trade) </vt:lpstr>
      <vt:lpstr>Auxiliaries to trade (Aids to Trade) </vt:lpstr>
      <vt:lpstr>Auxiliaries to trade (Aids to Trade) </vt:lpstr>
      <vt:lpstr>QUESTIONS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18</cp:revision>
  <dcterms:modified xsi:type="dcterms:W3CDTF">2021-12-17T04:43:25Z</dcterms:modified>
</cp:coreProperties>
</file>