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67" r:id="rId2"/>
    <p:sldId id="260" r:id="rId3"/>
    <p:sldId id="261" r:id="rId4"/>
    <p:sldId id="264" r:id="rId5"/>
    <p:sldId id="265" r:id="rId6"/>
    <p:sldId id="266" r:id="rId7"/>
    <p:sldId id="268"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2" d="100"/>
          <a:sy n="102" d="100"/>
        </p:scale>
        <p:origin x="-898" y="-2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38758" y="4781759"/>
            <a:ext cx="1747292" cy="261347"/>
          </a:xfrm>
          <a:prstGeom prst="rect">
            <a:avLst/>
          </a:prstGeom>
        </p:spPr>
        <p:txBody>
          <a:bodyPr lIns="68580" tIns="34290" rIns="68580" bIns="34290"/>
          <a:lstStyle/>
          <a:p>
            <a:fld id="{41A4F1CD-F4A6-4F34-91CE-C1FE363C53CD}" type="datetime1">
              <a:rPr lang="en-US" smtClean="0"/>
              <a:pPr/>
              <a:t>12/17/2021</a:t>
            </a:fld>
            <a:endParaRPr lang="en-US" dirty="0"/>
          </a:p>
        </p:txBody>
      </p:sp>
      <p:sp>
        <p:nvSpPr>
          <p:cNvPr id="5" name="Footer Placeholder 4"/>
          <p:cNvSpPr>
            <a:spLocks noGrp="1"/>
          </p:cNvSpPr>
          <p:nvPr>
            <p:ph type="ftr" sz="quarter" idx="11"/>
          </p:nvPr>
        </p:nvSpPr>
        <p:spPr>
          <a:xfrm>
            <a:off x="3028950" y="4781759"/>
            <a:ext cx="3086100" cy="259347"/>
          </a:xfrm>
          <a:prstGeom prst="rect">
            <a:avLst/>
          </a:prstGeom>
        </p:spPr>
        <p:txBody>
          <a:bodyPr lIns="68580" tIns="34290" rIns="68580" bIns="34290"/>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7732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2400" b="1" dirty="0" smtClean="0">
                <a:solidFill>
                  <a:srgbClr val="FF0000"/>
                </a:solidFill>
              </a:rPr>
              <a:t>NATURE AND PURPOSE OF BUSINESS</a:t>
            </a:r>
            <a:endParaRPr sz="24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4" y="2571738"/>
            <a:ext cx="5680855"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BUSINESS STUDIES</a:t>
            </a:r>
            <a:endParaRPr b="1" dirty="0"/>
          </a:p>
          <a:p>
            <a:pPr marL="0" lvl="0" indent="0" algn="l" rtl="0">
              <a:spcBef>
                <a:spcPts val="0"/>
              </a:spcBef>
              <a:spcAft>
                <a:spcPts val="0"/>
              </a:spcAft>
              <a:buNone/>
            </a:pPr>
            <a:r>
              <a:rPr lang="en" b="1" dirty="0"/>
              <a:t>CHAPTER NUMBER</a:t>
            </a:r>
            <a:r>
              <a:rPr lang="en" b="1" dirty="0" smtClean="0"/>
              <a:t>: 1</a:t>
            </a:r>
            <a:endParaRPr b="1" dirty="0"/>
          </a:p>
          <a:p>
            <a:pPr lvl="0"/>
            <a:r>
              <a:rPr lang="en" b="1" dirty="0"/>
              <a:t>CHAPTER NAME </a:t>
            </a:r>
            <a:r>
              <a:rPr lang="en" b="1" dirty="0" smtClean="0"/>
              <a:t>: </a:t>
            </a:r>
            <a:r>
              <a:rPr lang="en-US" dirty="0" smtClean="0"/>
              <a:t>NATURE AND PURPOSE OF BUSINESS</a:t>
            </a:r>
            <a:endParaRPr b="1" dirty="0"/>
          </a:p>
        </p:txBody>
      </p:sp>
      <p:pic>
        <p:nvPicPr>
          <p:cNvPr id="6" name="Google Shape;63;p14"/>
          <p:cNvPicPr preferRelativeResize="0"/>
          <p:nvPr/>
        </p:nvPicPr>
        <p:blipFill rotWithShape="1">
          <a:blip r:embed="rId4">
            <a:alphaModFix/>
          </a:blip>
          <a:srcRect/>
          <a:stretch/>
        </p:blipFill>
        <p:spPr>
          <a:xfrm>
            <a:off x="142592" y="183804"/>
            <a:ext cx="1232526" cy="61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5B2244E-256E-43AD-A844-6571271F9725}"/>
              </a:ext>
            </a:extLst>
          </p:cNvPr>
          <p:cNvSpPr/>
          <p:nvPr/>
        </p:nvSpPr>
        <p:spPr>
          <a:xfrm>
            <a:off x="1632857" y="35075"/>
            <a:ext cx="6772349" cy="315471"/>
          </a:xfrm>
          <a:prstGeom prst="rect">
            <a:avLst/>
          </a:prstGeom>
          <a:ln>
            <a:solidFill>
              <a:schemeClr val="bg2"/>
            </a:solidFill>
          </a:ln>
          <a:effectLst>
            <a:glow rad="139700">
              <a:schemeClr val="accent4">
                <a:satMod val="175000"/>
                <a:alpha val="40000"/>
              </a:schemeClr>
            </a:glow>
          </a:effectLst>
        </p:spPr>
        <p:txBody>
          <a:bodyPr wrap="square" lIns="68580" tIns="34290" rIns="68580" bIns="34290">
            <a:spAutoFit/>
          </a:bodyPr>
          <a:lstStyle/>
          <a:p>
            <a:pPr lvl="0" algn="ctr">
              <a:buSzPts val="3100"/>
            </a:pPr>
            <a:r>
              <a:rPr lang="en-US" sz="1600" dirty="0" smtClean="0">
                <a:solidFill>
                  <a:srgbClr val="FF0000"/>
                </a:solidFill>
              </a:rPr>
              <a:t>SECTION-II NATURE AND CONCEPT OF BUSINESS </a:t>
            </a:r>
            <a:endParaRPr lang="en-US" dirty="0">
              <a:solidFill>
                <a:srgbClr val="FF0000"/>
              </a:solidFill>
              <a:latin typeface="Calibri"/>
              <a:ea typeface="Calibri"/>
              <a:cs typeface="Calibri"/>
              <a:sym typeface="Calibri"/>
            </a:endParaRPr>
          </a:p>
        </p:txBody>
      </p:sp>
      <p:sp>
        <p:nvSpPr>
          <p:cNvPr id="9" name="Rectangle 8"/>
          <p:cNvSpPr/>
          <p:nvPr/>
        </p:nvSpPr>
        <p:spPr>
          <a:xfrm>
            <a:off x="662473" y="783771"/>
            <a:ext cx="8238931" cy="3539430"/>
          </a:xfrm>
          <a:prstGeom prst="rect">
            <a:avLst/>
          </a:prstGeom>
        </p:spPr>
        <p:txBody>
          <a:bodyPr wrap="square">
            <a:spAutoFit/>
          </a:bodyPr>
          <a:lstStyle/>
          <a:p>
            <a:r>
              <a:rPr lang="en-US" dirty="0" smtClean="0">
                <a:latin typeface="Calibri" pitchFamily="34" charset="0"/>
              </a:rPr>
              <a:t>Human wants are unlimited. In every society people undertake various activities to satisfy their needs. Human activities can be classified into two:- </a:t>
            </a:r>
          </a:p>
          <a:p>
            <a:pPr marL="342900" indent="-342900">
              <a:buAutoNum type="arabicParenBoth"/>
            </a:pPr>
            <a:r>
              <a:rPr lang="en-US" dirty="0" smtClean="0">
                <a:latin typeface="Calibri" pitchFamily="34" charset="0"/>
              </a:rPr>
              <a:t>Economic Activities </a:t>
            </a:r>
          </a:p>
          <a:p>
            <a:pPr marL="342900" indent="-342900">
              <a:buAutoNum type="arabicParenBoth"/>
            </a:pPr>
            <a:r>
              <a:rPr lang="en-US" dirty="0" smtClean="0">
                <a:latin typeface="Calibri" pitchFamily="34" charset="0"/>
              </a:rPr>
              <a:t>Non Economic Activities </a:t>
            </a:r>
          </a:p>
          <a:p>
            <a:pPr marL="342900" indent="-342900">
              <a:buAutoNum type="arabicPeriod"/>
            </a:pPr>
            <a:r>
              <a:rPr lang="en-US" dirty="0" smtClean="0">
                <a:latin typeface="Calibri" pitchFamily="34" charset="0"/>
              </a:rPr>
              <a:t>Economic Activities-Economic activities are those activities which are undertaken by people to earn money. </a:t>
            </a:r>
            <a:r>
              <a:rPr lang="en-US" dirty="0" err="1" smtClean="0">
                <a:latin typeface="Calibri" pitchFamily="34" charset="0"/>
              </a:rPr>
              <a:t>Eg</a:t>
            </a:r>
            <a:r>
              <a:rPr lang="en-US" dirty="0" smtClean="0">
                <a:latin typeface="Calibri" pitchFamily="34" charset="0"/>
              </a:rPr>
              <a:t> : A manager works in an office </a:t>
            </a:r>
          </a:p>
          <a:p>
            <a:pPr marL="342900" indent="-342900">
              <a:buAutoNum type="arabicPeriod" startAt="2"/>
            </a:pPr>
            <a:r>
              <a:rPr lang="en-US" dirty="0" smtClean="0">
                <a:latin typeface="Calibri" pitchFamily="34" charset="0"/>
              </a:rPr>
              <a:t>Non Economic Activities- Non economic activities are those activities which are undertaken by people to get psychological satisfaction or as a hobby. </a:t>
            </a:r>
            <a:r>
              <a:rPr lang="en-US" dirty="0" err="1" smtClean="0">
                <a:latin typeface="Calibri" pitchFamily="34" charset="0"/>
              </a:rPr>
              <a:t>Eg</a:t>
            </a:r>
            <a:r>
              <a:rPr lang="en-US" dirty="0" smtClean="0">
                <a:latin typeface="Calibri" pitchFamily="34" charset="0"/>
              </a:rPr>
              <a:t> : House wife cooks food for her family , Gardening as a hobby, Playing football etc.</a:t>
            </a:r>
          </a:p>
          <a:p>
            <a:pPr marL="342900" indent="-342900"/>
            <a:r>
              <a:rPr lang="en-US" dirty="0" smtClean="0">
                <a:latin typeface="Calibri" pitchFamily="34" charset="0"/>
              </a:rPr>
              <a:t>      Differences Between Economic Activities and Non-economic Activities </a:t>
            </a:r>
          </a:p>
          <a:p>
            <a:pPr marL="342900" indent="-342900"/>
            <a:r>
              <a:rPr lang="en-US" dirty="0" smtClean="0">
                <a:latin typeface="Calibri" pitchFamily="34" charset="0"/>
              </a:rPr>
              <a:t>	</a:t>
            </a:r>
            <a:r>
              <a:rPr lang="en-US" b="1" dirty="0" smtClean="0">
                <a:latin typeface="Calibri" pitchFamily="34" charset="0"/>
              </a:rPr>
              <a:t>Economic Activities </a:t>
            </a:r>
            <a:r>
              <a:rPr lang="en-US" dirty="0" smtClean="0">
                <a:latin typeface="Calibri" pitchFamily="34" charset="0"/>
              </a:rPr>
              <a:t>			                        </a:t>
            </a:r>
            <a:r>
              <a:rPr lang="en-US" b="1" dirty="0" smtClean="0">
                <a:latin typeface="Calibri" pitchFamily="34" charset="0"/>
              </a:rPr>
              <a:t>Non-economic Activities </a:t>
            </a:r>
          </a:p>
          <a:p>
            <a:pPr marL="342900" indent="-342900"/>
            <a:r>
              <a:rPr lang="en-US" dirty="0" smtClean="0">
                <a:latin typeface="Calibri" pitchFamily="34" charset="0"/>
              </a:rPr>
              <a:t>	Undertaken by people to earn money 		Undertaken by people to get mental 					                        satisfaction </a:t>
            </a:r>
          </a:p>
          <a:p>
            <a:pPr marL="342900" indent="-342900"/>
            <a:r>
              <a:rPr lang="en-US" dirty="0" smtClean="0">
                <a:latin typeface="Calibri" pitchFamily="34" charset="0"/>
              </a:rPr>
              <a:t>	Its benefit can be measured in terms of money	 Its benefit can’t be measured in terms of 					 money </a:t>
            </a:r>
          </a:p>
          <a:p>
            <a:pPr marL="342900" indent="-342900"/>
            <a:r>
              <a:rPr lang="en-US" dirty="0" smtClean="0">
                <a:latin typeface="Calibri" pitchFamily="34" charset="0"/>
              </a:rPr>
              <a:t>	Money is the reward 			Mental satisfaction is the reward </a:t>
            </a:r>
          </a:p>
        </p:txBody>
      </p:sp>
      <p:pic>
        <p:nvPicPr>
          <p:cNvPr id="5"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extLst>
      <p:ext uri="{BB962C8B-B14F-4D97-AF65-F5344CB8AC3E}">
        <p14:creationId xmlns:p14="http://schemas.microsoft.com/office/powerpoint/2010/main" val="531179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C5B2244E-256E-43AD-A844-6571271F9725}"/>
              </a:ext>
            </a:extLst>
          </p:cNvPr>
          <p:cNvSpPr/>
          <p:nvPr/>
        </p:nvSpPr>
        <p:spPr>
          <a:xfrm>
            <a:off x="3234880" y="35075"/>
            <a:ext cx="3679533" cy="284693"/>
          </a:xfrm>
          <a:prstGeom prst="rect">
            <a:avLst/>
          </a:prstGeom>
          <a:ln>
            <a:solidFill>
              <a:schemeClr val="bg2"/>
            </a:solidFill>
          </a:ln>
          <a:effectLst>
            <a:glow rad="139700">
              <a:schemeClr val="accent4">
                <a:satMod val="175000"/>
                <a:alpha val="40000"/>
              </a:schemeClr>
            </a:glow>
          </a:effectLst>
        </p:spPr>
        <p:txBody>
          <a:bodyPr wrap="none" lIns="68580" tIns="34290" rIns="68580" bIns="34290">
            <a:spAutoFit/>
          </a:bodyPr>
          <a:lstStyle/>
          <a:p>
            <a:pPr lvl="0" algn="ctr">
              <a:buSzPts val="3100"/>
            </a:pPr>
            <a:r>
              <a:rPr lang="en-US" dirty="0" smtClean="0">
                <a:solidFill>
                  <a:srgbClr val="FF0000"/>
                </a:solidFill>
              </a:rPr>
              <a:t>ECONOMIC ACTIVITIES CLASSIFICATION</a:t>
            </a:r>
            <a:endParaRPr lang="en-US" dirty="0">
              <a:solidFill>
                <a:srgbClr val="FF0000"/>
              </a:solidFill>
              <a:latin typeface="Calibri"/>
              <a:ea typeface="Calibri"/>
              <a:cs typeface="Calibri"/>
              <a:sym typeface="Calibri"/>
            </a:endParaRPr>
          </a:p>
        </p:txBody>
      </p:sp>
      <p:sp>
        <p:nvSpPr>
          <p:cNvPr id="7" name="Footer Placeholder 6"/>
          <p:cNvSpPr>
            <a:spLocks noGrp="1"/>
          </p:cNvSpPr>
          <p:nvPr>
            <p:ph type="ftr" sz="quarter" idx="11"/>
          </p:nvPr>
        </p:nvSpPr>
        <p:spPr>
          <a:xfrm>
            <a:off x="5421086" y="4954555"/>
            <a:ext cx="693964" cy="86551"/>
          </a:xfrm>
        </p:spPr>
        <p:txBody>
          <a:bodyPr/>
          <a:lstStyle/>
          <a:p>
            <a:endParaRPr lang="en-US" dirty="0"/>
          </a:p>
        </p:txBody>
      </p:sp>
      <p:sp>
        <p:nvSpPr>
          <p:cNvPr id="9" name="Rectangle 8"/>
          <p:cNvSpPr/>
          <p:nvPr/>
        </p:nvSpPr>
        <p:spPr>
          <a:xfrm>
            <a:off x="615820" y="613487"/>
            <a:ext cx="8070980" cy="4401205"/>
          </a:xfrm>
          <a:prstGeom prst="rect">
            <a:avLst/>
          </a:prstGeom>
        </p:spPr>
        <p:txBody>
          <a:bodyPr wrap="square">
            <a:spAutoFit/>
          </a:bodyPr>
          <a:lstStyle/>
          <a:p>
            <a:r>
              <a:rPr lang="en-US" dirty="0" smtClean="0">
                <a:latin typeface="Calibri" pitchFamily="34" charset="0"/>
              </a:rPr>
              <a:t>Economic activities can be classified into three:- </a:t>
            </a:r>
          </a:p>
          <a:p>
            <a:pPr marL="400050" indent="-400050">
              <a:buAutoNum type="romanUcPeriod"/>
            </a:pPr>
            <a:r>
              <a:rPr lang="en-US" b="1" dirty="0" smtClean="0">
                <a:latin typeface="Calibri" pitchFamily="34" charset="0"/>
              </a:rPr>
              <a:t>BUSINESS	 II. PROFESSION	 III. EMPLOYMENT</a:t>
            </a:r>
          </a:p>
          <a:p>
            <a:pPr marL="400050" indent="-400050"/>
            <a:r>
              <a:rPr lang="en-US" b="1" dirty="0" smtClean="0">
                <a:latin typeface="Calibri" pitchFamily="34" charset="0"/>
              </a:rPr>
              <a:t>I Business </a:t>
            </a:r>
          </a:p>
          <a:p>
            <a:pPr marL="400050" indent="-400050"/>
            <a:r>
              <a:rPr lang="en-US" dirty="0" smtClean="0">
                <a:latin typeface="Calibri" pitchFamily="34" charset="0"/>
              </a:rPr>
              <a:t>	Business is an economic activity which involves production or purchase of good for sale, or exchange of goods or providing services, at profit.</a:t>
            </a:r>
          </a:p>
          <a:p>
            <a:pPr marL="400050" indent="-400050"/>
            <a:r>
              <a:rPr lang="en-US" dirty="0" smtClean="0">
                <a:latin typeface="Calibri" pitchFamily="34" charset="0"/>
              </a:rPr>
              <a:t>	 Characteristics of Business </a:t>
            </a:r>
          </a:p>
          <a:p>
            <a:pPr marL="400050" indent="-400050"/>
            <a:r>
              <a:rPr lang="en-US" dirty="0" smtClean="0">
                <a:latin typeface="Calibri" pitchFamily="34" charset="0"/>
              </a:rPr>
              <a:t>	</a:t>
            </a:r>
            <a:r>
              <a:rPr lang="en-US" b="1" dirty="0" smtClean="0">
                <a:latin typeface="Calibri" pitchFamily="34" charset="0"/>
              </a:rPr>
              <a:t>1. An Economic Activity- </a:t>
            </a:r>
            <a:r>
              <a:rPr lang="en-US" dirty="0" smtClean="0">
                <a:latin typeface="Calibri" pitchFamily="34" charset="0"/>
              </a:rPr>
              <a:t>it is undertaken by people with the objective of earning profit. </a:t>
            </a:r>
          </a:p>
          <a:p>
            <a:pPr marL="400050" indent="-400050"/>
            <a:r>
              <a:rPr lang="en-US" dirty="0" smtClean="0">
                <a:latin typeface="Calibri" pitchFamily="34" charset="0"/>
              </a:rPr>
              <a:t>	</a:t>
            </a:r>
            <a:r>
              <a:rPr lang="en-US" b="1" dirty="0" smtClean="0">
                <a:latin typeface="Calibri" pitchFamily="34" charset="0"/>
              </a:rPr>
              <a:t>2. Regularity in dealing-</a:t>
            </a:r>
            <a:r>
              <a:rPr lang="en-US" dirty="0" smtClean="0">
                <a:latin typeface="Calibri" pitchFamily="34" charset="0"/>
              </a:rPr>
              <a:t>Business involves dealing in goods and services on a regular basis. One single transaction never constitutes a business. </a:t>
            </a:r>
          </a:p>
          <a:p>
            <a:pPr marL="400050" indent="-400050"/>
            <a:r>
              <a:rPr lang="en-US" dirty="0" smtClean="0">
                <a:latin typeface="Calibri" pitchFamily="34" charset="0"/>
              </a:rPr>
              <a:t>	</a:t>
            </a:r>
            <a:r>
              <a:rPr lang="en-US" b="1" dirty="0" smtClean="0">
                <a:latin typeface="Calibri" pitchFamily="34" charset="0"/>
              </a:rPr>
              <a:t>3. Profit Motive- </a:t>
            </a:r>
            <a:r>
              <a:rPr lang="en-US" dirty="0" smtClean="0">
                <a:latin typeface="Calibri" pitchFamily="34" charset="0"/>
              </a:rPr>
              <a:t>Profit Motive is an important distinguishing feature of business. It must earn profit for its survival, growth and expansion. </a:t>
            </a:r>
          </a:p>
          <a:p>
            <a:pPr marL="400050" indent="-400050"/>
            <a:r>
              <a:rPr lang="en-US" dirty="0" smtClean="0">
                <a:latin typeface="Calibri" pitchFamily="34" charset="0"/>
              </a:rPr>
              <a:t>	</a:t>
            </a:r>
            <a:r>
              <a:rPr lang="en-US" b="1" dirty="0" smtClean="0">
                <a:latin typeface="Calibri" pitchFamily="34" charset="0"/>
              </a:rPr>
              <a:t>4. Element of risk-</a:t>
            </a:r>
            <a:r>
              <a:rPr lang="en-US" dirty="0" smtClean="0">
                <a:latin typeface="Calibri" pitchFamily="34" charset="0"/>
              </a:rPr>
              <a:t>Risk cannot be eliminated from business. Risk may be in the form of natural calamities, changes in consumer tastes, competition, fire etc.</a:t>
            </a:r>
          </a:p>
          <a:p>
            <a:pPr marL="400050" indent="-400050"/>
            <a:r>
              <a:rPr lang="en-US" b="1" dirty="0" smtClean="0">
                <a:latin typeface="Calibri" pitchFamily="34" charset="0"/>
              </a:rPr>
              <a:t>II Profession </a:t>
            </a:r>
          </a:p>
          <a:p>
            <a:pPr marL="400050" indent="-400050"/>
            <a:r>
              <a:rPr lang="en-US" dirty="0" smtClean="0">
                <a:latin typeface="Calibri" pitchFamily="34" charset="0"/>
              </a:rPr>
              <a:t>	Profession is an occupation, in which application of special knowledge and skill of a person is necessary. It involves rendering of personal services of a special and expert nature. </a:t>
            </a:r>
            <a:r>
              <a:rPr lang="en-US" dirty="0" err="1" smtClean="0">
                <a:latin typeface="Calibri" pitchFamily="34" charset="0"/>
              </a:rPr>
              <a:t>Eg</a:t>
            </a:r>
            <a:r>
              <a:rPr lang="en-US" dirty="0" smtClean="0">
                <a:latin typeface="Calibri" pitchFamily="34" charset="0"/>
              </a:rPr>
              <a:t> Doctors are engaged in the medical profession, Chartered Accountants are engaged in the accounting Profession, Lawyers are engaged in the legal profession </a:t>
            </a:r>
          </a:p>
          <a:p>
            <a:pPr marL="400050" indent="-400050"/>
            <a:r>
              <a:rPr lang="en-US" b="1" dirty="0" smtClean="0">
                <a:latin typeface="Calibri" pitchFamily="34" charset="0"/>
              </a:rPr>
              <a:t>III. Employment  </a:t>
            </a:r>
            <a:r>
              <a:rPr lang="en-US" dirty="0" err="1" smtClean="0">
                <a:latin typeface="Calibri" pitchFamily="34" charset="0"/>
              </a:rPr>
              <a:t>Employment</a:t>
            </a:r>
            <a:r>
              <a:rPr lang="en-US" dirty="0" smtClean="0">
                <a:latin typeface="Calibri" pitchFamily="34" charset="0"/>
              </a:rPr>
              <a:t> refers to an occupation in which people work for others regularly and get salary or wage in return.</a:t>
            </a:r>
            <a:endParaRPr lang="en-US" dirty="0">
              <a:latin typeface="Calibri" pitchFamily="34" charset="0"/>
            </a:endParaRPr>
          </a:p>
        </p:txBody>
      </p:sp>
      <p:pic>
        <p:nvPicPr>
          <p:cNvPr id="6"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extLst>
      <p:ext uri="{BB962C8B-B14F-4D97-AF65-F5344CB8AC3E}">
        <p14:creationId xmlns:p14="http://schemas.microsoft.com/office/powerpoint/2010/main" val="2060580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0000"/>
                </a:solidFill>
              </a:rPr>
              <a:t>CLASSIFICATION OF BUSINESS ACTIVITIES</a:t>
            </a:r>
            <a:endParaRPr lang="en-US" sz="2000" dirty="0">
              <a:solidFill>
                <a:srgbClr val="FF0000"/>
              </a:solidFill>
            </a:endParaRPr>
          </a:p>
        </p:txBody>
      </p:sp>
      <p:sp>
        <p:nvSpPr>
          <p:cNvPr id="3" name="Content Placeholder 2"/>
          <p:cNvSpPr>
            <a:spLocks noGrp="1"/>
          </p:cNvSpPr>
          <p:nvPr>
            <p:ph idx="1"/>
          </p:nvPr>
        </p:nvSpPr>
        <p:spPr/>
        <p:txBody>
          <a:bodyPr/>
          <a:lstStyle/>
          <a:p>
            <a:pPr>
              <a:buNone/>
            </a:pPr>
            <a:r>
              <a:rPr lang="en-US" sz="1400" b="1" dirty="0" smtClean="0">
                <a:solidFill>
                  <a:schemeClr val="tx1"/>
                </a:solidFill>
                <a:latin typeface="Calibri" pitchFamily="34" charset="0"/>
              </a:rPr>
              <a:t>Classification of Business Activities :</a:t>
            </a:r>
          </a:p>
          <a:p>
            <a:pPr>
              <a:buNone/>
            </a:pPr>
            <a:r>
              <a:rPr lang="en-US" sz="1400" dirty="0" smtClean="0">
                <a:solidFill>
                  <a:schemeClr val="tx1"/>
                </a:solidFill>
                <a:latin typeface="Calibri" pitchFamily="34" charset="0"/>
              </a:rPr>
              <a:t>	Industry refers to that part of business activities which is concerned with the production of goods and materials. It includes business activities like raising, producing, processing or manufacturing of products. </a:t>
            </a:r>
          </a:p>
          <a:p>
            <a:pPr>
              <a:buNone/>
            </a:pPr>
            <a:r>
              <a:rPr lang="en-US" sz="1400" dirty="0" smtClean="0">
                <a:solidFill>
                  <a:schemeClr val="tx1"/>
                </a:solidFill>
                <a:latin typeface="Calibri" pitchFamily="34" charset="0"/>
              </a:rPr>
              <a:t>	Industries can be divided into three broad categories namely: </a:t>
            </a:r>
          </a:p>
          <a:p>
            <a:pPr>
              <a:buNone/>
            </a:pPr>
            <a:r>
              <a:rPr lang="en-US" sz="1400" dirty="0" smtClean="0">
                <a:solidFill>
                  <a:schemeClr val="tx1"/>
                </a:solidFill>
                <a:latin typeface="Calibri" pitchFamily="34" charset="0"/>
              </a:rPr>
              <a:t>	1. Primary industries 2. Secondary Industries 3. Tertiary Industries</a:t>
            </a:r>
          </a:p>
          <a:p>
            <a:pPr>
              <a:buAutoNum type="arabicPeriod"/>
            </a:pPr>
            <a:r>
              <a:rPr lang="en-US" sz="1400" b="1" dirty="0" smtClean="0">
                <a:solidFill>
                  <a:schemeClr val="tx1"/>
                </a:solidFill>
                <a:latin typeface="Calibri" pitchFamily="34" charset="0"/>
              </a:rPr>
              <a:t>Primary Industries :  </a:t>
            </a:r>
            <a:r>
              <a:rPr lang="en-US" sz="1200" dirty="0" smtClean="0">
                <a:solidFill>
                  <a:schemeClr val="tx1"/>
                </a:solidFill>
                <a:latin typeface="Calibri" pitchFamily="34" charset="0"/>
              </a:rPr>
              <a:t>It includes all those business activities, which are concerned with extraction of natural resources, reproduction and development of living organisms, plants etc. Primary industries can be classified into two namely extractive industries and genetic industries. </a:t>
            </a:r>
          </a:p>
          <a:p>
            <a:pPr>
              <a:buNone/>
            </a:pPr>
            <a:r>
              <a:rPr lang="en-US" sz="1200" dirty="0" smtClean="0">
                <a:solidFill>
                  <a:schemeClr val="tx1"/>
                </a:solidFill>
                <a:latin typeface="Calibri" pitchFamily="34" charset="0"/>
              </a:rPr>
              <a:t>	</a:t>
            </a:r>
            <a:r>
              <a:rPr lang="en-US" sz="1200" b="1" dirty="0" smtClean="0">
                <a:solidFill>
                  <a:schemeClr val="tx1"/>
                </a:solidFill>
                <a:latin typeface="Calibri" pitchFamily="34" charset="0"/>
              </a:rPr>
              <a:t>1 (a) Extractive Industries</a:t>
            </a:r>
            <a:r>
              <a:rPr lang="en-US" sz="1200" dirty="0" smtClean="0">
                <a:solidFill>
                  <a:schemeClr val="tx1"/>
                </a:solidFill>
                <a:latin typeface="Calibri" pitchFamily="34" charset="0"/>
              </a:rPr>
              <a:t>: Extractive industries are those industries which extract something from natural sources like earth, water, air etc. It extract timber from forest, fish from sea, coal and iron are from soil etc. Primary industries supply basic raw materials to manufacturing industries and manufacturing industries convert these raw materials into finished goods. </a:t>
            </a:r>
            <a:r>
              <a:rPr lang="en-US" sz="1200" dirty="0" err="1" smtClean="0">
                <a:solidFill>
                  <a:schemeClr val="tx1"/>
                </a:solidFill>
                <a:latin typeface="Calibri" pitchFamily="34" charset="0"/>
              </a:rPr>
              <a:t>Eg</a:t>
            </a:r>
            <a:r>
              <a:rPr lang="en-US" sz="1200" dirty="0" smtClean="0">
                <a:solidFill>
                  <a:schemeClr val="tx1"/>
                </a:solidFill>
                <a:latin typeface="Calibri" pitchFamily="34" charset="0"/>
              </a:rPr>
              <a:t>. Mining, hunting, fishing from natural sources, fruit gathering, agriculture etc. </a:t>
            </a:r>
          </a:p>
          <a:p>
            <a:pPr>
              <a:buNone/>
            </a:pPr>
            <a:r>
              <a:rPr lang="en-US" sz="1200" dirty="0" smtClean="0">
                <a:solidFill>
                  <a:schemeClr val="tx1"/>
                </a:solidFill>
                <a:latin typeface="Calibri" pitchFamily="34" charset="0"/>
              </a:rPr>
              <a:t>	</a:t>
            </a:r>
            <a:r>
              <a:rPr lang="en-US" sz="1200" b="1" dirty="0" smtClean="0">
                <a:solidFill>
                  <a:schemeClr val="tx1"/>
                </a:solidFill>
                <a:latin typeface="Calibri" pitchFamily="34" charset="0"/>
              </a:rPr>
              <a:t>1 (b) Genetic Industries</a:t>
            </a:r>
            <a:r>
              <a:rPr lang="en-US" sz="1200" dirty="0" smtClean="0">
                <a:solidFill>
                  <a:schemeClr val="tx1"/>
                </a:solidFill>
                <a:latin typeface="Calibri" pitchFamily="34" charset="0"/>
              </a:rPr>
              <a:t>:  Genetic Industries are those industries which are undertakes activities like reproduction or multiplication of animals and plants with an objective of earning profit. </a:t>
            </a:r>
            <a:r>
              <a:rPr lang="en-US" sz="1200" dirty="0" err="1" smtClean="0">
                <a:solidFill>
                  <a:schemeClr val="tx1"/>
                </a:solidFill>
                <a:latin typeface="Calibri" pitchFamily="34" charset="0"/>
              </a:rPr>
              <a:t>Eg</a:t>
            </a:r>
            <a:r>
              <a:rPr lang="en-US" sz="1200" dirty="0" smtClean="0">
                <a:solidFill>
                  <a:schemeClr val="tx1"/>
                </a:solidFill>
                <a:latin typeface="Calibri" pitchFamily="34" charset="0"/>
              </a:rPr>
              <a:t> : Agriculture nursery, poultry farming, cattle breeding, </a:t>
            </a:r>
            <a:r>
              <a:rPr lang="en-US" sz="1200" dirty="0" err="1" smtClean="0">
                <a:solidFill>
                  <a:schemeClr val="tx1"/>
                </a:solidFill>
                <a:latin typeface="Calibri" pitchFamily="34" charset="0"/>
              </a:rPr>
              <a:t>pisciculture</a:t>
            </a:r>
            <a:r>
              <a:rPr lang="en-US" sz="1200" dirty="0" smtClean="0">
                <a:solidFill>
                  <a:schemeClr val="tx1"/>
                </a:solidFill>
                <a:latin typeface="Calibri" pitchFamily="34" charset="0"/>
              </a:rPr>
              <a:t> (fish farming). </a:t>
            </a:r>
            <a:endParaRPr lang="en-US" sz="1200" dirty="0">
              <a:solidFill>
                <a:schemeClr val="tx1"/>
              </a:solidFill>
              <a:latin typeface="Calibri" pitchFamily="34" charset="0"/>
            </a:endParaRPr>
          </a:p>
        </p:txBody>
      </p:sp>
      <p:pic>
        <p:nvPicPr>
          <p:cNvPr id="5"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520600" cy="404061"/>
          </a:xfrm>
        </p:spPr>
        <p:txBody>
          <a:bodyPr/>
          <a:lstStyle/>
          <a:p>
            <a:pPr algn="ctr"/>
            <a:r>
              <a:rPr lang="en-US" sz="1800" b="1" dirty="0" smtClean="0">
                <a:solidFill>
                  <a:srgbClr val="FF0000"/>
                </a:solidFill>
              </a:rPr>
              <a:t>SECONDARY INDUSTRIES</a:t>
            </a:r>
            <a:endParaRPr lang="en-US" sz="1800" b="1" dirty="0">
              <a:solidFill>
                <a:srgbClr val="FF0000"/>
              </a:solidFill>
            </a:endParaRPr>
          </a:p>
        </p:txBody>
      </p:sp>
      <p:sp>
        <p:nvSpPr>
          <p:cNvPr id="3" name="Content Placeholder 2"/>
          <p:cNvSpPr>
            <a:spLocks noGrp="1"/>
          </p:cNvSpPr>
          <p:nvPr>
            <p:ph idx="1"/>
          </p:nvPr>
        </p:nvSpPr>
        <p:spPr/>
        <p:txBody>
          <a:bodyPr/>
          <a:lstStyle/>
          <a:p>
            <a:pPr>
              <a:buNone/>
            </a:pPr>
            <a:r>
              <a:rPr lang="en-US" dirty="0" smtClean="0">
                <a:solidFill>
                  <a:schemeClr val="tx1"/>
                </a:solidFill>
                <a:latin typeface="Calibri" pitchFamily="34" charset="0"/>
              </a:rPr>
              <a:t>2. </a:t>
            </a:r>
            <a:r>
              <a:rPr lang="en-US" b="1" dirty="0" smtClean="0">
                <a:solidFill>
                  <a:schemeClr val="tx1"/>
                </a:solidFill>
                <a:latin typeface="Calibri" pitchFamily="34" charset="0"/>
              </a:rPr>
              <a:t>Secondary Industries  </a:t>
            </a:r>
            <a:r>
              <a:rPr lang="en-US" dirty="0" smtClean="0">
                <a:solidFill>
                  <a:schemeClr val="tx1"/>
                </a:solidFill>
                <a:latin typeface="Calibri" pitchFamily="34" charset="0"/>
              </a:rPr>
              <a:t>: </a:t>
            </a:r>
            <a:r>
              <a:rPr lang="en-US" sz="1600" dirty="0" smtClean="0">
                <a:solidFill>
                  <a:schemeClr val="tx1"/>
                </a:solidFill>
                <a:latin typeface="Calibri" pitchFamily="34" charset="0"/>
              </a:rPr>
              <a:t>Secondary Industries are manufacturing products or constructing building, roads etc. by using raw materials provided by primary industries. Secondary industries can be divided into two:- </a:t>
            </a:r>
            <a:endParaRPr lang="en-US" dirty="0" smtClean="0">
              <a:solidFill>
                <a:schemeClr val="tx1"/>
              </a:solidFill>
              <a:latin typeface="Calibri" pitchFamily="34" charset="0"/>
            </a:endParaRPr>
          </a:p>
          <a:p>
            <a:pPr>
              <a:buNone/>
            </a:pPr>
            <a:r>
              <a:rPr lang="en-US" dirty="0" smtClean="0">
                <a:solidFill>
                  <a:schemeClr val="tx1"/>
                </a:solidFill>
                <a:latin typeface="Calibri" pitchFamily="34" charset="0"/>
              </a:rPr>
              <a:t>	</a:t>
            </a:r>
            <a:r>
              <a:rPr lang="en-US" b="1" dirty="0" smtClean="0">
                <a:solidFill>
                  <a:schemeClr val="tx1"/>
                </a:solidFill>
                <a:latin typeface="Calibri" pitchFamily="34" charset="0"/>
              </a:rPr>
              <a:t> (a) Manufacturing Industry and</a:t>
            </a:r>
          </a:p>
          <a:p>
            <a:pPr>
              <a:buNone/>
            </a:pPr>
            <a:r>
              <a:rPr lang="en-US" b="1" dirty="0" smtClean="0">
                <a:solidFill>
                  <a:schemeClr val="tx1"/>
                </a:solidFill>
                <a:latin typeface="Calibri" pitchFamily="34" charset="0"/>
              </a:rPr>
              <a:t>	 (b) Construction Industry</a:t>
            </a:r>
          </a:p>
          <a:p>
            <a:pPr>
              <a:buNone/>
            </a:pPr>
            <a:r>
              <a:rPr lang="en-US" dirty="0" smtClean="0">
                <a:solidFill>
                  <a:schemeClr val="tx1"/>
                </a:solidFill>
                <a:latin typeface="Calibri" pitchFamily="34" charset="0"/>
              </a:rPr>
              <a:t>	</a:t>
            </a:r>
            <a:r>
              <a:rPr lang="en-US" b="1" dirty="0" smtClean="0">
                <a:solidFill>
                  <a:schemeClr val="tx1"/>
                </a:solidFill>
                <a:latin typeface="Calibri" pitchFamily="34" charset="0"/>
              </a:rPr>
              <a:t> (a) Manufacturing Industry: </a:t>
            </a:r>
            <a:r>
              <a:rPr lang="en-US" sz="1400" dirty="0" smtClean="0">
                <a:solidFill>
                  <a:schemeClr val="tx1"/>
                </a:solidFill>
                <a:latin typeface="Calibri" pitchFamily="34" charset="0"/>
              </a:rPr>
              <a:t>Manufacturing Industries are engaged in the process of converting raw materials into finished good and create form utilities. They convert cotton into textile, iron ore into steel, timber into furniture and so on.</a:t>
            </a:r>
            <a:endParaRPr lang="en-US" dirty="0" smtClean="0">
              <a:solidFill>
                <a:schemeClr val="tx1"/>
              </a:solidFill>
              <a:latin typeface="Calibri" pitchFamily="34" charset="0"/>
            </a:endParaRPr>
          </a:p>
          <a:p>
            <a:pPr>
              <a:buNone/>
            </a:pPr>
            <a:r>
              <a:rPr lang="en-US" dirty="0" smtClean="0">
                <a:solidFill>
                  <a:schemeClr val="tx1"/>
                </a:solidFill>
                <a:latin typeface="Calibri" pitchFamily="34" charset="0"/>
              </a:rPr>
              <a:t>	</a:t>
            </a:r>
            <a:r>
              <a:rPr lang="en-US" sz="1400" dirty="0" smtClean="0">
                <a:solidFill>
                  <a:schemeClr val="tx1"/>
                </a:solidFill>
                <a:latin typeface="Calibri" pitchFamily="34" charset="0"/>
              </a:rPr>
              <a:t> On the basis of methods of operation used for production, we can classify manufacturing industries into four categories. </a:t>
            </a:r>
          </a:p>
          <a:p>
            <a:pPr>
              <a:buNone/>
            </a:pPr>
            <a:r>
              <a:rPr lang="en-US" sz="1400" dirty="0" smtClean="0">
                <a:solidFill>
                  <a:schemeClr val="tx1"/>
                </a:solidFill>
                <a:latin typeface="Calibri" pitchFamily="34" charset="0"/>
              </a:rPr>
              <a:t>	</a:t>
            </a:r>
            <a:r>
              <a:rPr lang="en-US" sz="1400" b="1" dirty="0" smtClean="0">
                <a:solidFill>
                  <a:schemeClr val="tx1"/>
                </a:solidFill>
                <a:latin typeface="Calibri" pitchFamily="34" charset="0"/>
              </a:rPr>
              <a:t>a. Analytical Industries b. Synthetical Industries c. Processing Industries d.Assembling Industries</a:t>
            </a:r>
            <a:endParaRPr lang="en-US" sz="1400" b="1" dirty="0">
              <a:solidFill>
                <a:schemeClr val="tx1"/>
              </a:solidFill>
              <a:latin typeface="Calibri" pitchFamily="34" charset="0"/>
            </a:endParaRPr>
          </a:p>
        </p:txBody>
      </p:sp>
      <p:pic>
        <p:nvPicPr>
          <p:cNvPr id="5"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AutoNum type="arabicParenBoth"/>
            </a:pPr>
            <a:r>
              <a:rPr lang="en-US" sz="1400" b="1" dirty="0" smtClean="0">
                <a:solidFill>
                  <a:schemeClr val="tx1"/>
                </a:solidFill>
                <a:latin typeface="Calibri" pitchFamily="34" charset="0"/>
              </a:rPr>
              <a:t>Analytical industries – </a:t>
            </a:r>
            <a:r>
              <a:rPr lang="en-US" sz="1400" dirty="0" smtClean="0">
                <a:solidFill>
                  <a:schemeClr val="tx1"/>
                </a:solidFill>
                <a:latin typeface="Calibri" pitchFamily="34" charset="0"/>
              </a:rPr>
              <a:t>Analytical industry is engaged in the process of analyzing and separating various components from the same material. </a:t>
            </a:r>
            <a:r>
              <a:rPr lang="en-US" sz="1400" dirty="0" err="1" smtClean="0">
                <a:solidFill>
                  <a:schemeClr val="tx1"/>
                </a:solidFill>
                <a:latin typeface="Calibri" pitchFamily="34" charset="0"/>
              </a:rPr>
              <a:t>Eg</a:t>
            </a:r>
            <a:r>
              <a:rPr lang="en-US" sz="1400" dirty="0" smtClean="0">
                <a:solidFill>
                  <a:schemeClr val="tx1"/>
                </a:solidFill>
                <a:latin typeface="Calibri" pitchFamily="34" charset="0"/>
              </a:rPr>
              <a:t> .Oil refinery – they separate diesel, petrol etc from crude oil</a:t>
            </a:r>
          </a:p>
          <a:p>
            <a:pPr>
              <a:buAutoNum type="arabicParenBoth"/>
            </a:pPr>
            <a:r>
              <a:rPr lang="en-US" sz="1400" dirty="0" smtClean="0">
                <a:solidFill>
                  <a:schemeClr val="tx1"/>
                </a:solidFill>
                <a:latin typeface="Calibri" pitchFamily="34" charset="0"/>
              </a:rPr>
              <a:t>  </a:t>
            </a:r>
            <a:r>
              <a:rPr lang="en-US" sz="1400" b="1" dirty="0" smtClean="0">
                <a:solidFill>
                  <a:schemeClr val="tx1"/>
                </a:solidFill>
                <a:latin typeface="Calibri" pitchFamily="34" charset="0"/>
              </a:rPr>
              <a:t>Synthetical Industry </a:t>
            </a:r>
            <a:r>
              <a:rPr lang="en-US" sz="1400" dirty="0" smtClean="0">
                <a:solidFill>
                  <a:schemeClr val="tx1"/>
                </a:solidFill>
                <a:latin typeface="Calibri" pitchFamily="34" charset="0"/>
              </a:rPr>
              <a:t>– Business engaged in this sector combines various ingredients to produce a new product E.g.. Cement industry, fertilizer industry etc.</a:t>
            </a:r>
          </a:p>
          <a:p>
            <a:pPr>
              <a:buAutoNum type="arabicParenBoth"/>
            </a:pPr>
            <a:r>
              <a:rPr lang="en-US" sz="1400" dirty="0" smtClean="0">
                <a:solidFill>
                  <a:schemeClr val="tx1"/>
                </a:solidFill>
                <a:latin typeface="Calibri" pitchFamily="34" charset="0"/>
              </a:rPr>
              <a:t>  </a:t>
            </a:r>
            <a:r>
              <a:rPr lang="en-US" sz="1400" b="1" dirty="0" smtClean="0">
                <a:solidFill>
                  <a:schemeClr val="tx1"/>
                </a:solidFill>
                <a:latin typeface="Calibri" pitchFamily="34" charset="0"/>
              </a:rPr>
              <a:t>Processing Industry – </a:t>
            </a:r>
            <a:r>
              <a:rPr lang="en-US" sz="1400" dirty="0" smtClean="0">
                <a:solidFill>
                  <a:schemeClr val="tx1"/>
                </a:solidFill>
                <a:latin typeface="Calibri" pitchFamily="34" charset="0"/>
              </a:rPr>
              <a:t>Process of these industries involves successive stages for manufacturing finished products Eg.Sugar industry, paper Industry. </a:t>
            </a:r>
          </a:p>
          <a:p>
            <a:pPr>
              <a:buAutoNum type="arabicParenBoth"/>
            </a:pPr>
            <a:r>
              <a:rPr lang="en-US" sz="1400" b="1" dirty="0" smtClean="0">
                <a:solidFill>
                  <a:schemeClr val="tx1"/>
                </a:solidFill>
                <a:latin typeface="Calibri" pitchFamily="34" charset="0"/>
              </a:rPr>
              <a:t>Assembling Industry-</a:t>
            </a:r>
            <a:r>
              <a:rPr lang="en-US" sz="1400" dirty="0" smtClean="0">
                <a:solidFill>
                  <a:schemeClr val="tx1"/>
                </a:solidFill>
                <a:latin typeface="Calibri" pitchFamily="34" charset="0"/>
              </a:rPr>
              <a:t>Assembling industry is engaged in the process of assembling different components to make a new product E.g.. Computer industry, Car industry etc.</a:t>
            </a:r>
          </a:p>
          <a:p>
            <a:pPr marL="114300" indent="0">
              <a:buNone/>
            </a:pPr>
            <a:endParaRPr lang="en-US" sz="1400" dirty="0" smtClean="0">
              <a:solidFill>
                <a:schemeClr val="tx1"/>
              </a:solidFill>
              <a:latin typeface="Calibri" pitchFamily="34" charset="0"/>
            </a:endParaRPr>
          </a:p>
          <a:p>
            <a:pPr>
              <a:buNone/>
            </a:pPr>
            <a:r>
              <a:rPr lang="en-US" sz="1400" b="1" dirty="0" smtClean="0">
                <a:solidFill>
                  <a:schemeClr val="tx1"/>
                </a:solidFill>
                <a:latin typeface="Calibri" pitchFamily="34" charset="0"/>
              </a:rPr>
              <a:t>  (b) </a:t>
            </a:r>
            <a:r>
              <a:rPr lang="en-US" sz="1600" b="1" dirty="0" smtClean="0">
                <a:solidFill>
                  <a:schemeClr val="tx1"/>
                </a:solidFill>
                <a:latin typeface="Calibri" pitchFamily="34" charset="0"/>
              </a:rPr>
              <a:t>Construction Industry </a:t>
            </a:r>
            <a:r>
              <a:rPr lang="en-US" sz="1400" b="1" dirty="0" smtClean="0">
                <a:solidFill>
                  <a:schemeClr val="tx1"/>
                </a:solidFill>
                <a:latin typeface="Calibri" pitchFamily="34" charset="0"/>
              </a:rPr>
              <a:t>:</a:t>
            </a:r>
            <a:r>
              <a:rPr lang="en-US" sz="1400" dirty="0" smtClean="0">
                <a:solidFill>
                  <a:schemeClr val="tx1"/>
                </a:solidFill>
                <a:latin typeface="Calibri" pitchFamily="34" charset="0"/>
              </a:rPr>
              <a:t>These industries are involved in the construction of buildings, dams, bridges, roads, canals etc. The raw materials required for these industries are supplied by the manufacturing industries and extractive industries. Their outputs are always immovable. </a:t>
            </a:r>
          </a:p>
          <a:p>
            <a:pPr>
              <a:buNone/>
            </a:pPr>
            <a:endParaRPr lang="en-US" sz="1200" dirty="0">
              <a:solidFill>
                <a:schemeClr val="tx1"/>
              </a:solidFill>
              <a:latin typeface="Calibri" pitchFamily="34" charset="0"/>
            </a:endParaRPr>
          </a:p>
        </p:txBody>
      </p:sp>
      <p:pic>
        <p:nvPicPr>
          <p:cNvPr id="5"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b="1" dirty="0" smtClean="0">
                <a:solidFill>
                  <a:srgbClr val="FF0000"/>
                </a:solidFill>
                <a:latin typeface="Calibri" pitchFamily="34" charset="0"/>
                <a:cs typeface="Calibri" pitchFamily="34" charset="0"/>
              </a:rPr>
              <a:t>QUESTIONS</a:t>
            </a:r>
            <a:endParaRPr lang="en-IN" sz="2000" b="1" dirty="0">
              <a:solidFill>
                <a:srgbClr val="FF0000"/>
              </a:solidFill>
              <a:latin typeface="Calibri" pitchFamily="34" charset="0"/>
              <a:cs typeface="Calibri" pitchFamily="34" charset="0"/>
            </a:endParaRPr>
          </a:p>
        </p:txBody>
      </p:sp>
      <p:sp>
        <p:nvSpPr>
          <p:cNvPr id="3" name="Content Placeholder 2"/>
          <p:cNvSpPr>
            <a:spLocks noGrp="1"/>
          </p:cNvSpPr>
          <p:nvPr>
            <p:ph idx="1"/>
          </p:nvPr>
        </p:nvSpPr>
        <p:spPr/>
        <p:txBody>
          <a:bodyPr/>
          <a:lstStyle/>
          <a:p>
            <a:pPr>
              <a:buAutoNum type="arabicPeriod"/>
            </a:pPr>
            <a:r>
              <a:rPr lang="en-US" sz="1600" dirty="0" smtClean="0">
                <a:solidFill>
                  <a:schemeClr val="tx1"/>
                </a:solidFill>
                <a:latin typeface="Calibri" pitchFamily="34" charset="0"/>
                <a:cs typeface="Calibri" pitchFamily="34" charset="0"/>
              </a:rPr>
              <a:t>Aryan </a:t>
            </a:r>
            <a:r>
              <a:rPr lang="en-US" sz="1600" dirty="0">
                <a:solidFill>
                  <a:schemeClr val="tx1"/>
                </a:solidFill>
                <a:latin typeface="Calibri" pitchFamily="34" charset="0"/>
                <a:cs typeface="Calibri" pitchFamily="34" charset="0"/>
              </a:rPr>
              <a:t>sells his antique watch to his friend at a profit. Will this constitute a business activity by or why not? </a:t>
            </a:r>
            <a:endParaRPr lang="en-US" sz="1600" dirty="0" smtClean="0">
              <a:solidFill>
                <a:schemeClr val="tx1"/>
              </a:solidFill>
              <a:latin typeface="Calibri" pitchFamily="34" charset="0"/>
              <a:cs typeface="Calibri" pitchFamily="34" charset="0"/>
            </a:endParaRPr>
          </a:p>
          <a:p>
            <a:pPr marL="342900" algn="just">
              <a:buAutoNum type="arabicPeriod"/>
            </a:pPr>
            <a:r>
              <a:rPr lang="en-US" sz="1600" dirty="0">
                <a:solidFill>
                  <a:schemeClr val="tx1"/>
                </a:solidFill>
                <a:latin typeface="Calibri" pitchFamily="34" charset="0"/>
                <a:cs typeface="Calibri" pitchFamily="34" charset="0"/>
              </a:rPr>
              <a:t>What are economic activities? </a:t>
            </a:r>
          </a:p>
          <a:p>
            <a:pPr marL="342900" algn="just">
              <a:buAutoNum type="arabicPeriod"/>
            </a:pPr>
            <a:r>
              <a:rPr lang="en-US" sz="1600" dirty="0">
                <a:solidFill>
                  <a:schemeClr val="tx1"/>
                </a:solidFill>
                <a:latin typeface="Calibri" pitchFamily="34" charset="0"/>
                <a:cs typeface="Calibri" pitchFamily="34" charset="0"/>
              </a:rPr>
              <a:t>What are non economic activities?</a:t>
            </a:r>
          </a:p>
          <a:p>
            <a:pPr marL="342900" algn="just">
              <a:buAutoNum type="arabicPeriod"/>
            </a:pPr>
            <a:r>
              <a:rPr lang="en-US" sz="1600" dirty="0" err="1">
                <a:solidFill>
                  <a:schemeClr val="tx1"/>
                </a:solidFill>
                <a:latin typeface="Calibri" pitchFamily="34" charset="0"/>
                <a:cs typeface="Calibri" pitchFamily="34" charset="0"/>
              </a:rPr>
              <a:t>Meeta</a:t>
            </a:r>
            <a:r>
              <a:rPr lang="en-US" sz="1600" dirty="0">
                <a:solidFill>
                  <a:schemeClr val="tx1"/>
                </a:solidFill>
                <a:latin typeface="Calibri" pitchFamily="34" charset="0"/>
                <a:cs typeface="Calibri" pitchFamily="34" charset="0"/>
              </a:rPr>
              <a:t> a housewife cooks food for her family. Will this constitute an economic activity why or why not? </a:t>
            </a:r>
          </a:p>
          <a:p>
            <a:pPr marL="342900" algn="just">
              <a:buAutoNum type="arabicPeriod"/>
            </a:pPr>
            <a:r>
              <a:rPr lang="en-US" sz="1600" dirty="0">
                <a:solidFill>
                  <a:schemeClr val="tx1"/>
                </a:solidFill>
                <a:latin typeface="Calibri" pitchFamily="34" charset="0"/>
                <a:cs typeface="Calibri" pitchFamily="34" charset="0"/>
              </a:rPr>
              <a:t>Outline the concept of business. </a:t>
            </a:r>
          </a:p>
          <a:p>
            <a:pPr marL="342900" algn="just">
              <a:buAutoNum type="arabicPeriod"/>
            </a:pPr>
            <a:r>
              <a:rPr lang="en-US" sz="1600" dirty="0">
                <a:solidFill>
                  <a:schemeClr val="tx1"/>
                </a:solidFill>
                <a:latin typeface="Calibri" pitchFamily="34" charset="0"/>
                <a:cs typeface="Calibri" pitchFamily="34" charset="0"/>
              </a:rPr>
              <a:t>Why is business considered to be an economic activity? </a:t>
            </a:r>
          </a:p>
          <a:p>
            <a:pPr>
              <a:buAutoNum type="arabicPeriod"/>
            </a:pPr>
            <a:endParaRPr lang="en-US" dirty="0"/>
          </a:p>
          <a:p>
            <a:pPr marL="114300" indent="0">
              <a:buNone/>
            </a:pPr>
            <a:endParaRPr lang="en-IN" dirty="0"/>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extLst>
      <p:ext uri="{BB962C8B-B14F-4D97-AF65-F5344CB8AC3E}">
        <p14:creationId xmlns:p14="http://schemas.microsoft.com/office/powerpoint/2010/main" val="3767526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787575" y="4411031"/>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420</Words>
  <Application>Microsoft Office PowerPoint</Application>
  <PresentationFormat>On-screen Show (16:9)</PresentationFormat>
  <Paragraphs>58</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PowerPoint Presentation</vt:lpstr>
      <vt:lpstr>PowerPoint Presentation</vt:lpstr>
      <vt:lpstr>PowerPoint Presentation</vt:lpstr>
      <vt:lpstr>CLASSIFICATION OF BUSINESS ACTIVITIES</vt:lpstr>
      <vt:lpstr>SECONDARY INDUSTRIES</vt:lpstr>
      <vt:lpstr>PowerPoint Presentation</vt:lpstr>
      <vt:lpstr>QUESTIONS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18</cp:revision>
  <dcterms:modified xsi:type="dcterms:W3CDTF">2021-12-17T04:41:55Z</dcterms:modified>
</cp:coreProperties>
</file>