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60" r:id="rId3"/>
    <p:sldId id="261" r:id="rId4"/>
    <p:sldId id="264" r:id="rId5"/>
    <p:sldId id="265" r:id="rId6"/>
    <p:sldId id="266" r:id="rId7"/>
    <p:sldId id="267" r:id="rId8"/>
    <p:sldId id="268" r:id="rId9"/>
    <p:sldId id="269" r:id="rId10"/>
    <p:sldId id="270" r:id="rId11"/>
    <p:sldId id="271" r:id="rId12"/>
    <p:sldId id="272" r:id="rId13"/>
    <p:sldId id="25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1714" y="-6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8758" y="4781759"/>
            <a:ext cx="1747292" cy="261347"/>
          </a:xfrm>
          <a:prstGeom prst="rect">
            <a:avLst/>
          </a:prstGeom>
        </p:spPr>
        <p:txBody>
          <a:bodyPr lIns="68580" tIns="34290" rIns="68580" bIns="34290"/>
          <a:lstStyle/>
          <a:p>
            <a:fld id="{41A4F1CD-F4A6-4F34-91CE-C1FE363C53CD}" type="datetime1">
              <a:rPr lang="en-US" smtClean="0"/>
              <a:pPr/>
              <a:t>12/17/2021</a:t>
            </a:fld>
            <a:endParaRPr lang="en-US" dirty="0"/>
          </a:p>
        </p:txBody>
      </p:sp>
      <p:sp>
        <p:nvSpPr>
          <p:cNvPr id="5" name="Footer Placeholder 4"/>
          <p:cNvSpPr>
            <a:spLocks noGrp="1"/>
          </p:cNvSpPr>
          <p:nvPr>
            <p:ph type="ftr" sz="quarter" idx="11"/>
          </p:nvPr>
        </p:nvSpPr>
        <p:spPr>
          <a:xfrm>
            <a:off x="3028950" y="4781759"/>
            <a:ext cx="3086100" cy="259347"/>
          </a:xfrm>
          <a:prstGeom prst="rect">
            <a:avLst/>
          </a:prstGeom>
        </p:spPr>
        <p:txBody>
          <a:bodyPr lIns="68580" tIns="34290" rIns="68580" bIns="34290"/>
          <a:lstStyle/>
          <a:p>
            <a:r>
              <a:rPr lang="en-US" smtClean="0"/>
              <a:t>KUNJA MOHAN SAHOO</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732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US" sz="2400" b="1" dirty="0" smtClean="0">
                <a:solidFill>
                  <a:srgbClr val="FF0000"/>
                </a:solidFill>
              </a:rPr>
              <a:t>NATURE AND PURPOSE OF BUSINESS</a:t>
            </a:r>
            <a:endParaRPr sz="2400" b="1" i="0" u="none" strike="noStrike" cap="none">
              <a:solidFill>
                <a:srgbClr val="FF0000"/>
              </a:solidFill>
              <a:latin typeface="Calibri"/>
              <a:ea typeface="Calibri"/>
              <a:cs typeface="Calibri"/>
              <a:sym typeface="Calibri"/>
            </a:endParaRPr>
          </a:p>
        </p:txBody>
      </p:sp>
      <p:sp>
        <p:nvSpPr>
          <p:cNvPr id="57" name="Google Shape;57;p13"/>
          <p:cNvSpPr txBox="1"/>
          <p:nvPr/>
        </p:nvSpPr>
        <p:spPr>
          <a:xfrm>
            <a:off x="2222174" y="2571738"/>
            <a:ext cx="5680855"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BUSINESS STUDIES</a:t>
            </a:r>
            <a:endParaRPr b="1"/>
          </a:p>
          <a:p>
            <a:pPr marL="0" lvl="0" indent="0" algn="l" rtl="0">
              <a:spcBef>
                <a:spcPts val="0"/>
              </a:spcBef>
              <a:spcAft>
                <a:spcPts val="0"/>
              </a:spcAft>
              <a:buNone/>
            </a:pPr>
            <a:r>
              <a:rPr lang="en" b="1" dirty="0"/>
              <a:t>CHAPTER NUMBER</a:t>
            </a:r>
            <a:r>
              <a:rPr lang="en" b="1" dirty="0" smtClean="0"/>
              <a:t>: 1</a:t>
            </a:r>
            <a:endParaRPr b="1"/>
          </a:p>
          <a:p>
            <a:pPr lvl="0"/>
            <a:r>
              <a:rPr lang="en" b="1" dirty="0"/>
              <a:t>CHAPTER NAME </a:t>
            </a:r>
            <a:r>
              <a:rPr lang="en" b="1" dirty="0" smtClean="0"/>
              <a:t>: </a:t>
            </a:r>
            <a:r>
              <a:rPr lang="en-US" dirty="0" smtClean="0"/>
              <a:t>BUSINESS, TRADE AND COMMERCE</a:t>
            </a:r>
            <a:endParaRPr b="1"/>
          </a:p>
        </p:txBody>
      </p:sp>
      <p:pic>
        <p:nvPicPr>
          <p:cNvPr id="6" name="Google Shape;55;p13"/>
          <p:cNvPicPr preferRelativeResize="0"/>
          <p:nvPr/>
        </p:nvPicPr>
        <p:blipFill rotWithShape="1">
          <a:blip r:embed="rId4">
            <a:alphaModFix/>
          </a:blip>
          <a:srcRect/>
          <a:stretch/>
        </p:blipFill>
        <p:spPr>
          <a:xfrm>
            <a:off x="222675" y="214225"/>
            <a:ext cx="1578401" cy="783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600" b="1" smtClean="0">
                <a:solidFill>
                  <a:srgbClr val="FF0000"/>
                </a:solidFill>
              </a:rPr>
              <a:t>      POSITION OF INDIAN SUBCONTINENT IN WORLD ECONOMY ( 1 AD UP TO 1991)</a:t>
            </a:r>
            <a:r>
              <a:rPr lang="en-IN" b="1" smtClean="0"/>
              <a:t/>
            </a:r>
            <a:br>
              <a:rPr lang="en-IN" b="1" smtClean="0"/>
            </a:br>
            <a:endParaRPr lang="en-IN" dirty="0"/>
          </a:p>
        </p:txBody>
      </p:sp>
      <p:sp>
        <p:nvSpPr>
          <p:cNvPr id="3" name="Content Placeholder 2"/>
          <p:cNvSpPr>
            <a:spLocks noGrp="1"/>
          </p:cNvSpPr>
          <p:nvPr>
            <p:ph idx="1"/>
          </p:nvPr>
        </p:nvSpPr>
        <p:spPr/>
        <p:txBody>
          <a:bodyPr/>
          <a:lstStyle/>
          <a:p>
            <a:pPr algn="just">
              <a:buNone/>
            </a:pPr>
            <a:r>
              <a:rPr lang="en-IN" smtClean="0"/>
              <a:t>     </a:t>
            </a:r>
            <a:r>
              <a:rPr lang="en-IN" sz="1600" smtClean="0">
                <a:solidFill>
                  <a:schemeClr val="tx1"/>
                </a:solidFill>
                <a:latin typeface="Calibri" pitchFamily="34" charset="0"/>
                <a:cs typeface="Calibri" pitchFamily="34" charset="0"/>
              </a:rPr>
              <a:t>Between the 1st and the 7th centuries BC, India is estimated to have the largest economy of the ancient and medieval world, controlling about one- third of the world’s wealth. The country was often referred to as ‘</a:t>
            </a:r>
            <a:r>
              <a:rPr lang="en-IN" sz="1600" i="1" smtClean="0">
                <a:solidFill>
                  <a:schemeClr val="tx1"/>
                </a:solidFill>
                <a:latin typeface="Calibri" pitchFamily="34" charset="0"/>
                <a:cs typeface="Calibri" pitchFamily="34" charset="0"/>
              </a:rPr>
              <a:t>Swaranbhumi’ and ‘Swarndweep’ in the writings of </a:t>
            </a:r>
            <a:r>
              <a:rPr lang="en-IN" sz="1600" smtClean="0">
                <a:solidFill>
                  <a:schemeClr val="tx1"/>
                </a:solidFill>
                <a:latin typeface="Calibri" pitchFamily="34" charset="0"/>
                <a:cs typeface="Calibri" pitchFamily="34" charset="0"/>
              </a:rPr>
              <a:t>many travellers, such as Megasthenes, Faxian (Fa Hein), Xuanzang (Huen Tsang) and others. They repeatedly refer to the prosperity of the country.</a:t>
            </a:r>
          </a:p>
          <a:p>
            <a:pPr algn="just">
              <a:buNone/>
            </a:pPr>
            <a:endParaRPr lang="en-IN" sz="1600" smtClean="0">
              <a:solidFill>
                <a:schemeClr val="tx1"/>
              </a:solidFill>
              <a:latin typeface="Calibri" pitchFamily="34" charset="0"/>
              <a:cs typeface="Calibri" pitchFamily="34" charset="0"/>
            </a:endParaRPr>
          </a:p>
          <a:p>
            <a:pPr algn="just">
              <a:buNone/>
            </a:pPr>
            <a:r>
              <a:rPr lang="en-IN" sz="1600" smtClean="0">
                <a:latin typeface="Calibri" pitchFamily="34" charset="0"/>
                <a:cs typeface="Calibri" pitchFamily="34" charset="0"/>
              </a:rPr>
              <a:t>       </a:t>
            </a:r>
            <a:r>
              <a:rPr lang="en-IN" sz="1600" smtClean="0">
                <a:solidFill>
                  <a:schemeClr val="tx1"/>
                </a:solidFill>
                <a:latin typeface="Calibri" pitchFamily="34" charset="0"/>
                <a:cs typeface="Calibri" pitchFamily="34" charset="0"/>
              </a:rPr>
              <a:t>The British empire began to take roots in India in the mid – 18th century. Condition of Indian Economy slowly changed.This changed the condition of the Indian economy from being an exporter of processed goods to the exporter of raw materials and buyer of manufactured goods.</a:t>
            </a:r>
            <a:endParaRPr lang="en-IN" sz="1600" dirty="0">
              <a:solidFill>
                <a:schemeClr val="tx1"/>
              </a:solidFill>
              <a:latin typeface="Calibri" pitchFamily="34" charset="0"/>
              <a:cs typeface="Calibri" pitchFamily="34" charset="0"/>
            </a:endParaRPr>
          </a:p>
        </p:txBody>
      </p:sp>
      <p:pic>
        <p:nvPicPr>
          <p:cNvPr id="4" name="Google Shape;63;p14"/>
          <p:cNvPicPr preferRelativeResize="0"/>
          <p:nvPr/>
        </p:nvPicPr>
        <p:blipFill rotWithShape="1">
          <a:blip r:embed="rId2">
            <a:alphaModFix/>
          </a:blip>
          <a:srcRect/>
          <a:stretch/>
        </p:blipFill>
        <p:spPr>
          <a:xfrm>
            <a:off x="7787575" y="4411031"/>
            <a:ext cx="1232526" cy="61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lgn="ctr"/>
            <a:r>
              <a:rPr lang="en-US" b="1" dirty="0" smtClean="0">
                <a:solidFill>
                  <a:srgbClr val="0000FF"/>
                </a:solidFill>
              </a:rPr>
              <a:t>QUESTION</a:t>
            </a:r>
            <a:endParaRPr lang="en-US" b="1" dirty="0">
              <a:solidFill>
                <a:srgbClr val="0000FF"/>
              </a:solidFill>
            </a:endParaRPr>
          </a:p>
        </p:txBody>
      </p:sp>
      <p:sp>
        <p:nvSpPr>
          <p:cNvPr id="3" name="Content Placeholder 2"/>
          <p:cNvSpPr>
            <a:spLocks noGrp="1"/>
          </p:cNvSpPr>
          <p:nvPr>
            <p:ph idx="1"/>
          </p:nvPr>
        </p:nvSpPr>
        <p:spPr/>
        <p:txBody>
          <a:bodyPr/>
          <a:lstStyle/>
          <a:p>
            <a:pPr marL="342900" algn="just">
              <a:buAutoNum type="arabicPeriod"/>
            </a:pPr>
            <a:r>
              <a:rPr lang="en-US" dirty="0" smtClean="0">
                <a:solidFill>
                  <a:schemeClr val="tx1"/>
                </a:solidFill>
                <a:latin typeface="Calibri" pitchFamily="34" charset="0"/>
                <a:cs typeface="Calibri" pitchFamily="34" charset="0"/>
              </a:rPr>
              <a:t>Name </a:t>
            </a:r>
            <a:r>
              <a:rPr lang="en-US" dirty="0">
                <a:solidFill>
                  <a:schemeClr val="tx1"/>
                </a:solidFill>
                <a:latin typeface="Calibri" pitchFamily="34" charset="0"/>
                <a:cs typeface="Calibri" pitchFamily="34" charset="0"/>
              </a:rPr>
              <a:t>any two instruments of exchange used in ancient times.</a:t>
            </a:r>
          </a:p>
          <a:p>
            <a:pPr marL="342900" algn="just">
              <a:buAutoNum type="arabicPeriod"/>
            </a:pPr>
            <a:r>
              <a:rPr lang="en-US" dirty="0">
                <a:solidFill>
                  <a:schemeClr val="tx1"/>
                </a:solidFill>
                <a:latin typeface="Calibri" pitchFamily="34" charset="0"/>
                <a:cs typeface="Calibri" pitchFamily="34" charset="0"/>
              </a:rPr>
              <a:t>Name any two trading communities prevalent in India during ancient times. </a:t>
            </a:r>
            <a:endParaRPr lang="en-US" dirty="0" smtClean="0">
              <a:solidFill>
                <a:schemeClr val="tx1"/>
              </a:solidFill>
              <a:latin typeface="Calibri" pitchFamily="34" charset="0"/>
              <a:cs typeface="Calibri" pitchFamily="34" charset="0"/>
            </a:endParaRPr>
          </a:p>
          <a:p>
            <a:pPr marL="342900" algn="just">
              <a:buFont typeface="Arial"/>
              <a:buAutoNum type="arabicPeriod"/>
            </a:pPr>
            <a:r>
              <a:rPr lang="en-US" dirty="0">
                <a:solidFill>
                  <a:schemeClr val="tx1"/>
                </a:solidFill>
                <a:latin typeface="Calibri" pitchFamily="34" charset="0"/>
                <a:cs typeface="Calibri" pitchFamily="34" charset="0"/>
              </a:rPr>
              <a:t>What is </a:t>
            </a:r>
            <a:r>
              <a:rPr lang="en-US" dirty="0" smtClean="0">
                <a:solidFill>
                  <a:schemeClr val="tx1"/>
                </a:solidFill>
                <a:latin typeface="Calibri" pitchFamily="34" charset="0"/>
                <a:cs typeface="Calibri" pitchFamily="34" charset="0"/>
              </a:rPr>
              <a:t>Maritime </a:t>
            </a:r>
            <a:r>
              <a:rPr lang="en-US" dirty="0">
                <a:solidFill>
                  <a:schemeClr val="tx1"/>
                </a:solidFill>
                <a:latin typeface="Calibri" pitchFamily="34" charset="0"/>
                <a:cs typeface="Calibri" pitchFamily="34" charset="0"/>
              </a:rPr>
              <a:t>trade</a:t>
            </a:r>
            <a:r>
              <a:rPr lang="en-US" dirty="0" smtClean="0">
                <a:solidFill>
                  <a:schemeClr val="tx1"/>
                </a:solidFill>
                <a:latin typeface="Calibri" pitchFamily="34" charset="0"/>
                <a:cs typeface="Calibri" pitchFamily="34" charset="0"/>
              </a:rPr>
              <a:t>?</a:t>
            </a:r>
          </a:p>
          <a:p>
            <a:pPr marL="342900" algn="just">
              <a:buFont typeface="Arial"/>
              <a:buAutoNum type="arabicPeriod"/>
            </a:pPr>
            <a:r>
              <a:rPr lang="en-US" dirty="0" smtClean="0">
                <a:solidFill>
                  <a:schemeClr val="tx1"/>
                </a:solidFill>
                <a:latin typeface="Calibri" pitchFamily="34" charset="0"/>
                <a:cs typeface="Calibri" pitchFamily="34" charset="0"/>
              </a:rPr>
              <a:t>What is Hundi?</a:t>
            </a:r>
          </a:p>
          <a:p>
            <a:pPr marL="342900" algn="just">
              <a:buFont typeface="Arial"/>
              <a:buAutoNum type="arabicPeriod"/>
            </a:pPr>
            <a:r>
              <a:rPr lang="en-US" dirty="0" smtClean="0">
                <a:solidFill>
                  <a:schemeClr val="tx1"/>
                </a:solidFill>
                <a:latin typeface="Calibri" pitchFamily="34" charset="0"/>
                <a:cs typeface="Calibri" pitchFamily="34" charset="0"/>
              </a:rPr>
              <a:t>Explain Different types of </a:t>
            </a:r>
            <a:r>
              <a:rPr lang="en-US" dirty="0" err="1" smtClean="0">
                <a:solidFill>
                  <a:schemeClr val="tx1"/>
                </a:solidFill>
                <a:latin typeface="Calibri" pitchFamily="34" charset="0"/>
                <a:cs typeface="Calibri" pitchFamily="34" charset="0"/>
              </a:rPr>
              <a:t>Hundis</a:t>
            </a:r>
            <a:r>
              <a:rPr lang="en-US" dirty="0" smtClean="0">
                <a:solidFill>
                  <a:schemeClr val="tx1"/>
                </a:solidFill>
                <a:latin typeface="Calibri" pitchFamily="34" charset="0"/>
                <a:cs typeface="Calibri" pitchFamily="34" charset="0"/>
              </a:rPr>
              <a:t>.</a:t>
            </a:r>
            <a:endParaRPr lang="en-US" dirty="0">
              <a:solidFill>
                <a:schemeClr val="tx1"/>
              </a:solidFill>
              <a:latin typeface="Calibri" pitchFamily="34" charset="0"/>
              <a:cs typeface="Calibri" pitchFamily="34" charset="0"/>
            </a:endParaRPr>
          </a:p>
          <a:p>
            <a:pPr marL="342900" algn="just">
              <a:buAutoNum type="arabicPeriod"/>
            </a:pPr>
            <a:endParaRPr lang="en-US" dirty="0">
              <a:solidFill>
                <a:schemeClr val="tx1"/>
              </a:solidFill>
              <a:latin typeface="Calibri" pitchFamily="34" charset="0"/>
              <a:cs typeface="Calibri" pitchFamily="34" charset="0"/>
            </a:endParaRPr>
          </a:p>
          <a:p>
            <a:pPr marL="114300" indent="0">
              <a:buNone/>
            </a:pPr>
            <a:endParaRPr lang="en-IN" dirty="0"/>
          </a:p>
        </p:txBody>
      </p:sp>
      <p:pic>
        <p:nvPicPr>
          <p:cNvPr id="4" name="Google Shape;63;p14"/>
          <p:cNvPicPr preferRelativeResize="0"/>
          <p:nvPr/>
        </p:nvPicPr>
        <p:blipFill rotWithShape="1">
          <a:blip r:embed="rId2">
            <a:alphaModFix/>
          </a:blip>
          <a:srcRect/>
          <a:stretch/>
        </p:blipFill>
        <p:spPr>
          <a:xfrm>
            <a:off x="7787575" y="4411031"/>
            <a:ext cx="1232526" cy="611875"/>
          </a:xfrm>
          <a:prstGeom prst="rect">
            <a:avLst/>
          </a:prstGeom>
          <a:noFill/>
          <a:ln>
            <a:noFill/>
          </a:ln>
        </p:spPr>
      </p:pic>
    </p:spTree>
    <p:extLst>
      <p:ext uri="{BB962C8B-B14F-4D97-AF65-F5344CB8AC3E}">
        <p14:creationId xmlns:p14="http://schemas.microsoft.com/office/powerpoint/2010/main" val="7226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00FF"/>
                </a:solidFill>
              </a:rPr>
              <a:t>Multiple Choice Questions </a:t>
            </a:r>
            <a:br>
              <a:rPr lang="en-US" b="1" dirty="0">
                <a:solidFill>
                  <a:srgbClr val="0000FF"/>
                </a:solidFill>
              </a:rPr>
            </a:br>
            <a:endParaRPr lang="en-IN" dirty="0"/>
          </a:p>
        </p:txBody>
      </p:sp>
      <p:sp>
        <p:nvSpPr>
          <p:cNvPr id="3" name="Content Placeholder 2"/>
          <p:cNvSpPr>
            <a:spLocks noGrp="1"/>
          </p:cNvSpPr>
          <p:nvPr>
            <p:ph idx="1"/>
          </p:nvPr>
        </p:nvSpPr>
        <p:spPr/>
        <p:txBody>
          <a:bodyPr/>
          <a:lstStyle/>
          <a:p>
            <a:pPr marL="114300" indent="0">
              <a:buNone/>
            </a:pPr>
            <a:r>
              <a:rPr lang="en-US" sz="1200" b="1" dirty="0" smtClean="0">
                <a:solidFill>
                  <a:srgbClr val="FF0000"/>
                </a:solidFill>
                <a:latin typeface="Calibri" pitchFamily="34" charset="0"/>
                <a:cs typeface="Calibri" pitchFamily="34" charset="0"/>
              </a:rPr>
              <a:t>Tick </a:t>
            </a:r>
            <a:r>
              <a:rPr lang="en-US" sz="1200" b="1" dirty="0">
                <a:solidFill>
                  <a:srgbClr val="FF0000"/>
                </a:solidFill>
                <a:latin typeface="Calibri" pitchFamily="34" charset="0"/>
                <a:cs typeface="Calibri" pitchFamily="34" charset="0"/>
              </a:rPr>
              <a:t>(✓) the appropriate answer</a:t>
            </a:r>
            <a:r>
              <a:rPr lang="en-US" sz="1200" b="1" dirty="0">
                <a:latin typeface="Calibri" pitchFamily="34" charset="0"/>
                <a:cs typeface="Calibri" pitchFamily="34" charset="0"/>
              </a:rPr>
              <a:t>. </a:t>
            </a:r>
          </a:p>
          <a:p>
            <a:pPr marL="342900">
              <a:buAutoNum type="arabicPeriod"/>
            </a:pPr>
            <a:r>
              <a:rPr lang="en-US" sz="1200" b="1" dirty="0">
                <a:latin typeface="Calibri" pitchFamily="34" charset="0"/>
                <a:cs typeface="Calibri" pitchFamily="34" charset="0"/>
              </a:rPr>
              <a:t>In this type of </a:t>
            </a:r>
            <a:r>
              <a:rPr lang="en-US" sz="1200" b="1" dirty="0" err="1">
                <a:latin typeface="Calibri" pitchFamily="34" charset="0"/>
                <a:cs typeface="Calibri" pitchFamily="34" charset="0"/>
              </a:rPr>
              <a:t>hundi</a:t>
            </a:r>
            <a:r>
              <a:rPr lang="en-US" sz="1200" b="1" dirty="0">
                <a:latin typeface="Calibri" pitchFamily="34" charset="0"/>
                <a:cs typeface="Calibri" pitchFamily="34" charset="0"/>
              </a:rPr>
              <a:t> the merchant on whom the </a:t>
            </a:r>
            <a:r>
              <a:rPr lang="en-US" sz="1200" b="1" dirty="0" err="1">
                <a:latin typeface="Calibri" pitchFamily="34" charset="0"/>
                <a:cs typeface="Calibri" pitchFamily="34" charset="0"/>
              </a:rPr>
              <a:t>hundi</a:t>
            </a:r>
            <a:r>
              <a:rPr lang="en-US" sz="1200" b="1" dirty="0">
                <a:latin typeface="Calibri" pitchFamily="34" charset="0"/>
                <a:cs typeface="Calibri" pitchFamily="34" charset="0"/>
              </a:rPr>
              <a:t> is drawn has to have certain level of 'credit worthiness' in the market. </a:t>
            </a:r>
          </a:p>
          <a:p>
            <a:pPr marL="342900">
              <a:buAutoNum type="alphaLcParenBoth"/>
            </a:pPr>
            <a:r>
              <a:rPr lang="en-US" sz="1200" dirty="0">
                <a:latin typeface="Calibri" pitchFamily="34" charset="0"/>
                <a:cs typeface="Calibri" pitchFamily="34" charset="0"/>
              </a:rPr>
              <a:t>Nam-jog Hundi</a:t>
            </a:r>
          </a:p>
          <a:p>
            <a:pPr marL="342900">
              <a:buAutoNum type="alphaLcParenBoth"/>
            </a:pPr>
            <a:r>
              <a:rPr lang="en-US" sz="1200" dirty="0" smtClean="0">
                <a:latin typeface="Calibri" pitchFamily="34" charset="0"/>
                <a:cs typeface="Calibri" pitchFamily="34" charset="0"/>
              </a:rPr>
              <a:t>Sahyog- Hundi </a:t>
            </a:r>
            <a:endParaRPr lang="en-US" sz="1200" dirty="0">
              <a:latin typeface="Calibri" pitchFamily="34" charset="0"/>
              <a:cs typeface="Calibri" pitchFamily="34" charset="0"/>
            </a:endParaRPr>
          </a:p>
          <a:p>
            <a:pPr marL="342900">
              <a:buAutoNum type="alphaLcParenBoth"/>
            </a:pPr>
            <a:r>
              <a:rPr lang="en-US" sz="1200" dirty="0">
                <a:latin typeface="Calibri" pitchFamily="34" charset="0"/>
                <a:cs typeface="Calibri" pitchFamily="34" charset="0"/>
              </a:rPr>
              <a:t>Dhani-jog Hundi </a:t>
            </a:r>
          </a:p>
          <a:p>
            <a:pPr marL="342900">
              <a:buAutoNum type="alphaLcParenBoth"/>
            </a:pPr>
            <a:r>
              <a:rPr lang="en-US" sz="1200" dirty="0">
                <a:latin typeface="Calibri" pitchFamily="34" charset="0"/>
                <a:cs typeface="Calibri" pitchFamily="34" charset="0"/>
              </a:rPr>
              <a:t>Furman-jog Hundi </a:t>
            </a:r>
          </a:p>
          <a:p>
            <a:pPr marL="342900">
              <a:buAutoNum type="arabicPeriod" startAt="2"/>
            </a:pPr>
            <a:r>
              <a:rPr lang="en-US" sz="1200" b="1" dirty="0">
                <a:latin typeface="Calibri" pitchFamily="34" charset="0"/>
                <a:cs typeface="Calibri" pitchFamily="34" charset="0"/>
              </a:rPr>
              <a:t>Such a </a:t>
            </a:r>
            <a:r>
              <a:rPr lang="en-US" sz="1200" b="1" dirty="0" err="1">
                <a:latin typeface="Calibri" pitchFamily="34" charset="0"/>
                <a:cs typeface="Calibri" pitchFamily="34" charset="0"/>
              </a:rPr>
              <a:t>hundi</a:t>
            </a:r>
            <a:r>
              <a:rPr lang="en-US" sz="1200" b="1" dirty="0">
                <a:latin typeface="Calibri" pitchFamily="34" charset="0"/>
                <a:cs typeface="Calibri" pitchFamily="34" charset="0"/>
              </a:rPr>
              <a:t> is like any other bearer instrument and is payable to the holder or bearer. </a:t>
            </a:r>
          </a:p>
          <a:p>
            <a:pPr marL="342900">
              <a:buAutoNum type="alphaLcParenBoth"/>
            </a:pPr>
            <a:r>
              <a:rPr lang="en-US" sz="1200" dirty="0" err="1" smtClean="0">
                <a:latin typeface="Calibri" pitchFamily="34" charset="0"/>
                <a:cs typeface="Calibri" pitchFamily="34" charset="0"/>
              </a:rPr>
              <a:t>Sahyog</a:t>
            </a:r>
            <a:r>
              <a:rPr lang="en-US" sz="1200" dirty="0" smtClean="0">
                <a:latin typeface="Calibri" pitchFamily="34" charset="0"/>
                <a:cs typeface="Calibri" pitchFamily="34" charset="0"/>
              </a:rPr>
              <a:t>- Hundi </a:t>
            </a:r>
            <a:endParaRPr lang="en-US" sz="1200" dirty="0">
              <a:latin typeface="Calibri" pitchFamily="34" charset="0"/>
              <a:cs typeface="Calibri" pitchFamily="34" charset="0"/>
            </a:endParaRPr>
          </a:p>
          <a:p>
            <a:pPr marL="342900">
              <a:buAutoNum type="alphaLcParenBoth"/>
            </a:pPr>
            <a:r>
              <a:rPr lang="en-US" sz="1200" dirty="0" err="1">
                <a:latin typeface="Calibri" pitchFamily="34" charset="0"/>
                <a:cs typeface="Calibri" pitchFamily="34" charset="0"/>
              </a:rPr>
              <a:t>Dhani</a:t>
            </a:r>
            <a:r>
              <a:rPr lang="en-US" sz="1200" dirty="0">
                <a:latin typeface="Calibri" pitchFamily="34" charset="0"/>
                <a:cs typeface="Calibri" pitchFamily="34" charset="0"/>
              </a:rPr>
              <a:t>-jog </a:t>
            </a:r>
            <a:r>
              <a:rPr lang="en-US" sz="1200" dirty="0" smtClean="0">
                <a:latin typeface="Calibri" pitchFamily="34" charset="0"/>
                <a:cs typeface="Calibri" pitchFamily="34" charset="0"/>
              </a:rPr>
              <a:t> Hundi</a:t>
            </a:r>
            <a:r>
              <a:rPr lang="en-US" sz="1200" dirty="0">
                <a:latin typeface="Calibri" pitchFamily="34" charset="0"/>
                <a:cs typeface="Calibri" pitchFamily="34" charset="0"/>
              </a:rPr>
              <a:t>. </a:t>
            </a:r>
          </a:p>
          <a:p>
            <a:pPr marL="342900">
              <a:buAutoNum type="alphaLcParenBoth"/>
            </a:pPr>
            <a:r>
              <a:rPr lang="en-US" sz="1200" dirty="0">
                <a:latin typeface="Calibri" pitchFamily="34" charset="0"/>
                <a:cs typeface="Calibri" pitchFamily="34" charset="0"/>
              </a:rPr>
              <a:t>Furman-jog </a:t>
            </a:r>
            <a:r>
              <a:rPr lang="en-US" sz="1200" dirty="0" smtClean="0">
                <a:latin typeface="Calibri" pitchFamily="34" charset="0"/>
                <a:cs typeface="Calibri" pitchFamily="34" charset="0"/>
              </a:rPr>
              <a:t> Hundi </a:t>
            </a:r>
            <a:endParaRPr lang="en-US" sz="1200" dirty="0">
              <a:latin typeface="Calibri" pitchFamily="34" charset="0"/>
              <a:cs typeface="Calibri" pitchFamily="34" charset="0"/>
            </a:endParaRPr>
          </a:p>
          <a:p>
            <a:pPr marL="342900">
              <a:buAutoNum type="alphaLcParenBoth"/>
            </a:pPr>
            <a:r>
              <a:rPr lang="en-US" sz="1200" dirty="0" err="1">
                <a:latin typeface="Calibri" pitchFamily="34" charset="0"/>
                <a:cs typeface="Calibri" pitchFamily="34" charset="0"/>
              </a:rPr>
              <a:t>Darshani</a:t>
            </a:r>
            <a:r>
              <a:rPr lang="en-US" sz="1200" dirty="0">
                <a:latin typeface="Calibri" pitchFamily="34" charset="0"/>
                <a:cs typeface="Calibri" pitchFamily="34" charset="0"/>
              </a:rPr>
              <a:t> </a:t>
            </a:r>
            <a:r>
              <a:rPr lang="en-US" sz="1200" dirty="0" smtClean="0">
                <a:latin typeface="Calibri" pitchFamily="34" charset="0"/>
                <a:cs typeface="Calibri" pitchFamily="34" charset="0"/>
              </a:rPr>
              <a:t> Hundi </a:t>
            </a:r>
            <a:endParaRPr lang="en-US" sz="1200" dirty="0">
              <a:latin typeface="Calibri" pitchFamily="34" charset="0"/>
              <a:cs typeface="Calibri" pitchFamily="34" charset="0"/>
            </a:endParaRPr>
          </a:p>
          <a:p>
            <a:pPr marL="342900">
              <a:buAutoNum type="arabicPeriod" startAt="3"/>
            </a:pPr>
            <a:r>
              <a:rPr lang="en-US" sz="1200" b="1" dirty="0">
                <a:latin typeface="Calibri" pitchFamily="34" charset="0"/>
                <a:cs typeface="Calibri" pitchFamily="34" charset="0"/>
              </a:rPr>
              <a:t>It is similar to a </a:t>
            </a:r>
            <a:r>
              <a:rPr lang="en-US" sz="1200" b="1" dirty="0" err="1">
                <a:latin typeface="Calibri" pitchFamily="34" charset="0"/>
                <a:cs typeface="Calibri" pitchFamily="34" charset="0"/>
              </a:rPr>
              <a:t>cheque</a:t>
            </a:r>
            <a:r>
              <a:rPr lang="en-US" sz="1200" b="1" dirty="0">
                <a:latin typeface="Calibri" pitchFamily="34" charset="0"/>
                <a:cs typeface="Calibri" pitchFamily="34" charset="0"/>
              </a:rPr>
              <a:t> payable on order to either to the person whose name is mentioned in the </a:t>
            </a:r>
            <a:r>
              <a:rPr lang="en-US" sz="1200" b="1" dirty="0" err="1">
                <a:latin typeface="Calibri" pitchFamily="34" charset="0"/>
                <a:cs typeface="Calibri" pitchFamily="34" charset="0"/>
              </a:rPr>
              <a:t>hundi</a:t>
            </a:r>
            <a:r>
              <a:rPr lang="en-US" sz="1200" b="1" dirty="0">
                <a:latin typeface="Calibri" pitchFamily="34" charset="0"/>
                <a:cs typeface="Calibri" pitchFamily="34" charset="0"/>
              </a:rPr>
              <a:t> or to any person so ordered by him. </a:t>
            </a:r>
          </a:p>
          <a:p>
            <a:pPr marL="342900">
              <a:buAutoNum type="alphaLcParenBoth"/>
            </a:pPr>
            <a:r>
              <a:rPr lang="en-US" sz="1200" dirty="0">
                <a:latin typeface="Calibri" pitchFamily="34" charset="0"/>
                <a:cs typeface="Calibri" pitchFamily="34" charset="0"/>
              </a:rPr>
              <a:t>Dhani-jog Hundi </a:t>
            </a:r>
          </a:p>
          <a:p>
            <a:pPr marL="342900">
              <a:buAutoNum type="alphaLcParenBoth"/>
            </a:pPr>
            <a:r>
              <a:rPr lang="en-US" sz="1200" dirty="0">
                <a:latin typeface="Calibri" pitchFamily="34" charset="0"/>
                <a:cs typeface="Calibri" pitchFamily="34" charset="0"/>
              </a:rPr>
              <a:t>Furman-jog Hundi </a:t>
            </a:r>
          </a:p>
          <a:p>
            <a:pPr marL="342900">
              <a:buAutoNum type="alphaLcParenBoth"/>
            </a:pPr>
            <a:r>
              <a:rPr lang="en-US" sz="1200" dirty="0" err="1">
                <a:latin typeface="Calibri" pitchFamily="34" charset="0"/>
                <a:cs typeface="Calibri" pitchFamily="34" charset="0"/>
              </a:rPr>
              <a:t>Darshani</a:t>
            </a:r>
            <a:r>
              <a:rPr lang="en-US" sz="1200" dirty="0">
                <a:latin typeface="Calibri" pitchFamily="34" charset="0"/>
                <a:cs typeface="Calibri" pitchFamily="34" charset="0"/>
              </a:rPr>
              <a:t> Hundi </a:t>
            </a:r>
          </a:p>
          <a:p>
            <a:pPr marL="342900">
              <a:buAutoNum type="alphaLcParenBoth"/>
            </a:pPr>
            <a:r>
              <a:rPr lang="en-US" sz="1200" dirty="0" err="1">
                <a:latin typeface="Calibri" pitchFamily="34" charset="0"/>
                <a:cs typeface="Calibri" pitchFamily="34" charset="0"/>
              </a:rPr>
              <a:t>Jokhim-Hundi</a:t>
            </a:r>
            <a:r>
              <a:rPr lang="en-US" sz="1200" dirty="0">
                <a:latin typeface="Calibri" pitchFamily="34" charset="0"/>
                <a:cs typeface="Calibri" pitchFamily="34" charset="0"/>
              </a:rPr>
              <a:t> </a:t>
            </a:r>
          </a:p>
          <a:p>
            <a:endParaRPr lang="en-IN" dirty="0"/>
          </a:p>
        </p:txBody>
      </p:sp>
      <p:pic>
        <p:nvPicPr>
          <p:cNvPr id="4" name="Google Shape;63;p14"/>
          <p:cNvPicPr preferRelativeResize="0"/>
          <p:nvPr/>
        </p:nvPicPr>
        <p:blipFill rotWithShape="1">
          <a:blip r:embed="rId2">
            <a:alphaModFix/>
          </a:blip>
          <a:srcRect/>
          <a:stretch/>
        </p:blipFill>
        <p:spPr>
          <a:xfrm>
            <a:off x="7787575" y="4411031"/>
            <a:ext cx="1232526" cy="611875"/>
          </a:xfrm>
          <a:prstGeom prst="rect">
            <a:avLst/>
          </a:prstGeom>
          <a:noFill/>
          <a:ln>
            <a:noFill/>
          </a:ln>
        </p:spPr>
      </p:pic>
    </p:spTree>
    <p:extLst>
      <p:ext uri="{BB962C8B-B14F-4D97-AF65-F5344CB8AC3E}">
        <p14:creationId xmlns:p14="http://schemas.microsoft.com/office/powerpoint/2010/main" val="3828876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Google Shape;63;p14"/>
          <p:cNvPicPr preferRelativeResize="0"/>
          <p:nvPr/>
        </p:nvPicPr>
        <p:blipFill rotWithShape="1">
          <a:blip r:embed="rId3">
            <a:alphaModFix/>
          </a:blip>
          <a:srcRect/>
          <a:stretch/>
        </p:blipFill>
        <p:spPr>
          <a:xfrm>
            <a:off x="7787575" y="4411031"/>
            <a:ext cx="1232526" cy="61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5B2244E-256E-43AD-A844-6571271F9725}"/>
              </a:ext>
            </a:extLst>
          </p:cNvPr>
          <p:cNvSpPr/>
          <p:nvPr/>
        </p:nvSpPr>
        <p:spPr>
          <a:xfrm>
            <a:off x="3234880" y="35075"/>
            <a:ext cx="3745256" cy="315471"/>
          </a:xfrm>
          <a:prstGeom prst="rect">
            <a:avLst/>
          </a:prstGeom>
          <a:ln>
            <a:solidFill>
              <a:schemeClr val="bg2"/>
            </a:solidFill>
          </a:ln>
          <a:effectLst>
            <a:glow rad="139700">
              <a:schemeClr val="accent4">
                <a:satMod val="175000"/>
                <a:alpha val="40000"/>
              </a:schemeClr>
            </a:glow>
          </a:effectLst>
        </p:spPr>
        <p:txBody>
          <a:bodyPr wrap="none" lIns="68580" tIns="34290" rIns="68580" bIns="34290">
            <a:spAutoFit/>
          </a:bodyPr>
          <a:lstStyle/>
          <a:p>
            <a:pPr lvl="0" algn="ctr">
              <a:buSzPts val="3100"/>
            </a:pPr>
            <a:r>
              <a:rPr lang="en-US" sz="1600" dirty="0" smtClean="0"/>
              <a:t>BUSINESS, TRADE AND COMMERCE</a:t>
            </a:r>
            <a:endParaRPr lang="en-US" dirty="0">
              <a:latin typeface="Calibri"/>
              <a:ea typeface="Calibri"/>
              <a:cs typeface="Calibri"/>
              <a:sym typeface="Calibri"/>
            </a:endParaRPr>
          </a:p>
        </p:txBody>
      </p:sp>
      <p:sp>
        <p:nvSpPr>
          <p:cNvPr id="9" name="Rectangle 8"/>
          <p:cNvSpPr/>
          <p:nvPr/>
        </p:nvSpPr>
        <p:spPr>
          <a:xfrm>
            <a:off x="662473" y="783770"/>
            <a:ext cx="8481527" cy="3046988"/>
          </a:xfrm>
          <a:prstGeom prst="rect">
            <a:avLst/>
          </a:prstGeom>
        </p:spPr>
        <p:txBody>
          <a:bodyPr wrap="square">
            <a:spAutoFit/>
          </a:bodyPr>
          <a:lstStyle/>
          <a:p>
            <a:pPr>
              <a:buFont typeface="Wingdings" pitchFamily="2" charset="2"/>
              <a:buChar char="Ø"/>
            </a:pPr>
            <a:endParaRPr lang="en-US" sz="1200" dirty="0" smtClean="0">
              <a:latin typeface="Calibri" pitchFamily="34" charset="0"/>
              <a:cs typeface="Calibri" pitchFamily="34" charset="0"/>
            </a:endParaRPr>
          </a:p>
          <a:p>
            <a:pPr>
              <a:buFont typeface="Wingdings" pitchFamily="2" charset="2"/>
              <a:buChar char="Ø"/>
            </a:pPr>
            <a:r>
              <a:rPr lang="en-US" dirty="0" smtClean="0">
                <a:latin typeface="Calibri" pitchFamily="34" charset="0"/>
                <a:cs typeface="Calibri" pitchFamily="34" charset="0"/>
              </a:rPr>
              <a:t>Is it possible to think a week without business firms? It is closely connected with our life. They satisfy our needs and wants by providing various types of goods and services. </a:t>
            </a:r>
          </a:p>
          <a:p>
            <a:pPr>
              <a:buFont typeface="Wingdings" pitchFamily="2" charset="2"/>
              <a:buChar char="Ø"/>
            </a:pPr>
            <a:r>
              <a:rPr lang="en-US" dirty="0" smtClean="0">
                <a:latin typeface="Calibri" pitchFamily="34" charset="0"/>
                <a:cs typeface="Calibri" pitchFamily="34" charset="0"/>
              </a:rPr>
              <a:t>The purpose of business is to earn profit through customer satisfaction. This chapter is divided into two sections. </a:t>
            </a:r>
          </a:p>
          <a:p>
            <a:r>
              <a:rPr lang="en-US" dirty="0" smtClean="0">
                <a:latin typeface="Calibri" pitchFamily="34" charset="0"/>
                <a:cs typeface="Calibri" pitchFamily="34" charset="0"/>
              </a:rPr>
              <a:t>	Section I - deals with the history of trade and commerce in ancient India. </a:t>
            </a:r>
          </a:p>
          <a:p>
            <a:r>
              <a:rPr lang="en-US" dirty="0" smtClean="0">
                <a:latin typeface="Calibri" pitchFamily="34" charset="0"/>
                <a:cs typeface="Calibri" pitchFamily="34" charset="0"/>
              </a:rPr>
              <a:t>	Section II - deals with the concept, nature and purpose of business</a:t>
            </a:r>
          </a:p>
          <a:p>
            <a:endParaRPr lang="en-US" sz="1200" dirty="0" smtClean="0">
              <a:latin typeface="Calibri" pitchFamily="34" charset="0"/>
              <a:cs typeface="Calibri" pitchFamily="34" charset="0"/>
            </a:endParaRPr>
          </a:p>
          <a:p>
            <a:pPr algn="ctr"/>
            <a:r>
              <a:rPr lang="en-US" sz="1200" b="1" dirty="0" smtClean="0">
                <a:latin typeface="Calibri" pitchFamily="34" charset="0"/>
                <a:cs typeface="Calibri" pitchFamily="34" charset="0"/>
              </a:rPr>
              <a:t>SECTION- I</a:t>
            </a:r>
          </a:p>
          <a:p>
            <a:pPr algn="just"/>
            <a:r>
              <a:rPr lang="en-US" sz="1200" dirty="0" smtClean="0">
                <a:latin typeface="Calibri" pitchFamily="34" charset="0"/>
                <a:cs typeface="Calibri" pitchFamily="34" charset="0"/>
              </a:rPr>
              <a:t> History of Trade and Commerce Trade and commerce have played a vital role in making India to evolve as a major player in the economic world in ancient times. Archaeological evidences have shown that trade and commerce was the basis of the economy of ancient India. Commercial cities like Harappa and </a:t>
            </a:r>
            <a:r>
              <a:rPr lang="en-US" sz="1200" dirty="0" err="1" smtClean="0">
                <a:latin typeface="Calibri" pitchFamily="34" charset="0"/>
                <a:cs typeface="Calibri" pitchFamily="34" charset="0"/>
              </a:rPr>
              <a:t>Mohenjodaro</a:t>
            </a:r>
            <a:r>
              <a:rPr lang="en-US" sz="1200" dirty="0" smtClean="0">
                <a:latin typeface="Calibri" pitchFamily="34" charset="0"/>
                <a:cs typeface="Calibri" pitchFamily="34" charset="0"/>
              </a:rPr>
              <a:t> were founded in 3300 B.C. The </a:t>
            </a:r>
            <a:r>
              <a:rPr lang="en-US" sz="1200" dirty="0" err="1" smtClean="0">
                <a:latin typeface="Calibri" pitchFamily="34" charset="0"/>
                <a:cs typeface="Calibri" pitchFamily="34" charset="0"/>
              </a:rPr>
              <a:t>civilisation</a:t>
            </a:r>
            <a:r>
              <a:rPr lang="en-US" sz="1200" dirty="0" smtClean="0">
                <a:latin typeface="Calibri" pitchFamily="34" charset="0"/>
                <a:cs typeface="Calibri" pitchFamily="34" charset="0"/>
              </a:rPr>
              <a:t> had established commercial connections with Mesopotamia and traded in gold, silver, copper, </a:t>
            </a:r>
            <a:r>
              <a:rPr lang="en-US" sz="1200" dirty="0" err="1" smtClean="0">
                <a:latin typeface="Calibri" pitchFamily="34" charset="0"/>
                <a:cs typeface="Calibri" pitchFamily="34" charset="0"/>
              </a:rPr>
              <a:t>coloured</a:t>
            </a:r>
            <a:r>
              <a:rPr lang="en-US" sz="1200" dirty="0" smtClean="0">
                <a:latin typeface="Calibri" pitchFamily="34" charset="0"/>
                <a:cs typeface="Calibri" pitchFamily="34" charset="0"/>
              </a:rPr>
              <a:t> gemstones, pearls, sea shells, terracotta pots, etc. There were diverse types of coins and weighing practices. </a:t>
            </a:r>
          </a:p>
          <a:p>
            <a:pPr algn="just"/>
            <a:endParaRPr lang="en-US" sz="1200" dirty="0" smtClean="0">
              <a:latin typeface="Calibri" pitchFamily="34" charset="0"/>
              <a:cs typeface="Calibri" pitchFamily="34" charset="0"/>
            </a:endParaRPr>
          </a:p>
          <a:p>
            <a:pPr algn="just"/>
            <a:endParaRPr lang="en-US" dirty="0"/>
          </a:p>
        </p:txBody>
      </p:sp>
      <p:pic>
        <p:nvPicPr>
          <p:cNvPr id="2050" name="Picture 2"/>
          <p:cNvPicPr>
            <a:picLocks noChangeAspect="1" noChangeArrowheads="1"/>
          </p:cNvPicPr>
          <p:nvPr/>
        </p:nvPicPr>
        <p:blipFill>
          <a:blip r:embed="rId2"/>
          <a:srcRect/>
          <a:stretch>
            <a:fillRect/>
          </a:stretch>
        </p:blipFill>
        <p:spPr bwMode="auto">
          <a:xfrm>
            <a:off x="300446" y="3393973"/>
            <a:ext cx="2913017" cy="1749526"/>
          </a:xfrm>
          <a:prstGeom prst="rect">
            <a:avLst/>
          </a:prstGeom>
          <a:noFill/>
          <a:ln w="9525">
            <a:noFill/>
            <a:miter lim="800000"/>
            <a:headEnd/>
            <a:tailEnd/>
          </a:ln>
          <a:effectLst/>
        </p:spPr>
      </p:pic>
      <p:sp>
        <p:nvSpPr>
          <p:cNvPr id="6" name="Rectangle 5"/>
          <p:cNvSpPr/>
          <p:nvPr/>
        </p:nvSpPr>
        <p:spPr>
          <a:xfrm>
            <a:off x="5969725" y="3422468"/>
            <a:ext cx="1998617" cy="1600438"/>
          </a:xfrm>
          <a:prstGeom prst="rect">
            <a:avLst/>
          </a:prstGeom>
        </p:spPr>
        <p:txBody>
          <a:bodyPr wrap="square">
            <a:spAutoFit/>
          </a:bodyPr>
          <a:lstStyle/>
          <a:p>
            <a:pPr algn="ctr"/>
            <a:r>
              <a:rPr lang="en-IN" b="1" dirty="0" smtClean="0"/>
              <a:t>Maritime</a:t>
            </a:r>
          </a:p>
          <a:p>
            <a:pPr algn="ctr"/>
            <a:r>
              <a:rPr lang="en-IN" b="1" dirty="0" smtClean="0"/>
              <a:t>transport is the</a:t>
            </a:r>
          </a:p>
          <a:p>
            <a:pPr algn="ctr"/>
            <a:r>
              <a:rPr lang="en-IN" b="1" dirty="0" smtClean="0"/>
              <a:t>shipment of</a:t>
            </a:r>
          </a:p>
          <a:p>
            <a:pPr algn="ctr"/>
            <a:r>
              <a:rPr lang="en-IN" b="1" dirty="0" smtClean="0"/>
              <a:t>goods (cargo)</a:t>
            </a:r>
          </a:p>
          <a:p>
            <a:pPr algn="ctr"/>
            <a:r>
              <a:rPr lang="en-IN" b="1" dirty="0" smtClean="0"/>
              <a:t>and people by</a:t>
            </a:r>
          </a:p>
          <a:p>
            <a:pPr algn="ctr"/>
            <a:r>
              <a:rPr lang="en-IN" b="1" dirty="0" smtClean="0"/>
              <a:t>sea and other</a:t>
            </a:r>
          </a:p>
          <a:p>
            <a:pPr algn="ctr"/>
            <a:r>
              <a:rPr lang="en-IN" b="1" dirty="0" smtClean="0"/>
              <a:t>waterways.</a:t>
            </a:r>
            <a:endParaRPr lang="en-IN" dirty="0"/>
          </a:p>
        </p:txBody>
      </p:sp>
      <p:pic>
        <p:nvPicPr>
          <p:cNvPr id="10" name="Google Shape;63;p14"/>
          <p:cNvPicPr preferRelativeResize="0"/>
          <p:nvPr/>
        </p:nvPicPr>
        <p:blipFill rotWithShape="1">
          <a:blip r:embed="rId3">
            <a:alphaModFix/>
          </a:blip>
          <a:srcRect/>
          <a:stretch/>
        </p:blipFill>
        <p:spPr>
          <a:xfrm>
            <a:off x="7787575" y="4411031"/>
            <a:ext cx="1232526" cy="611875"/>
          </a:xfrm>
          <a:prstGeom prst="rect">
            <a:avLst/>
          </a:prstGeom>
          <a:noFill/>
          <a:ln>
            <a:noFill/>
          </a:ln>
        </p:spPr>
      </p:pic>
    </p:spTree>
    <p:extLst>
      <p:ext uri="{BB962C8B-B14F-4D97-AF65-F5344CB8AC3E}">
        <p14:creationId xmlns:p14="http://schemas.microsoft.com/office/powerpoint/2010/main" val="531179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5B2244E-256E-43AD-A844-6571271F9725}"/>
              </a:ext>
            </a:extLst>
          </p:cNvPr>
          <p:cNvSpPr/>
          <p:nvPr/>
        </p:nvSpPr>
        <p:spPr>
          <a:xfrm>
            <a:off x="3234880" y="35075"/>
            <a:ext cx="3304431" cy="284693"/>
          </a:xfrm>
          <a:prstGeom prst="rect">
            <a:avLst/>
          </a:prstGeom>
          <a:ln>
            <a:solidFill>
              <a:schemeClr val="bg2"/>
            </a:solidFill>
          </a:ln>
          <a:effectLst>
            <a:glow rad="139700">
              <a:schemeClr val="accent4">
                <a:satMod val="175000"/>
                <a:alpha val="40000"/>
              </a:schemeClr>
            </a:glow>
          </a:effectLst>
        </p:spPr>
        <p:txBody>
          <a:bodyPr wrap="none" lIns="68580" tIns="34290" rIns="68580" bIns="34290">
            <a:spAutoFit/>
          </a:bodyPr>
          <a:lstStyle/>
          <a:p>
            <a:pPr lvl="0" algn="ctr">
              <a:buSzPts val="3100"/>
            </a:pPr>
            <a:r>
              <a:rPr lang="en-US" dirty="0" smtClean="0"/>
              <a:t>BUSINESS, TRADE AND COMMERCE</a:t>
            </a:r>
            <a:endParaRPr lang="en-US" dirty="0">
              <a:latin typeface="Calibri"/>
              <a:ea typeface="Calibri"/>
              <a:cs typeface="Calibri"/>
              <a:sym typeface="Calibri"/>
            </a:endParaRPr>
          </a:p>
        </p:txBody>
      </p:sp>
      <p:sp>
        <p:nvSpPr>
          <p:cNvPr id="9" name="Rectangle 8"/>
          <p:cNvSpPr/>
          <p:nvPr/>
        </p:nvSpPr>
        <p:spPr>
          <a:xfrm>
            <a:off x="615820" y="662473"/>
            <a:ext cx="8070980" cy="3539430"/>
          </a:xfrm>
          <a:prstGeom prst="rect">
            <a:avLst/>
          </a:prstGeom>
        </p:spPr>
        <p:txBody>
          <a:bodyPr wrap="square">
            <a:spAutoFit/>
          </a:bodyPr>
          <a:lstStyle/>
          <a:p>
            <a:r>
              <a:rPr lang="en-US" b="1" dirty="0" smtClean="0"/>
              <a:t>1.1 Indigenous Banking System        </a:t>
            </a:r>
            <a:r>
              <a:rPr lang="en-US" dirty="0" smtClean="0"/>
              <a:t>As economic life progressed, money served as a medium of  </a:t>
            </a:r>
          </a:p>
          <a:p>
            <a:pPr algn="just"/>
            <a:r>
              <a:rPr lang="en-US" dirty="0" smtClean="0"/>
              <a:t>       exchange, the introduction of metallic money and its use accelerated economic activities.   Documents such as Hundi and </a:t>
            </a:r>
            <a:r>
              <a:rPr lang="en-US" dirty="0" err="1" smtClean="0"/>
              <a:t>Chitti</a:t>
            </a:r>
            <a:r>
              <a:rPr lang="en-US" dirty="0" smtClean="0"/>
              <a:t> were in use for carrying out transactions in which money   passed from hand to hand. </a:t>
            </a:r>
          </a:p>
          <a:p>
            <a:pPr algn="just"/>
            <a:r>
              <a:rPr lang="en-US" dirty="0" smtClean="0"/>
              <a:t>Hundi as an instrument of exchange, which was famous in the subcontinent. It involved a contract which —	 (</a:t>
            </a:r>
            <a:r>
              <a:rPr lang="en-US" dirty="0" err="1" smtClean="0"/>
              <a:t>i</a:t>
            </a:r>
            <a:r>
              <a:rPr lang="en-US" dirty="0" smtClean="0"/>
              <a:t>) warrant the payment of money, the promise or order which is unconditional</a:t>
            </a:r>
          </a:p>
          <a:p>
            <a:pPr algn="just"/>
            <a:r>
              <a:rPr lang="en-US" dirty="0" smtClean="0"/>
              <a:t>	 (ii) capable of change through transfer by valid negotiation.</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352697" y="2612572"/>
            <a:ext cx="8569233" cy="1227908"/>
          </a:xfrm>
          <a:prstGeom prst="rect">
            <a:avLst/>
          </a:prstGeom>
          <a:noFill/>
          <a:ln w="9525">
            <a:noFill/>
            <a:miter lim="800000"/>
            <a:headEnd/>
            <a:tailEnd/>
          </a:ln>
          <a:effectLst/>
        </p:spPr>
      </p:pic>
      <p:pic>
        <p:nvPicPr>
          <p:cNvPr id="11" name="Google Shape;63;p14"/>
          <p:cNvPicPr preferRelativeResize="0"/>
          <p:nvPr/>
        </p:nvPicPr>
        <p:blipFill rotWithShape="1">
          <a:blip r:embed="rId3">
            <a:alphaModFix/>
          </a:blip>
          <a:srcRect/>
          <a:stretch/>
        </p:blipFill>
        <p:spPr>
          <a:xfrm>
            <a:off x="7787575" y="4411031"/>
            <a:ext cx="1232526" cy="611875"/>
          </a:xfrm>
          <a:prstGeom prst="rect">
            <a:avLst/>
          </a:prstGeom>
          <a:noFill/>
          <a:ln>
            <a:noFill/>
          </a:ln>
        </p:spPr>
      </p:pic>
    </p:spTree>
    <p:extLst>
      <p:ext uri="{BB962C8B-B14F-4D97-AF65-F5344CB8AC3E}">
        <p14:creationId xmlns:p14="http://schemas.microsoft.com/office/powerpoint/2010/main" val="2060580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Calibri" pitchFamily="34" charset="0"/>
                <a:cs typeface="Calibri" pitchFamily="34" charset="0"/>
              </a:rPr>
              <a:t>Hundi</a:t>
            </a:r>
            <a:endParaRPr lang="en-IN" dirty="0">
              <a:solidFill>
                <a:srgbClr val="FF0000"/>
              </a:solidFill>
            </a:endParaRPr>
          </a:p>
        </p:txBody>
      </p:sp>
      <p:sp>
        <p:nvSpPr>
          <p:cNvPr id="3" name="Content Placeholder 2"/>
          <p:cNvSpPr>
            <a:spLocks noGrp="1"/>
          </p:cNvSpPr>
          <p:nvPr>
            <p:ph idx="1"/>
          </p:nvPr>
        </p:nvSpPr>
        <p:spPr/>
        <p:txBody>
          <a:bodyPr/>
          <a:lstStyle/>
          <a:p>
            <a:pPr>
              <a:buNone/>
            </a:pPr>
            <a:r>
              <a:rPr lang="en-US" sz="1600" b="1" dirty="0" smtClean="0">
                <a:solidFill>
                  <a:schemeClr val="tx1"/>
                </a:solidFill>
                <a:latin typeface="Calibri" pitchFamily="34" charset="0"/>
                <a:cs typeface="Calibri" pitchFamily="34" charset="0"/>
              </a:rPr>
              <a:t>:</a:t>
            </a:r>
            <a:r>
              <a:rPr lang="en-US" sz="1600" dirty="0" smtClean="0">
                <a:solidFill>
                  <a:schemeClr val="tx1"/>
                </a:solidFill>
                <a:latin typeface="Calibri" pitchFamily="34" charset="0"/>
                <a:cs typeface="Calibri" pitchFamily="34" charset="0"/>
              </a:rPr>
              <a:t>Hundi refer to financial instruments (as bill of exchange) evolved on the Indian sub-continent used in trade and credit transactions. They were used:- </a:t>
            </a:r>
          </a:p>
          <a:p>
            <a:pPr>
              <a:buNone/>
            </a:pPr>
            <a:r>
              <a:rPr lang="en-US" sz="1600" dirty="0" smtClean="0">
                <a:solidFill>
                  <a:schemeClr val="tx1"/>
                </a:solidFill>
                <a:latin typeface="Calibri" pitchFamily="34" charset="0"/>
                <a:cs typeface="Calibri" pitchFamily="34" charset="0"/>
              </a:rPr>
              <a:t>-As remittance instruments (to transfer funds from one place to another),</a:t>
            </a:r>
          </a:p>
          <a:p>
            <a:pPr>
              <a:buNone/>
            </a:pPr>
            <a:r>
              <a:rPr lang="en-US" sz="1600" dirty="0" smtClean="0">
                <a:solidFill>
                  <a:schemeClr val="tx1"/>
                </a:solidFill>
                <a:latin typeface="Calibri" pitchFamily="34" charset="0"/>
                <a:cs typeface="Calibri" pitchFamily="34" charset="0"/>
              </a:rPr>
              <a:t> -As credit instruments (to borrow money), </a:t>
            </a:r>
          </a:p>
          <a:p>
            <a:pPr>
              <a:buNone/>
            </a:pPr>
            <a:r>
              <a:rPr lang="en-US" sz="1600" dirty="0" smtClean="0">
                <a:solidFill>
                  <a:schemeClr val="tx1"/>
                </a:solidFill>
                <a:latin typeface="Calibri" pitchFamily="34" charset="0"/>
                <a:cs typeface="Calibri" pitchFamily="34" charset="0"/>
              </a:rPr>
              <a:t>-For trade transactions (as bills of exchange).</a:t>
            </a:r>
          </a:p>
          <a:p>
            <a:pPr>
              <a:buNone/>
            </a:pPr>
            <a:endParaRPr lang="en-US" sz="1600" dirty="0" smtClean="0">
              <a:solidFill>
                <a:schemeClr val="tx1"/>
              </a:solidFill>
              <a:latin typeface="Calibri" pitchFamily="34" charset="0"/>
              <a:cs typeface="Calibri" pitchFamily="34" charset="0"/>
            </a:endParaRPr>
          </a:p>
          <a:p>
            <a:pPr>
              <a:buNone/>
            </a:pPr>
            <a:endParaRPr lang="en-IN" dirty="0"/>
          </a:p>
        </p:txBody>
      </p:sp>
      <p:pic>
        <p:nvPicPr>
          <p:cNvPr id="3076" name="Picture 4"/>
          <p:cNvPicPr>
            <a:picLocks noChangeAspect="1" noChangeArrowheads="1"/>
          </p:cNvPicPr>
          <p:nvPr/>
        </p:nvPicPr>
        <p:blipFill>
          <a:blip r:embed="rId2"/>
          <a:srcRect/>
          <a:stretch>
            <a:fillRect/>
          </a:stretch>
        </p:blipFill>
        <p:spPr bwMode="auto">
          <a:xfrm>
            <a:off x="761999" y="2847703"/>
            <a:ext cx="3313612" cy="2076995"/>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4467496" y="2488477"/>
            <a:ext cx="4036423" cy="1813360"/>
          </a:xfrm>
          <a:prstGeom prst="rect">
            <a:avLst/>
          </a:prstGeom>
          <a:noFill/>
          <a:ln w="9525">
            <a:noFill/>
            <a:miter lim="800000"/>
            <a:headEnd/>
            <a:tailEnd/>
          </a:ln>
          <a:effectLst/>
        </p:spPr>
      </p:pic>
      <p:pic>
        <p:nvPicPr>
          <p:cNvPr id="6" name="Google Shape;63;p14"/>
          <p:cNvPicPr preferRelativeResize="0"/>
          <p:nvPr/>
        </p:nvPicPr>
        <p:blipFill rotWithShape="1">
          <a:blip r:embed="rId4">
            <a:alphaModFix/>
          </a:blip>
          <a:srcRect/>
          <a:stretch/>
        </p:blipFill>
        <p:spPr>
          <a:xfrm>
            <a:off x="7787575" y="4411031"/>
            <a:ext cx="1232526" cy="611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latin typeface="Calibri" pitchFamily="34" charset="0"/>
                <a:cs typeface="Calibri" pitchFamily="34" charset="0"/>
              </a:rPr>
              <a:t>Category of </a:t>
            </a:r>
            <a:r>
              <a:rPr lang="en-IN" dirty="0" err="1" smtClean="0">
                <a:solidFill>
                  <a:srgbClr val="FF0000"/>
                </a:solidFill>
                <a:latin typeface="Calibri" pitchFamily="34" charset="0"/>
                <a:cs typeface="Calibri" pitchFamily="34" charset="0"/>
              </a:rPr>
              <a:t>Hundis</a:t>
            </a:r>
            <a:r>
              <a:rPr lang="en-IN" dirty="0" smtClean="0"/>
              <a:t/>
            </a:r>
            <a:br>
              <a:rPr lang="en-IN" dirty="0" smtClean="0"/>
            </a:br>
            <a:endParaRPr lang="en-IN" dirty="0"/>
          </a:p>
        </p:txBody>
      </p:sp>
      <p:sp>
        <p:nvSpPr>
          <p:cNvPr id="3" name="Content Placeholder 2"/>
          <p:cNvSpPr>
            <a:spLocks noGrp="1"/>
          </p:cNvSpPr>
          <p:nvPr>
            <p:ph idx="1"/>
          </p:nvPr>
        </p:nvSpPr>
        <p:spPr/>
        <p:txBody>
          <a:bodyPr/>
          <a:lstStyle/>
          <a:p>
            <a:pPr>
              <a:buNone/>
            </a:pPr>
            <a:r>
              <a:rPr lang="en-IN" b="1" dirty="0" smtClean="0">
                <a:solidFill>
                  <a:schemeClr val="tx1"/>
                </a:solidFill>
                <a:latin typeface="Calibri" pitchFamily="34" charset="0"/>
                <a:cs typeface="Calibri" pitchFamily="34" charset="0"/>
              </a:rPr>
              <a:t>On the basis of payment </a:t>
            </a:r>
            <a:r>
              <a:rPr lang="en-IN" b="1" dirty="0" err="1" smtClean="0">
                <a:solidFill>
                  <a:schemeClr val="tx1"/>
                </a:solidFill>
                <a:latin typeface="Calibri" pitchFamily="34" charset="0"/>
                <a:cs typeface="Calibri" pitchFamily="34" charset="0"/>
              </a:rPr>
              <a:t>time,Hundis</a:t>
            </a:r>
            <a:r>
              <a:rPr lang="en-IN" b="1" dirty="0" smtClean="0">
                <a:solidFill>
                  <a:schemeClr val="tx1"/>
                </a:solidFill>
                <a:latin typeface="Calibri" pitchFamily="34" charset="0"/>
                <a:cs typeface="Calibri" pitchFamily="34" charset="0"/>
              </a:rPr>
              <a:t> can be classified as ‘</a:t>
            </a:r>
            <a:r>
              <a:rPr lang="en-IN" b="1" dirty="0" err="1" smtClean="0">
                <a:solidFill>
                  <a:schemeClr val="tx1"/>
                </a:solidFill>
                <a:latin typeface="Calibri" pitchFamily="34" charset="0"/>
                <a:cs typeface="Calibri" pitchFamily="34" charset="0"/>
              </a:rPr>
              <a:t>Dharshani</a:t>
            </a:r>
            <a:r>
              <a:rPr lang="en-IN" b="1" dirty="0" smtClean="0">
                <a:solidFill>
                  <a:schemeClr val="tx1"/>
                </a:solidFill>
                <a:latin typeface="Calibri" pitchFamily="34" charset="0"/>
                <a:cs typeface="Calibri" pitchFamily="34" charset="0"/>
              </a:rPr>
              <a:t>’ and '</a:t>
            </a:r>
            <a:r>
              <a:rPr lang="en-IN" b="1" dirty="0" err="1" smtClean="0">
                <a:solidFill>
                  <a:schemeClr val="tx1"/>
                </a:solidFill>
                <a:latin typeface="Calibri" pitchFamily="34" charset="0"/>
                <a:cs typeface="Calibri" pitchFamily="34" charset="0"/>
              </a:rPr>
              <a:t>Muddati</a:t>
            </a:r>
            <a:r>
              <a:rPr lang="en-IN" b="1" dirty="0" smtClean="0">
                <a:solidFill>
                  <a:schemeClr val="tx1"/>
                </a:solidFill>
                <a:latin typeface="Calibri" pitchFamily="34" charset="0"/>
                <a:cs typeface="Calibri" pitchFamily="34" charset="0"/>
              </a:rPr>
              <a:t>'</a:t>
            </a:r>
          </a:p>
          <a:p>
            <a:pPr>
              <a:buNone/>
            </a:pPr>
            <a:r>
              <a:rPr lang="en-IN" b="1" dirty="0" smtClean="0">
                <a:solidFill>
                  <a:schemeClr val="tx1"/>
                </a:solidFill>
                <a:latin typeface="Calibri" pitchFamily="34" charset="0"/>
                <a:cs typeface="Calibri" pitchFamily="34" charset="0"/>
              </a:rPr>
              <a:t>1. </a:t>
            </a:r>
            <a:r>
              <a:rPr lang="en-IN" b="1" dirty="0" err="1" smtClean="0">
                <a:solidFill>
                  <a:schemeClr val="tx1"/>
                </a:solidFill>
                <a:latin typeface="Calibri" pitchFamily="34" charset="0"/>
                <a:cs typeface="Calibri" pitchFamily="34" charset="0"/>
              </a:rPr>
              <a:t>Dharshani</a:t>
            </a:r>
            <a:r>
              <a:rPr lang="en-IN" b="1" dirty="0" smtClean="0">
                <a:solidFill>
                  <a:schemeClr val="tx1"/>
                </a:solidFill>
                <a:latin typeface="Calibri" pitchFamily="34" charset="0"/>
                <a:cs typeface="Calibri" pitchFamily="34" charset="0"/>
              </a:rPr>
              <a:t> Hundi- a Hundi payable at sight is </a:t>
            </a:r>
            <a:r>
              <a:rPr lang="en-IN" dirty="0" smtClean="0">
                <a:solidFill>
                  <a:schemeClr val="tx1"/>
                </a:solidFill>
                <a:latin typeface="Calibri" pitchFamily="34" charset="0"/>
                <a:cs typeface="Calibri" pitchFamily="34" charset="0"/>
              </a:rPr>
              <a:t>called </a:t>
            </a:r>
            <a:r>
              <a:rPr lang="en-IN" dirty="0" err="1" smtClean="0">
                <a:solidFill>
                  <a:schemeClr val="tx1"/>
                </a:solidFill>
                <a:latin typeface="Calibri" pitchFamily="34" charset="0"/>
                <a:cs typeface="Calibri" pitchFamily="34" charset="0"/>
              </a:rPr>
              <a:t>darshani</a:t>
            </a:r>
            <a:r>
              <a:rPr lang="en-IN" dirty="0" smtClean="0">
                <a:solidFill>
                  <a:schemeClr val="tx1"/>
                </a:solidFill>
                <a:latin typeface="Calibri" pitchFamily="34" charset="0"/>
                <a:cs typeface="Calibri" pitchFamily="34" charset="0"/>
              </a:rPr>
              <a:t> hundi. It is like a ‘Demand Bill’</a:t>
            </a:r>
          </a:p>
          <a:p>
            <a:pPr>
              <a:buNone/>
            </a:pPr>
            <a:r>
              <a:rPr lang="en-IN" b="1" dirty="0" smtClean="0">
                <a:solidFill>
                  <a:schemeClr val="tx1"/>
                </a:solidFill>
                <a:latin typeface="Calibri" pitchFamily="34" charset="0"/>
                <a:cs typeface="Calibri" pitchFamily="34" charset="0"/>
              </a:rPr>
              <a:t>2.Muddati (</a:t>
            </a:r>
            <a:r>
              <a:rPr lang="en-IN" b="1" dirty="0" err="1" smtClean="0">
                <a:solidFill>
                  <a:schemeClr val="tx1"/>
                </a:solidFill>
                <a:latin typeface="Calibri" pitchFamily="34" charset="0"/>
                <a:cs typeface="Calibri" pitchFamily="34" charset="0"/>
              </a:rPr>
              <a:t>Miadi</a:t>
            </a:r>
            <a:r>
              <a:rPr lang="en-IN" b="1" dirty="0" smtClean="0">
                <a:solidFill>
                  <a:schemeClr val="tx1"/>
                </a:solidFill>
                <a:latin typeface="Calibri" pitchFamily="34" charset="0"/>
                <a:cs typeface="Calibri" pitchFamily="34" charset="0"/>
              </a:rPr>
              <a:t>) –Muddati hundi is one which is </a:t>
            </a:r>
            <a:r>
              <a:rPr lang="en-IN" dirty="0" smtClean="0">
                <a:solidFill>
                  <a:schemeClr val="tx1"/>
                </a:solidFill>
                <a:latin typeface="Calibri" pitchFamily="34" charset="0"/>
                <a:cs typeface="Calibri" pitchFamily="34" charset="0"/>
              </a:rPr>
              <a:t>payable after a specified period of time .It is like a ‘Time Bill’</a:t>
            </a:r>
          </a:p>
          <a:p>
            <a:pPr>
              <a:buNone/>
            </a:pPr>
            <a:endParaRPr lang="en-IN" dirty="0">
              <a:solidFill>
                <a:schemeClr val="tx1"/>
              </a:solidFill>
              <a:latin typeface="Calibri" pitchFamily="34" charset="0"/>
              <a:cs typeface="Calibri" pitchFamily="34" charset="0"/>
            </a:endParaRPr>
          </a:p>
        </p:txBody>
      </p:sp>
      <p:pic>
        <p:nvPicPr>
          <p:cNvPr id="4099" name="Picture 3"/>
          <p:cNvPicPr>
            <a:picLocks noChangeAspect="1" noChangeArrowheads="1"/>
          </p:cNvPicPr>
          <p:nvPr/>
        </p:nvPicPr>
        <p:blipFill>
          <a:blip r:embed="rId2"/>
          <a:srcRect/>
          <a:stretch>
            <a:fillRect/>
          </a:stretch>
        </p:blipFill>
        <p:spPr bwMode="auto">
          <a:xfrm>
            <a:off x="620622" y="3165974"/>
            <a:ext cx="3095625" cy="1476375"/>
          </a:xfrm>
          <a:prstGeom prst="rect">
            <a:avLst/>
          </a:prstGeom>
          <a:noFill/>
          <a:ln w="9525">
            <a:noFill/>
            <a:miter lim="800000"/>
            <a:headEnd/>
            <a:tailEnd/>
          </a:ln>
          <a:effectLst/>
        </p:spPr>
      </p:pic>
      <p:pic>
        <p:nvPicPr>
          <p:cNvPr id="4103" name="Picture 7"/>
          <p:cNvPicPr>
            <a:picLocks noChangeAspect="1" noChangeArrowheads="1"/>
          </p:cNvPicPr>
          <p:nvPr/>
        </p:nvPicPr>
        <p:blipFill>
          <a:blip r:embed="rId3"/>
          <a:srcRect/>
          <a:stretch>
            <a:fillRect/>
          </a:stretch>
        </p:blipFill>
        <p:spPr bwMode="auto">
          <a:xfrm>
            <a:off x="4885508" y="3053444"/>
            <a:ext cx="3135086" cy="1113311"/>
          </a:xfrm>
          <a:prstGeom prst="rect">
            <a:avLst/>
          </a:prstGeom>
          <a:noFill/>
          <a:ln w="9525">
            <a:noFill/>
            <a:miter lim="800000"/>
            <a:headEnd/>
            <a:tailEnd/>
          </a:ln>
          <a:effectLst/>
        </p:spPr>
      </p:pic>
      <p:pic>
        <p:nvPicPr>
          <p:cNvPr id="6" name="Google Shape;63;p14"/>
          <p:cNvPicPr preferRelativeResize="0"/>
          <p:nvPr/>
        </p:nvPicPr>
        <p:blipFill rotWithShape="1">
          <a:blip r:embed="rId4">
            <a:alphaModFix/>
          </a:blip>
          <a:srcRect/>
          <a:stretch/>
        </p:blipFill>
        <p:spPr>
          <a:xfrm>
            <a:off x="7787575" y="4411031"/>
            <a:ext cx="1232526" cy="61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48407790"/>
              </p:ext>
            </p:extLst>
          </p:nvPr>
        </p:nvGraphicFramePr>
        <p:xfrm>
          <a:off x="103628" y="49278"/>
          <a:ext cx="8916473" cy="4973628"/>
        </p:xfrm>
        <a:graphic>
          <a:graphicData uri="http://schemas.openxmlformats.org/drawingml/2006/table">
            <a:tbl>
              <a:tblPr firstRow="1" bandRow="1">
                <a:tableStyleId>{F5AB1C69-6EDB-4FF4-983F-18BD219EF322}</a:tableStyleId>
              </a:tblPr>
              <a:tblGrid>
                <a:gridCol w="2638742"/>
                <a:gridCol w="1187754"/>
                <a:gridCol w="5089977"/>
              </a:tblGrid>
              <a:tr h="325631">
                <a:tc>
                  <a:txBody>
                    <a:bodyPr/>
                    <a:lstStyle/>
                    <a:p>
                      <a:r>
                        <a:rPr lang="en-IN" sz="1400" u="none" strike="noStrike" cap="none" baseline="0" dirty="0" smtClean="0">
                          <a:sym typeface="Arial"/>
                        </a:rPr>
                        <a:t>Name of Hundi</a:t>
                      </a:r>
                      <a:endParaRPr lang="en-IN" dirty="0"/>
                    </a:p>
                  </a:txBody>
                  <a:tcPr/>
                </a:tc>
                <a:tc>
                  <a:txBody>
                    <a:bodyPr/>
                    <a:lstStyle/>
                    <a:p>
                      <a:r>
                        <a:rPr lang="en-IN" sz="1400" u="none" strike="noStrike" cap="none" baseline="0" dirty="0" smtClean="0">
                          <a:sym typeface="Arial"/>
                        </a:rPr>
                        <a:t>Category</a:t>
                      </a:r>
                      <a:endParaRPr lang="en-IN" dirty="0"/>
                    </a:p>
                  </a:txBody>
                  <a:tcPr/>
                </a:tc>
                <a:tc>
                  <a:txBody>
                    <a:bodyPr/>
                    <a:lstStyle/>
                    <a:p>
                      <a:r>
                        <a:rPr lang="en-IN" sz="1400" u="none" strike="noStrike" cap="none" baseline="0" dirty="0" smtClean="0">
                          <a:sym typeface="Arial"/>
                        </a:rPr>
                        <a:t>Functions of Hundi</a:t>
                      </a:r>
                      <a:endParaRPr lang="en-IN" dirty="0"/>
                    </a:p>
                  </a:txBody>
                  <a:tcPr/>
                </a:tc>
              </a:tr>
              <a:tr h="843533">
                <a:tc>
                  <a:txBody>
                    <a:bodyPr/>
                    <a:lstStyle/>
                    <a:p>
                      <a:r>
                        <a:rPr lang="en-IN" sz="1400" u="none" strike="noStrike" cap="none" baseline="0" dirty="0" smtClean="0">
                          <a:sym typeface="Arial"/>
                        </a:rPr>
                        <a:t>1.Dhani-jog</a:t>
                      </a:r>
                      <a:endParaRPr lang="en-IN" dirty="0"/>
                    </a:p>
                  </a:txBody>
                  <a:tcPr/>
                </a:tc>
                <a:tc>
                  <a:txBody>
                    <a:bodyPr/>
                    <a:lstStyle/>
                    <a:p>
                      <a:r>
                        <a:rPr lang="en-IN" sz="1400" u="none" strike="noStrike" cap="none" baseline="0" dirty="0" smtClean="0">
                          <a:sym typeface="Arial"/>
                        </a:rPr>
                        <a:t>Darshani/</a:t>
                      </a:r>
                    </a:p>
                    <a:p>
                      <a:r>
                        <a:rPr lang="en-IN" sz="1400" u="none" strike="noStrike" cap="none" baseline="0" dirty="0" smtClean="0">
                          <a:sym typeface="Arial"/>
                        </a:rPr>
                        <a:t>Muddati</a:t>
                      </a:r>
                      <a:endParaRPr lang="en-IN" dirty="0"/>
                    </a:p>
                  </a:txBody>
                  <a:tcPr/>
                </a:tc>
                <a:tc>
                  <a:txBody>
                    <a:bodyPr/>
                    <a:lstStyle/>
                    <a:p>
                      <a:pPr algn="just"/>
                      <a:r>
                        <a:rPr lang="en-IN" sz="1400" u="none" strike="noStrike" cap="none" baseline="0" dirty="0" smtClean="0">
                          <a:sym typeface="Arial"/>
                        </a:rPr>
                        <a:t>A Dhani-jog hundi(‘Dhani’ means owner) is one which is made payable to the owner, or holder or bearer owner. It is just like a bearer cheque</a:t>
                      </a:r>
                      <a:endParaRPr lang="en-IN" dirty="0"/>
                    </a:p>
                  </a:txBody>
                  <a:tcPr/>
                </a:tc>
              </a:tr>
              <a:tr h="948984">
                <a:tc>
                  <a:txBody>
                    <a:bodyPr/>
                    <a:lstStyle/>
                    <a:p>
                      <a:r>
                        <a:rPr lang="en-IN" sz="1400" u="none" strike="noStrike" cap="none" baseline="0" dirty="0" smtClean="0">
                          <a:sym typeface="Arial"/>
                        </a:rPr>
                        <a:t>2.Sah-jog</a:t>
                      </a:r>
                      <a:endParaRPr lang="en-IN" dirty="0"/>
                    </a:p>
                  </a:txBody>
                  <a:tcPr/>
                </a:tc>
                <a:tc>
                  <a:txBody>
                    <a:bodyPr/>
                    <a:lstStyle/>
                    <a:p>
                      <a:r>
                        <a:rPr lang="en-IN" sz="1400" u="none" strike="noStrike" cap="none" baseline="0" dirty="0" smtClean="0">
                          <a:sym typeface="Arial"/>
                        </a:rPr>
                        <a:t>Darshani/</a:t>
                      </a:r>
                    </a:p>
                    <a:p>
                      <a:r>
                        <a:rPr lang="en-IN" sz="1400" u="none" strike="noStrike" cap="none" baseline="0" dirty="0" smtClean="0">
                          <a:sym typeface="Arial"/>
                        </a:rPr>
                        <a:t>Muddati</a:t>
                      </a:r>
                      <a:endParaRPr lang="en-IN" dirty="0"/>
                    </a:p>
                  </a:txBody>
                  <a:tcPr/>
                </a:tc>
                <a:tc>
                  <a:txBody>
                    <a:bodyPr/>
                    <a:lstStyle/>
                    <a:p>
                      <a:pPr algn="just"/>
                      <a:r>
                        <a:rPr lang="en-IN" sz="1400" u="none" strike="noStrike" cap="none" baseline="0" dirty="0" smtClean="0">
                          <a:sym typeface="Arial"/>
                        </a:rPr>
                        <a:t>Sha-jog hundi is payable only to a Sha (‘respectable ’person of financial worth). In some respect it is similar to a crossed cheque</a:t>
                      </a:r>
                      <a:endParaRPr lang="en-IN" dirty="0"/>
                    </a:p>
                  </a:txBody>
                  <a:tcPr/>
                </a:tc>
              </a:tr>
              <a:tr h="781516">
                <a:tc>
                  <a:txBody>
                    <a:bodyPr/>
                    <a:lstStyle/>
                    <a:p>
                      <a:r>
                        <a:rPr lang="en-IN" sz="1400" u="none" strike="noStrike" cap="none" baseline="0" dirty="0" smtClean="0">
                          <a:sym typeface="Arial"/>
                        </a:rPr>
                        <a:t>3.Firman-jog</a:t>
                      </a:r>
                      <a:endParaRPr lang="en-IN" dirty="0"/>
                    </a:p>
                  </a:txBody>
                  <a:tcPr/>
                </a:tc>
                <a:tc>
                  <a:txBody>
                    <a:bodyPr/>
                    <a:lstStyle/>
                    <a:p>
                      <a:r>
                        <a:rPr lang="en-IN" sz="1400" u="none" strike="noStrike" cap="none" baseline="0" dirty="0" smtClean="0">
                          <a:sym typeface="Arial"/>
                        </a:rPr>
                        <a:t>Darshani/</a:t>
                      </a:r>
                    </a:p>
                    <a:p>
                      <a:r>
                        <a:rPr lang="en-IN" sz="1400" u="none" strike="noStrike" cap="none" baseline="0" dirty="0" smtClean="0">
                          <a:sym typeface="Arial"/>
                        </a:rPr>
                        <a:t>Muddati</a:t>
                      </a:r>
                      <a:endParaRPr lang="en-IN" dirty="0"/>
                    </a:p>
                  </a:txBody>
                  <a:tcPr/>
                </a:tc>
                <a:tc>
                  <a:txBody>
                    <a:bodyPr/>
                    <a:lstStyle/>
                    <a:p>
                      <a:r>
                        <a:rPr lang="en-IN" sz="1400" u="none" strike="noStrike" cap="none" baseline="0" dirty="0" smtClean="0">
                          <a:sym typeface="Arial"/>
                        </a:rPr>
                        <a:t>The term ‘Firman’ refers to order This Hundi made payable to the order of payee. It is just opposite of  Dhani-jog hundi</a:t>
                      </a:r>
                      <a:endParaRPr lang="en-IN" dirty="0"/>
                    </a:p>
                  </a:txBody>
                  <a:tcPr/>
                </a:tc>
              </a:tr>
              <a:tr h="836565">
                <a:tc>
                  <a:txBody>
                    <a:bodyPr/>
                    <a:lstStyle/>
                    <a:p>
                      <a:r>
                        <a:rPr lang="en-IN" sz="1400" b="0" i="1" u="none" strike="noStrike" cap="none" baseline="0" dirty="0" smtClean="0">
                          <a:solidFill>
                            <a:schemeClr val="dk1"/>
                          </a:solidFill>
                          <a:latin typeface="+mn-lt"/>
                          <a:ea typeface="+mn-ea"/>
                          <a:cs typeface="+mn-cs"/>
                          <a:sym typeface="Arial"/>
                        </a:rPr>
                        <a:t>4.Dekhan-har</a:t>
                      </a:r>
                      <a:endParaRPr lang="en-IN" dirty="0"/>
                    </a:p>
                  </a:txBody>
                  <a:tcPr/>
                </a:tc>
                <a:tc>
                  <a:txBody>
                    <a:bodyPr/>
                    <a:lstStyle/>
                    <a:p>
                      <a:r>
                        <a:rPr lang="en-IN" sz="1400" b="0" i="1" u="none" strike="noStrike" cap="none" baseline="0" dirty="0" smtClean="0">
                          <a:solidFill>
                            <a:schemeClr val="dk1"/>
                          </a:solidFill>
                          <a:latin typeface="+mn-lt"/>
                          <a:ea typeface="+mn-ea"/>
                          <a:cs typeface="+mn-cs"/>
                          <a:sym typeface="Arial"/>
                        </a:rPr>
                        <a:t>Darshani</a:t>
                      </a:r>
                      <a:endParaRPr lang="en-IN" dirty="0"/>
                    </a:p>
                  </a:txBody>
                  <a:tcPr/>
                </a:tc>
                <a:tc>
                  <a:txBody>
                    <a:bodyPr/>
                    <a:lstStyle/>
                    <a:p>
                      <a:r>
                        <a:rPr lang="en-IN" sz="1400" b="0" i="0" u="none" strike="noStrike" cap="none" baseline="0" dirty="0" smtClean="0">
                          <a:solidFill>
                            <a:schemeClr val="dk1"/>
                          </a:solidFill>
                          <a:latin typeface="+mn-lt"/>
                          <a:ea typeface="+mn-ea"/>
                          <a:cs typeface="+mn-cs"/>
                          <a:sym typeface="Arial"/>
                        </a:rPr>
                        <a:t>Payable to the presenter or bearer.</a:t>
                      </a:r>
                      <a:endParaRPr lang="en-IN" dirty="0"/>
                    </a:p>
                  </a:txBody>
                  <a:tcPr/>
                </a:tc>
              </a:tr>
              <a:tr h="1237399">
                <a:tc>
                  <a:txBody>
                    <a:bodyPr/>
                    <a:lstStyle/>
                    <a:p>
                      <a:r>
                        <a:rPr lang="en-IN" sz="1400" b="0" i="1" u="none" strike="noStrike" cap="none" baseline="0" dirty="0" smtClean="0">
                          <a:solidFill>
                            <a:schemeClr val="dk1"/>
                          </a:solidFill>
                          <a:latin typeface="+mn-lt"/>
                          <a:ea typeface="+mn-ea"/>
                          <a:cs typeface="+mn-cs"/>
                          <a:sym typeface="Arial"/>
                        </a:rPr>
                        <a:t>5.Jokhmi</a:t>
                      </a:r>
                      <a:endParaRPr lang="en-IN" dirty="0"/>
                    </a:p>
                  </a:txBody>
                  <a:tcPr/>
                </a:tc>
                <a:tc>
                  <a:txBody>
                    <a:bodyPr/>
                    <a:lstStyle/>
                    <a:p>
                      <a:r>
                        <a:rPr lang="en-IN" sz="1400" b="0" i="1" u="none" strike="noStrike" cap="none" baseline="0" dirty="0" smtClean="0">
                          <a:solidFill>
                            <a:schemeClr val="dk1"/>
                          </a:solidFill>
                          <a:latin typeface="+mn-lt"/>
                          <a:ea typeface="+mn-ea"/>
                          <a:cs typeface="+mn-cs"/>
                          <a:sym typeface="Arial"/>
                        </a:rPr>
                        <a:t>Muddati</a:t>
                      </a:r>
                      <a:endParaRPr lang="en-IN" dirty="0"/>
                    </a:p>
                  </a:txBody>
                  <a:tcPr/>
                </a:tc>
                <a:tc>
                  <a:txBody>
                    <a:bodyPr/>
                    <a:lstStyle/>
                    <a:p>
                      <a:r>
                        <a:rPr lang="en-IN" sz="1400" b="0" i="0" u="none" strike="noStrike" cap="none" baseline="0" dirty="0" smtClean="0">
                          <a:solidFill>
                            <a:schemeClr val="dk1"/>
                          </a:solidFill>
                          <a:latin typeface="+mn-lt"/>
                          <a:ea typeface="+mn-ea"/>
                          <a:cs typeface="+mn-cs"/>
                          <a:sym typeface="Arial"/>
                        </a:rPr>
                        <a:t>The term ‘Jokhm’ means ‘risk’. Such hundi is usually</a:t>
                      </a:r>
                    </a:p>
                    <a:p>
                      <a:r>
                        <a:rPr lang="en-IN" sz="1400" b="0" i="0" u="none" strike="noStrike" cap="none" baseline="0" dirty="0" smtClean="0">
                          <a:solidFill>
                            <a:schemeClr val="dk1"/>
                          </a:solidFill>
                          <a:latin typeface="+mn-lt"/>
                          <a:ea typeface="+mn-ea"/>
                          <a:cs typeface="+mn-cs"/>
                          <a:sym typeface="Arial"/>
                        </a:rPr>
                        <a:t>drawn against goods shipped on vessel and a certain risk involved. If goods lost in transit, the drawer or holder bears the coasts, and the Drawee carries no liability.</a:t>
                      </a:r>
                      <a:endParaRPr lang="en-IN" dirty="0"/>
                    </a:p>
                  </a:txBody>
                  <a:tcPr/>
                </a:tc>
              </a:tr>
            </a:tbl>
          </a:graphicData>
        </a:graphic>
      </p:graphicFrame>
      <p:pic>
        <p:nvPicPr>
          <p:cNvPr id="6" name="Google Shape;63;p14"/>
          <p:cNvPicPr preferRelativeResize="0"/>
          <p:nvPr/>
        </p:nvPicPr>
        <p:blipFill rotWithShape="1">
          <a:blip r:embed="rId2">
            <a:alphaModFix/>
          </a:blip>
          <a:srcRect/>
          <a:stretch/>
        </p:blipFill>
        <p:spPr>
          <a:xfrm>
            <a:off x="7787575" y="4411031"/>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00"/>
                </a:solidFill>
              </a:rPr>
              <a:t>Rise of Intermediaries</a:t>
            </a:r>
            <a:endParaRPr lang="en-IN" dirty="0">
              <a:solidFill>
                <a:srgbClr val="FF0000"/>
              </a:solidFill>
            </a:endParaRPr>
          </a:p>
        </p:txBody>
      </p:sp>
      <p:sp>
        <p:nvSpPr>
          <p:cNvPr id="3" name="Content Placeholder 2"/>
          <p:cNvSpPr>
            <a:spLocks noGrp="1"/>
          </p:cNvSpPr>
          <p:nvPr>
            <p:ph idx="1"/>
          </p:nvPr>
        </p:nvSpPr>
        <p:spPr>
          <a:xfrm>
            <a:off x="311699" y="1152475"/>
            <a:ext cx="8571043" cy="3524028"/>
          </a:xfrm>
        </p:spPr>
        <p:txBody>
          <a:bodyPr/>
          <a:lstStyle/>
          <a:p>
            <a:pPr algn="just">
              <a:buNone/>
            </a:pPr>
            <a:r>
              <a:rPr lang="en-IN" dirty="0" smtClean="0">
                <a:solidFill>
                  <a:schemeClr val="tx1"/>
                </a:solidFill>
                <a:latin typeface="Calibri" pitchFamily="34" charset="0"/>
                <a:cs typeface="Calibri" pitchFamily="34" charset="0"/>
              </a:rPr>
              <a:t>       </a:t>
            </a:r>
            <a:r>
              <a:rPr lang="en-IN" sz="1600" dirty="0" smtClean="0">
                <a:solidFill>
                  <a:schemeClr val="tx1"/>
                </a:solidFill>
                <a:latin typeface="Calibri" pitchFamily="34" charset="0"/>
                <a:cs typeface="Calibri" pitchFamily="34" charset="0"/>
              </a:rPr>
              <a:t>Intermediaries played a prominent role in the promotion of trade. They helped manufacturers especially in foreign trade. Intermediaries consist of commission agents, brokers and distributors both for wholesale and retail goods. Bankers began to act as trustees and executors of endowments.</a:t>
            </a:r>
          </a:p>
          <a:p>
            <a:pPr>
              <a:buNone/>
            </a:pPr>
            <a:r>
              <a:rPr lang="en-IN" b="1" dirty="0" smtClean="0">
                <a:latin typeface="Calibri" pitchFamily="34" charset="0"/>
                <a:cs typeface="Calibri" pitchFamily="34" charset="0"/>
              </a:rPr>
              <a:t>      TRANSPORT   </a:t>
            </a:r>
          </a:p>
          <a:p>
            <a:pPr algn="just">
              <a:buNone/>
            </a:pPr>
            <a:r>
              <a:rPr lang="en-IN" b="1" dirty="0">
                <a:solidFill>
                  <a:schemeClr val="tx1"/>
                </a:solidFill>
                <a:latin typeface="Calibri" pitchFamily="34" charset="0"/>
                <a:cs typeface="Calibri" pitchFamily="34" charset="0"/>
              </a:rPr>
              <a:t> </a:t>
            </a:r>
            <a:r>
              <a:rPr lang="en-IN" b="1" dirty="0" smtClean="0">
                <a:solidFill>
                  <a:schemeClr val="tx1"/>
                </a:solidFill>
                <a:latin typeface="Calibri" pitchFamily="34" charset="0"/>
                <a:cs typeface="Calibri" pitchFamily="34" charset="0"/>
              </a:rPr>
              <a:t>     </a:t>
            </a:r>
            <a:r>
              <a:rPr lang="en-IN" sz="1600" dirty="0" smtClean="0">
                <a:solidFill>
                  <a:schemeClr val="tx1"/>
                </a:solidFill>
                <a:latin typeface="Calibri" pitchFamily="34" charset="0"/>
                <a:cs typeface="Calibri" pitchFamily="34" charset="0"/>
              </a:rPr>
              <a:t>Transport by land and Sea </a:t>
            </a:r>
            <a:r>
              <a:rPr lang="en-IN" sz="1600" b="1" dirty="0" smtClean="0">
                <a:solidFill>
                  <a:srgbClr val="FF0000"/>
                </a:solidFill>
                <a:latin typeface="Calibri" pitchFamily="34" charset="0"/>
                <a:cs typeface="Calibri" pitchFamily="34" charset="0"/>
              </a:rPr>
              <a:t>(maritime) </a:t>
            </a:r>
            <a:r>
              <a:rPr lang="en-IN" sz="1600" dirty="0" smtClean="0">
                <a:solidFill>
                  <a:schemeClr val="tx1"/>
                </a:solidFill>
                <a:latin typeface="Calibri" pitchFamily="34" charset="0"/>
                <a:cs typeface="Calibri" pitchFamily="34" charset="0"/>
              </a:rPr>
              <a:t>was popular in the ancient times. Roads as a means of communication had assumed key importance in the entire process of growth. Pepper was particularly valued in the Roman Empire and was known as ‘Black Gold’. Various empires conflict each others to dominate the route for this </a:t>
            </a:r>
            <a:r>
              <a:rPr lang="en-IN" sz="1600" dirty="0" err="1" smtClean="0">
                <a:solidFill>
                  <a:schemeClr val="tx1"/>
                </a:solidFill>
                <a:latin typeface="Calibri" pitchFamily="34" charset="0"/>
                <a:cs typeface="Calibri" pitchFamily="34" charset="0"/>
              </a:rPr>
              <a:t>trade.It</a:t>
            </a:r>
            <a:r>
              <a:rPr lang="en-IN" sz="1600" dirty="0" smtClean="0">
                <a:solidFill>
                  <a:schemeClr val="tx1"/>
                </a:solidFill>
                <a:latin typeface="Calibri" pitchFamily="34" charset="0"/>
                <a:cs typeface="Calibri" pitchFamily="34" charset="0"/>
              </a:rPr>
              <a:t> was in the search for an alternate route to India for spices that led to the discovery of America by Columbus in the closing years of 15th century and also brought Vasco </a:t>
            </a:r>
            <a:r>
              <a:rPr lang="en-IN" sz="1600" dirty="0" err="1" smtClean="0">
                <a:solidFill>
                  <a:schemeClr val="tx1"/>
                </a:solidFill>
                <a:latin typeface="Calibri" pitchFamily="34" charset="0"/>
                <a:cs typeface="Calibri" pitchFamily="34" charset="0"/>
              </a:rPr>
              <a:t>da</a:t>
            </a:r>
            <a:r>
              <a:rPr lang="en-IN" sz="1600" dirty="0" smtClean="0">
                <a:solidFill>
                  <a:schemeClr val="tx1"/>
                </a:solidFill>
                <a:latin typeface="Calibri" pitchFamily="34" charset="0"/>
                <a:cs typeface="Calibri" pitchFamily="34" charset="0"/>
              </a:rPr>
              <a:t> Gama to the shores of Malabar in 1498.</a:t>
            </a:r>
            <a:endParaRPr lang="en-IN" sz="1600" dirty="0">
              <a:solidFill>
                <a:schemeClr val="tx1"/>
              </a:solidFill>
              <a:latin typeface="Calibri" pitchFamily="34" charset="0"/>
              <a:cs typeface="Calibri" pitchFamily="34" charset="0"/>
            </a:endParaRPr>
          </a:p>
        </p:txBody>
      </p:sp>
      <p:pic>
        <p:nvPicPr>
          <p:cNvPr id="4" name="Google Shape;63;p14"/>
          <p:cNvPicPr preferRelativeResize="0"/>
          <p:nvPr/>
        </p:nvPicPr>
        <p:blipFill rotWithShape="1">
          <a:blip r:embed="rId2">
            <a:alphaModFix/>
          </a:blip>
          <a:srcRect/>
          <a:stretch/>
        </p:blipFill>
        <p:spPr>
          <a:xfrm>
            <a:off x="7787575" y="4411031"/>
            <a:ext cx="1232526" cy="611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600" cy="521626"/>
          </a:xfrm>
        </p:spPr>
        <p:txBody>
          <a:bodyPr/>
          <a:lstStyle/>
          <a:p>
            <a:pPr algn="ctr"/>
            <a:r>
              <a:rPr lang="en-IN" b="1" dirty="0" smtClean="0">
                <a:solidFill>
                  <a:srgbClr val="FF0000"/>
                </a:solidFill>
                <a:latin typeface="Calibri" pitchFamily="34" charset="0"/>
                <a:cs typeface="Calibri" pitchFamily="34" charset="0"/>
              </a:rPr>
              <a:t>Major Trade Centres</a:t>
            </a:r>
            <a:r>
              <a:rPr lang="en-IN" b="1" dirty="0" smtClean="0">
                <a:solidFill>
                  <a:schemeClr val="tx1"/>
                </a:solidFill>
                <a:latin typeface="Calibri" pitchFamily="34" charset="0"/>
                <a:cs typeface="Calibri" pitchFamily="34" charset="0"/>
              </a:rPr>
              <a:t/>
            </a:r>
            <a:br>
              <a:rPr lang="en-IN" b="1" dirty="0" smtClean="0">
                <a:solidFill>
                  <a:schemeClr val="tx1"/>
                </a:solidFill>
                <a:latin typeface="Calibri" pitchFamily="34" charset="0"/>
                <a:cs typeface="Calibri" pitchFamily="34" charset="0"/>
              </a:rPr>
            </a:br>
            <a:endParaRPr lang="en-IN" dirty="0"/>
          </a:p>
        </p:txBody>
      </p:sp>
      <p:sp>
        <p:nvSpPr>
          <p:cNvPr id="3" name="Content Placeholder 2"/>
          <p:cNvSpPr>
            <a:spLocks noGrp="1"/>
          </p:cNvSpPr>
          <p:nvPr>
            <p:ph idx="1"/>
          </p:nvPr>
        </p:nvSpPr>
        <p:spPr>
          <a:xfrm>
            <a:off x="311700" y="914400"/>
            <a:ext cx="8520600" cy="3654475"/>
          </a:xfrm>
        </p:spPr>
        <p:txBody>
          <a:bodyPr/>
          <a:lstStyle/>
          <a:p>
            <a:pPr algn="just">
              <a:buNone/>
            </a:pPr>
            <a:r>
              <a:rPr lang="en-IN" sz="1600" b="1" dirty="0" smtClean="0">
                <a:solidFill>
                  <a:schemeClr val="tx1"/>
                </a:solidFill>
                <a:latin typeface="Calibri" pitchFamily="34" charset="0"/>
                <a:cs typeface="Calibri" pitchFamily="34" charset="0"/>
              </a:rPr>
              <a:t>       </a:t>
            </a:r>
            <a:r>
              <a:rPr lang="en-IN" sz="1600" dirty="0" smtClean="0">
                <a:solidFill>
                  <a:schemeClr val="tx1"/>
                </a:solidFill>
                <a:latin typeface="Calibri" pitchFamily="34" charset="0"/>
                <a:cs typeface="Calibri" pitchFamily="34" charset="0"/>
              </a:rPr>
              <a:t>There were all kinds of towns—port towns, manufacturing towns, mercantile towns, and pilgrimage towns. Their existence is an index of prosperity of merchant communities and professional classes. The following were the leading trade centres in ancient India:</a:t>
            </a:r>
          </a:p>
          <a:p>
            <a:pPr algn="just">
              <a:buNone/>
            </a:pPr>
            <a:r>
              <a:rPr lang="en-IN" sz="1600" b="1" dirty="0" smtClean="0">
                <a:solidFill>
                  <a:schemeClr val="tx1"/>
                </a:solidFill>
                <a:latin typeface="Calibri" pitchFamily="34" charset="0"/>
                <a:cs typeface="Calibri" pitchFamily="34" charset="0"/>
              </a:rPr>
              <a:t>1.Pataliputra:  </a:t>
            </a:r>
            <a:r>
              <a:rPr lang="en-IN" sz="1600" dirty="0" smtClean="0">
                <a:solidFill>
                  <a:schemeClr val="tx1"/>
                </a:solidFill>
                <a:latin typeface="Calibri" pitchFamily="34" charset="0"/>
                <a:cs typeface="Calibri" pitchFamily="34" charset="0"/>
              </a:rPr>
              <a:t>It was not only a commercial town, but also a major centre for export of stones.</a:t>
            </a:r>
          </a:p>
          <a:p>
            <a:pPr algn="just">
              <a:buNone/>
            </a:pPr>
            <a:r>
              <a:rPr lang="en-IN" sz="1600" b="1" dirty="0" smtClean="0">
                <a:solidFill>
                  <a:schemeClr val="tx1"/>
                </a:solidFill>
                <a:latin typeface="Calibri" pitchFamily="34" charset="0"/>
                <a:cs typeface="Calibri" pitchFamily="34" charset="0"/>
              </a:rPr>
              <a:t>2.Peshawar:     </a:t>
            </a:r>
            <a:r>
              <a:rPr lang="en-IN" sz="1600" dirty="0" smtClean="0">
                <a:solidFill>
                  <a:schemeClr val="tx1"/>
                </a:solidFill>
                <a:latin typeface="Calibri" pitchFamily="34" charset="0"/>
                <a:cs typeface="Calibri" pitchFamily="34" charset="0"/>
              </a:rPr>
              <a:t>It was an important exporting centre for wool and for the import of horses.</a:t>
            </a:r>
          </a:p>
          <a:p>
            <a:pPr algn="just">
              <a:buNone/>
            </a:pPr>
            <a:r>
              <a:rPr lang="en-IN" sz="1600" b="1" dirty="0" smtClean="0">
                <a:solidFill>
                  <a:schemeClr val="tx1"/>
                </a:solidFill>
                <a:latin typeface="Calibri" pitchFamily="34" charset="0"/>
                <a:cs typeface="Calibri" pitchFamily="34" charset="0"/>
              </a:rPr>
              <a:t>3.Indraprastha: </a:t>
            </a:r>
            <a:r>
              <a:rPr lang="en-IN" sz="1600" dirty="0" smtClean="0">
                <a:solidFill>
                  <a:schemeClr val="tx1"/>
                </a:solidFill>
                <a:latin typeface="Calibri" pitchFamily="34" charset="0"/>
                <a:cs typeface="Calibri" pitchFamily="34" charset="0"/>
              </a:rPr>
              <a:t>It was the commercial junction on the royal road where most routes leading to the      east, west,  south and north come together.</a:t>
            </a:r>
          </a:p>
          <a:p>
            <a:pPr algn="just">
              <a:buNone/>
            </a:pPr>
            <a:r>
              <a:rPr lang="en-IN" sz="1600" b="1" dirty="0" smtClean="0">
                <a:solidFill>
                  <a:schemeClr val="tx1"/>
                </a:solidFill>
                <a:latin typeface="Calibri" pitchFamily="34" charset="0"/>
                <a:cs typeface="Calibri" pitchFamily="34" charset="0"/>
              </a:rPr>
              <a:t>4.Taxila: </a:t>
            </a:r>
            <a:r>
              <a:rPr lang="en-IN" sz="1600" dirty="0" smtClean="0">
                <a:solidFill>
                  <a:schemeClr val="tx1"/>
                </a:solidFill>
                <a:latin typeface="Calibri" pitchFamily="34" charset="0"/>
                <a:cs typeface="Calibri" pitchFamily="34" charset="0"/>
              </a:rPr>
              <a:t>It was a city of financial and commercial banks. The city occupied an important place as a Buddhist centre of learning. The famous Taxila University flourished here.</a:t>
            </a:r>
          </a:p>
          <a:p>
            <a:pPr algn="just">
              <a:buNone/>
            </a:pPr>
            <a:r>
              <a:rPr lang="en-IN" sz="1600" b="1" dirty="0" smtClean="0">
                <a:solidFill>
                  <a:schemeClr val="tx1"/>
                </a:solidFill>
                <a:latin typeface="Calibri" pitchFamily="34" charset="0"/>
                <a:cs typeface="Calibri" pitchFamily="34" charset="0"/>
              </a:rPr>
              <a:t>5.Mathura: </a:t>
            </a:r>
            <a:r>
              <a:rPr lang="en-IN" sz="1600" dirty="0" smtClean="0">
                <a:solidFill>
                  <a:schemeClr val="tx1"/>
                </a:solidFill>
                <a:latin typeface="Calibri" pitchFamily="34" charset="0"/>
                <a:cs typeface="Calibri" pitchFamily="34" charset="0"/>
              </a:rPr>
              <a:t>It was a centre of trade and people here live depends on commerce. Many routes from</a:t>
            </a:r>
          </a:p>
          <a:p>
            <a:pPr algn="just">
              <a:buNone/>
            </a:pPr>
            <a:r>
              <a:rPr lang="en-IN" sz="1600" dirty="0" smtClean="0">
                <a:solidFill>
                  <a:schemeClr val="tx1"/>
                </a:solidFill>
                <a:latin typeface="Calibri" pitchFamily="34" charset="0"/>
                <a:cs typeface="Calibri" pitchFamily="34" charset="0"/>
              </a:rPr>
              <a:t>                     South India touched Mathura and Broach.</a:t>
            </a:r>
          </a:p>
          <a:p>
            <a:pPr algn="just">
              <a:buNone/>
            </a:pPr>
            <a:r>
              <a:rPr lang="en-IN" sz="1600" b="1" dirty="0" smtClean="0">
                <a:solidFill>
                  <a:schemeClr val="tx1"/>
                </a:solidFill>
                <a:latin typeface="Calibri" pitchFamily="34" charset="0"/>
                <a:cs typeface="Calibri" pitchFamily="34" charset="0"/>
              </a:rPr>
              <a:t>6.Ujjain: </a:t>
            </a:r>
            <a:r>
              <a:rPr lang="en-IN" sz="1600" dirty="0" smtClean="0">
                <a:solidFill>
                  <a:schemeClr val="tx1"/>
                </a:solidFill>
                <a:latin typeface="Calibri" pitchFamily="34" charset="0"/>
                <a:cs typeface="Calibri" pitchFamily="34" charset="0"/>
              </a:rPr>
              <a:t>Cloths were exported from Ujjain to different centres. It also had trade relations through</a:t>
            </a:r>
          </a:p>
          <a:p>
            <a:pPr algn="just">
              <a:buNone/>
            </a:pPr>
            <a:r>
              <a:rPr lang="en-IN" sz="1600" dirty="0" smtClean="0">
                <a:solidFill>
                  <a:schemeClr val="tx1"/>
                </a:solidFill>
                <a:latin typeface="Calibri" pitchFamily="34" charset="0"/>
                <a:cs typeface="Calibri" pitchFamily="34" charset="0"/>
              </a:rPr>
              <a:t>                the land route with Taxila and Peshawar</a:t>
            </a:r>
            <a:r>
              <a:rPr lang="en-IN" sz="1400" dirty="0" smtClean="0"/>
              <a:t>.</a:t>
            </a:r>
            <a:endParaRPr lang="en-IN" sz="1400" dirty="0">
              <a:solidFill>
                <a:schemeClr val="tx1"/>
              </a:solidFill>
              <a:latin typeface="Calibri" pitchFamily="34" charset="0"/>
              <a:cs typeface="Calibri" pitchFamily="34" charset="0"/>
            </a:endParaRPr>
          </a:p>
        </p:txBody>
      </p:sp>
      <p:pic>
        <p:nvPicPr>
          <p:cNvPr id="4" name="Google Shape;63;p14"/>
          <p:cNvPicPr preferRelativeResize="0"/>
          <p:nvPr/>
        </p:nvPicPr>
        <p:blipFill rotWithShape="1">
          <a:blip r:embed="rId2">
            <a:alphaModFix/>
          </a:blip>
          <a:srcRect/>
          <a:stretch/>
        </p:blipFill>
        <p:spPr>
          <a:xfrm>
            <a:off x="7787575" y="4411031"/>
            <a:ext cx="1232526" cy="611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rgbClr val="FF0000"/>
                </a:solidFill>
                <a:latin typeface="Calibri" pitchFamily="34" charset="0"/>
                <a:cs typeface="Calibri" pitchFamily="34" charset="0"/>
              </a:rPr>
              <a:t>Major Trade Centres</a:t>
            </a:r>
            <a:endParaRPr lang="en-IN" dirty="0"/>
          </a:p>
        </p:txBody>
      </p:sp>
      <p:sp>
        <p:nvSpPr>
          <p:cNvPr id="3" name="Content Placeholder 2"/>
          <p:cNvSpPr>
            <a:spLocks noGrp="1"/>
          </p:cNvSpPr>
          <p:nvPr>
            <p:ph idx="1"/>
          </p:nvPr>
        </p:nvSpPr>
        <p:spPr/>
        <p:txBody>
          <a:bodyPr/>
          <a:lstStyle/>
          <a:p>
            <a:pPr>
              <a:buNone/>
            </a:pPr>
            <a:r>
              <a:rPr lang="en-IN" sz="1400" b="1" i="1" dirty="0" smtClean="0">
                <a:solidFill>
                  <a:schemeClr val="tx1"/>
                </a:solidFill>
                <a:latin typeface="Calibri" pitchFamily="34" charset="0"/>
                <a:cs typeface="Calibri" pitchFamily="34" charset="0"/>
              </a:rPr>
              <a:t>7.Varanasi: It grew as a major centre of textile </a:t>
            </a:r>
            <a:r>
              <a:rPr lang="en-IN" sz="1400" dirty="0" smtClean="0">
                <a:solidFill>
                  <a:schemeClr val="tx1"/>
                </a:solidFill>
                <a:latin typeface="Calibri" pitchFamily="34" charset="0"/>
                <a:cs typeface="Calibri" pitchFamily="34" charset="0"/>
              </a:rPr>
              <a:t>industry and became famous for beautiful gold silk cloth and sandalwood workmanship. It had links with Taxila and Bharuch.</a:t>
            </a:r>
          </a:p>
          <a:p>
            <a:pPr>
              <a:buNone/>
            </a:pPr>
            <a:r>
              <a:rPr lang="en-IN" sz="1400" b="1" i="1" dirty="0" smtClean="0">
                <a:solidFill>
                  <a:schemeClr val="tx1"/>
                </a:solidFill>
                <a:latin typeface="Calibri" pitchFamily="34" charset="0"/>
                <a:cs typeface="Calibri" pitchFamily="34" charset="0"/>
              </a:rPr>
              <a:t>8.Surat: It was the centre of western trade during the </a:t>
            </a:r>
            <a:r>
              <a:rPr lang="en-IN" sz="1400" dirty="0" smtClean="0">
                <a:solidFill>
                  <a:schemeClr val="tx1"/>
                </a:solidFill>
                <a:latin typeface="Calibri" pitchFamily="34" charset="0"/>
                <a:cs typeface="Calibri" pitchFamily="34" charset="0"/>
              </a:rPr>
              <a:t>Mughal period. Textiles of Surat were famous for their gold borders (</a:t>
            </a:r>
            <a:r>
              <a:rPr lang="en-IN" sz="1400" dirty="0" err="1" smtClean="0">
                <a:solidFill>
                  <a:schemeClr val="tx1"/>
                </a:solidFill>
                <a:latin typeface="Calibri" pitchFamily="34" charset="0"/>
                <a:cs typeface="Calibri" pitchFamily="34" charset="0"/>
              </a:rPr>
              <a:t>zari</a:t>
            </a:r>
            <a:r>
              <a:rPr lang="en-IN" sz="1400" dirty="0" smtClean="0">
                <a:solidFill>
                  <a:schemeClr val="tx1"/>
                </a:solidFill>
                <a:latin typeface="Calibri" pitchFamily="34" charset="0"/>
                <a:cs typeface="Calibri" pitchFamily="34" charset="0"/>
              </a:rPr>
              <a:t>). It is noteworthy that Surat </a:t>
            </a:r>
            <a:r>
              <a:rPr lang="en-IN" sz="1400" i="1" dirty="0" smtClean="0">
                <a:solidFill>
                  <a:schemeClr val="tx1"/>
                </a:solidFill>
                <a:latin typeface="Calibri" pitchFamily="34" charset="0"/>
                <a:cs typeface="Calibri" pitchFamily="34" charset="0"/>
              </a:rPr>
              <a:t>hundi </a:t>
            </a:r>
            <a:r>
              <a:rPr lang="en-IN" sz="1400" dirty="0" smtClean="0">
                <a:solidFill>
                  <a:schemeClr val="tx1"/>
                </a:solidFill>
                <a:latin typeface="Calibri" pitchFamily="34" charset="0"/>
                <a:cs typeface="Calibri" pitchFamily="34" charset="0"/>
              </a:rPr>
              <a:t>was honoured in far off markets of Egypt and Iran.</a:t>
            </a:r>
          </a:p>
          <a:p>
            <a:pPr>
              <a:buNone/>
            </a:pPr>
            <a:r>
              <a:rPr lang="en-IN" sz="1400" b="1" i="1" dirty="0" smtClean="0">
                <a:solidFill>
                  <a:schemeClr val="tx1"/>
                </a:solidFill>
                <a:latin typeface="Calibri" pitchFamily="34" charset="0"/>
                <a:cs typeface="Calibri" pitchFamily="34" charset="0"/>
              </a:rPr>
              <a:t>9.Kanchi: Today known as Kanchipuram, it was here </a:t>
            </a:r>
            <a:r>
              <a:rPr lang="en-IN" sz="1400" dirty="0" smtClean="0">
                <a:solidFill>
                  <a:schemeClr val="tx1"/>
                </a:solidFill>
                <a:latin typeface="Calibri" pitchFamily="34" charset="0"/>
                <a:cs typeface="Calibri" pitchFamily="34" charset="0"/>
              </a:rPr>
              <a:t>that the Chinese used to come in foreign ships to purchase pearls, glass and rare stones and in return they sold gold and silk.</a:t>
            </a:r>
          </a:p>
          <a:p>
            <a:pPr>
              <a:buNone/>
            </a:pPr>
            <a:r>
              <a:rPr lang="en-IN" sz="1400" b="1" dirty="0" smtClean="0">
                <a:solidFill>
                  <a:srgbClr val="FF0000"/>
                </a:solidFill>
                <a:latin typeface="Calibri" pitchFamily="34" charset="0"/>
                <a:cs typeface="Calibri" pitchFamily="34" charset="0"/>
              </a:rPr>
              <a:t>Major Exports and Imports</a:t>
            </a:r>
          </a:p>
          <a:p>
            <a:pPr algn="just">
              <a:buNone/>
            </a:pPr>
            <a:r>
              <a:rPr lang="en-IN" sz="1400" b="1" dirty="0" smtClean="0">
                <a:solidFill>
                  <a:schemeClr val="tx1"/>
                </a:solidFill>
                <a:latin typeface="Calibri" pitchFamily="34" charset="0"/>
                <a:cs typeface="Calibri" pitchFamily="34" charset="0"/>
              </a:rPr>
              <a:t>Exports: </a:t>
            </a:r>
            <a:r>
              <a:rPr lang="en-IN" sz="1400" dirty="0" smtClean="0">
                <a:solidFill>
                  <a:schemeClr val="tx1"/>
                </a:solidFill>
                <a:latin typeface="Calibri" pitchFamily="34" charset="0"/>
                <a:cs typeface="Calibri" pitchFamily="34" charset="0"/>
              </a:rPr>
              <a:t>Exports consisted of spices, wheat, sugar, indigo, opium, sesame oil, cotton, parrot, live               </a:t>
            </a:r>
          </a:p>
          <a:p>
            <a:pPr algn="just">
              <a:buNone/>
            </a:pPr>
            <a:r>
              <a:rPr lang="en-IN" sz="1400" dirty="0">
                <a:solidFill>
                  <a:schemeClr val="tx1"/>
                </a:solidFill>
                <a:latin typeface="Calibri" pitchFamily="34" charset="0"/>
                <a:cs typeface="Calibri" pitchFamily="34" charset="0"/>
              </a:rPr>
              <a:t> </a:t>
            </a:r>
            <a:r>
              <a:rPr lang="en-IN" sz="1400" dirty="0" smtClean="0">
                <a:solidFill>
                  <a:schemeClr val="tx1"/>
                </a:solidFill>
                <a:latin typeface="Calibri" pitchFamily="34" charset="0"/>
                <a:cs typeface="Calibri" pitchFamily="34" charset="0"/>
              </a:rPr>
              <a:t>               animals and animal products—hides, skin, furs, horns, tortoise shells, pearls, sapphires,   </a:t>
            </a:r>
          </a:p>
          <a:p>
            <a:pPr algn="just">
              <a:buNone/>
            </a:pPr>
            <a:r>
              <a:rPr lang="en-IN" sz="1400" dirty="0">
                <a:solidFill>
                  <a:schemeClr val="tx1"/>
                </a:solidFill>
                <a:latin typeface="Calibri" pitchFamily="34" charset="0"/>
                <a:cs typeface="Calibri" pitchFamily="34" charset="0"/>
              </a:rPr>
              <a:t> </a:t>
            </a:r>
            <a:r>
              <a:rPr lang="en-IN" sz="1400" dirty="0" smtClean="0">
                <a:solidFill>
                  <a:schemeClr val="tx1"/>
                </a:solidFill>
                <a:latin typeface="Calibri" pitchFamily="34" charset="0"/>
                <a:cs typeface="Calibri" pitchFamily="34" charset="0"/>
              </a:rPr>
              <a:t>               quartz, crystal, lapis, </a:t>
            </a:r>
            <a:r>
              <a:rPr lang="fr-FR" sz="1400" dirty="0" smtClean="0">
                <a:solidFill>
                  <a:schemeClr val="tx1"/>
                </a:solidFill>
                <a:latin typeface="Calibri" pitchFamily="34" charset="0"/>
                <a:cs typeface="Calibri" pitchFamily="34" charset="0"/>
              </a:rPr>
              <a:t>lazulite, granites, turquoise and Copper etc.</a:t>
            </a:r>
          </a:p>
          <a:p>
            <a:pPr algn="just">
              <a:buNone/>
            </a:pPr>
            <a:r>
              <a:rPr lang="en-IN" sz="1400" b="1" dirty="0" smtClean="0">
                <a:solidFill>
                  <a:schemeClr val="tx1"/>
                </a:solidFill>
                <a:latin typeface="Calibri" pitchFamily="34" charset="0"/>
                <a:cs typeface="Calibri" pitchFamily="34" charset="0"/>
              </a:rPr>
              <a:t>Imports: </a:t>
            </a:r>
            <a:r>
              <a:rPr lang="en-IN" sz="1400" dirty="0" smtClean="0">
                <a:solidFill>
                  <a:schemeClr val="tx1"/>
                </a:solidFill>
                <a:latin typeface="Calibri" pitchFamily="34" charset="0"/>
                <a:cs typeface="Calibri" pitchFamily="34" charset="0"/>
              </a:rPr>
              <a:t>Imports included horses, animal products, Chinese silk, flax and linen, wine, gold, silver, tin,</a:t>
            </a:r>
          </a:p>
          <a:p>
            <a:pPr algn="just">
              <a:buNone/>
            </a:pPr>
            <a:r>
              <a:rPr lang="en-IN" sz="1400" dirty="0" smtClean="0">
                <a:solidFill>
                  <a:schemeClr val="tx1"/>
                </a:solidFill>
                <a:latin typeface="Calibri" pitchFamily="34" charset="0"/>
                <a:cs typeface="Calibri" pitchFamily="34" charset="0"/>
              </a:rPr>
              <a:t>                 copper, lead, rubies, coral, glass, amber, etc.</a:t>
            </a:r>
            <a:endParaRPr lang="en-IN" sz="1400" dirty="0">
              <a:solidFill>
                <a:schemeClr val="tx1"/>
              </a:solidFill>
              <a:latin typeface="Calibri" pitchFamily="34" charset="0"/>
              <a:cs typeface="Calibri" pitchFamily="34" charset="0"/>
            </a:endParaRPr>
          </a:p>
        </p:txBody>
      </p:sp>
      <p:pic>
        <p:nvPicPr>
          <p:cNvPr id="4" name="Google Shape;63;p14"/>
          <p:cNvPicPr preferRelativeResize="0"/>
          <p:nvPr/>
        </p:nvPicPr>
        <p:blipFill rotWithShape="1">
          <a:blip r:embed="rId2">
            <a:alphaModFix/>
          </a:blip>
          <a:srcRect/>
          <a:stretch/>
        </p:blipFill>
        <p:spPr>
          <a:xfrm>
            <a:off x="7787575" y="4411031"/>
            <a:ext cx="1232526" cy="611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1328</Words>
  <Application>Microsoft Office PowerPoint</Application>
  <PresentationFormat>On-screen Show (16:9)</PresentationFormat>
  <Paragraphs>116</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Simple Light</vt:lpstr>
      <vt:lpstr>PowerPoint Presentation</vt:lpstr>
      <vt:lpstr>PowerPoint Presentation</vt:lpstr>
      <vt:lpstr>PowerPoint Presentation</vt:lpstr>
      <vt:lpstr>Hundi</vt:lpstr>
      <vt:lpstr>Category of Hundis </vt:lpstr>
      <vt:lpstr>PowerPoint Presentation</vt:lpstr>
      <vt:lpstr>Rise of Intermediaries</vt:lpstr>
      <vt:lpstr>Major Trade Centres </vt:lpstr>
      <vt:lpstr>Major Trade Centres</vt:lpstr>
      <vt:lpstr>      POSITION OF INDIAN SUBCONTINENT IN WORLD ECONOMY ( 1 AD UP TO 1991) </vt:lpstr>
      <vt:lpstr>QUESTION</vt:lpstr>
      <vt:lpstr>Multiple Choice Questions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DELL</cp:lastModifiedBy>
  <cp:revision>29</cp:revision>
  <dcterms:modified xsi:type="dcterms:W3CDTF">2021-12-17T04:39:49Z</dcterms:modified>
</cp:coreProperties>
</file>