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comments/comment2.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648" r:id="rId1"/>
  </p:sldMasterIdLst>
  <p:notesMasterIdLst>
    <p:notesMasterId r:id="rId4"/>
  </p:notesMasterIdLst>
  <p:sldIdLst>
    <p:sldId id="260" r:id="rId3"/>
    <p:sldId id="261" r:id="rId5"/>
    <p:sldId id="257" r:id="rId6"/>
    <p:sldId id="258" r:id="rId7"/>
    <p:sldId id="262" r:id="rId8"/>
    <p:sldId id="268" r:id="rId9"/>
    <p:sldId id="263" r:id="rId10"/>
    <p:sldId id="269" r:id="rId11"/>
    <p:sldId id="264" r:id="rId12"/>
    <p:sldId id="270" r:id="rId13"/>
    <p:sldId id="259"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 id="2" name="cga-6" initials="c"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25E5076-3810-47DD-B79F-674D7AD40C01}" styleName="深色样式 1 - 强调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786" y="-96"/>
      </p:cViewPr>
      <p:guideLst>
        <p:guide orient="horz" pos="1619"/>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8" Type="http://schemas.openxmlformats.org/officeDocument/2006/relationships/commentAuthors" Target="commentAuthors.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L="914400" marR="0" lvl="1"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L="1371600" marR="0" lvl="2"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L="1828800" marR="0" lvl="3"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L="2286000" marR="0" lvl="4"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L="2743200" marR="0" lvl="5"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L="3200400" marR="0" lvl="6"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L="3657600" marR="0" lvl="7"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L="4114800" marR="0" lvl="8" indent="-298450" algn="l" rtl="0">
              <a:lnSpc>
                <a:spcPct val="100000"/>
              </a:lnSpc>
              <a:spcBef>
                <a:spcPts val="0"/>
              </a:spcBef>
              <a:spcAft>
                <a:spcPts val="0"/>
              </a:spcAft>
              <a:buClr>
                <a:srgbClr val="000000"/>
              </a:buClr>
              <a:buSzPts val="1100"/>
              <a:buFont typeface="Arial" panose="020B0604020202020204"/>
              <a:buChar char="■"/>
              <a:defRPr sz="11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a:lstStyle>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66"/>
        <p:cNvGrpSpPr/>
        <p:nvPr/>
      </p:nvGrpSpPr>
      <p:grpSpPr>
        <a:xfrm>
          <a:off x="0" y="0"/>
          <a:ext cx="0" cy="0"/>
          <a:chOff x="0" y="0"/>
          <a:chExt cx="0" cy="0"/>
        </a:xfrm>
      </p:grpSpPr>
      <p:sp>
        <p:nvSpPr>
          <p:cNvPr id="67" name="Google Shape;67;p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8" name="Google Shape;68;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matchingName="Title slid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matchingNam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matchingName="Section header">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matchingName="Title and two columns">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matchingName="Title 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chemeClr val="dk1"/>
              </a:buClr>
              <a:buSzPts val="2800"/>
              <a:buFont typeface="Arial" panose="020B0604020202020204"/>
              <a:buNone/>
              <a:defRPr sz="2800" b="0" i="0" u="none" strike="noStrike" cap="none">
                <a:solidFill>
                  <a:schemeClr val="dk1"/>
                </a:solidFill>
                <a:latin typeface="Arial" panose="020B0604020202020204"/>
                <a:ea typeface="Arial" panose="020B0604020202020204"/>
                <a:cs typeface="Arial" panose="020B0604020202020204"/>
                <a:sym typeface="Arial" panose="020B0604020202020204"/>
              </a:defRPr>
            </a:lvl9pPr>
          </a:lstStyle>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panose="020B0604020202020204"/>
              <a:buChar char="●"/>
              <a:defRPr sz="18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914400" marR="0" lvl="1"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1371600" marR="0" lvl="2"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1828800" marR="0" lvl="3"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2286000" marR="0" lvl="4"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2743200" marR="0" lvl="5"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3200400" marR="0" lvl="6"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3657600" marR="0" lvl="7" indent="-317500" algn="l" rtl="0">
              <a:lnSpc>
                <a:spcPct val="115000"/>
              </a:lnSpc>
              <a:spcBef>
                <a:spcPts val="1600"/>
              </a:spcBef>
              <a:spcAft>
                <a:spcPts val="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4114800" marR="0" lvl="8" indent="-317500" algn="l" rtl="0">
              <a:lnSpc>
                <a:spcPct val="115000"/>
              </a:lnSpc>
              <a:spcBef>
                <a:spcPts val="1600"/>
              </a:spcBef>
              <a:spcAft>
                <a:spcPts val="1600"/>
              </a:spcAft>
              <a:buClr>
                <a:schemeClr val="dk2"/>
              </a:buClr>
              <a:buSzPts val="1400"/>
              <a:buFont typeface="Arial" panose="020B0604020202020204"/>
              <a:buChar char="■"/>
              <a:defRPr sz="14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rtl="0">
              <a:lnSpc>
                <a:spcPct val="100000"/>
              </a:lnSpc>
              <a:spcBef>
                <a:spcPts val="0"/>
              </a:spcBef>
              <a:spcAft>
                <a:spcPts val="0"/>
              </a:spcAft>
              <a:buClr>
                <a:srgbClr val="000000"/>
              </a:buClr>
              <a:buSzPts val="1000"/>
              <a:buFont typeface="Arial" panose="020B0604020202020204"/>
              <a:buNone/>
              <a:defRPr sz="1000"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1pPr>
      <a:lvl2pPr marR="0" lvl="1"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2pPr>
      <a:lvl3pPr marR="0" lvl="2"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3pPr>
      <a:lvl4pPr marR="0" lvl="3"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4pPr>
      <a:lvl5pPr marR="0" lvl="4"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5pPr>
      <a:lvl6pPr marR="0" lvl="5"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6pPr>
      <a:lvl7pPr marR="0" lvl="6"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7pPr>
      <a:lvl8pPr marR="0" lvl="7"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8pPr>
      <a:lvl9pPr marR="0" lvl="8" algn="l" rtl="0">
        <a:lnSpc>
          <a:spcPct val="100000"/>
        </a:lnSpc>
        <a:spcBef>
          <a:spcPts val="0"/>
        </a:spcBef>
        <a:spcAft>
          <a:spcPts val="0"/>
        </a:spcAft>
        <a:buClr>
          <a:srgbClr val="000000"/>
        </a:buClr>
        <a:buFont typeface="Arial" panose="020B0604020202020204"/>
        <a:defRPr sz="1400" b="0" i="0" u="none" strike="noStrike" cap="none">
          <a:solidFill>
            <a:srgbClr val="000000"/>
          </a:solidFill>
          <a:latin typeface="Arial" panose="020B0604020202020204"/>
          <a:ea typeface="Arial" panose="020B0604020202020204"/>
          <a:cs typeface="Arial" panose="020B0604020202020204"/>
          <a:sym typeface="Arial" panose="020B0604020202020204"/>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4" Type="http://schemas.openxmlformats.org/officeDocument/2006/relationships/comments" Target="../comments/comment1.xml"/><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5" Type="http://schemas.openxmlformats.org/officeDocument/2006/relationships/comments" Target="../comments/comment2.xml"/><Relationship Id="rId4" Type="http://schemas.openxmlformats.org/officeDocument/2006/relationships/notesSlide" Target="../notesSlides/notesSlide3.xml"/><Relationship Id="rId3" Type="http://schemas.openxmlformats.org/officeDocument/2006/relationships/slideLayout" Target="../slideLayouts/slideLayout2.xml"/><Relationship Id="rId2" Type="http://schemas.openxmlformats.org/officeDocument/2006/relationships/image" Target="../media/image3.jpeg"/><Relationship Id="rId1" Type="http://schemas.openxmlformats.org/officeDocument/2006/relationships/image" Target="../media/image2.png"/></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image" Target="../media/image7.png"/><Relationship Id="rId3" Type="http://schemas.openxmlformats.org/officeDocument/2006/relationships/image" Target="../media/image6.png"/><Relationship Id="rId2" Type="http://schemas.openxmlformats.org/officeDocument/2006/relationships/image" Target="../media/image2.png"/><Relationship Id="rId1"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8.png"/><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9.png"/><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0.png"/><Relationship Id="rId1"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12.jpeg"/><Relationship Id="rId1"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1"/>
          <a:srcRect/>
          <a:stretch>
            <a:fillRect/>
          </a:stretch>
        </p:blipFill>
        <p:spPr>
          <a:xfrm>
            <a:off x="0" y="3809538"/>
            <a:ext cx="9144000" cy="1365860"/>
          </a:xfrm>
          <a:prstGeom prst="rect">
            <a:avLst/>
          </a:prstGeom>
          <a:noFill/>
          <a:ln>
            <a:noFill/>
          </a:ln>
        </p:spPr>
      </p:pic>
      <p:pic>
        <p:nvPicPr>
          <p:cNvPr id="55" name="Google Shape;55;p1"/>
          <p:cNvPicPr preferRelativeResize="0"/>
          <p:nvPr/>
        </p:nvPicPr>
        <p:blipFill rotWithShape="1">
          <a:blip r:embed="rId2"/>
          <a:srcRect/>
          <a:stretch>
            <a:fillRect/>
          </a:stretch>
        </p:blipFill>
        <p:spPr>
          <a:xfrm>
            <a:off x="222675" y="214225"/>
            <a:ext cx="1578401" cy="783575"/>
          </a:xfrm>
          <a:prstGeom prst="rect">
            <a:avLst/>
          </a:prstGeom>
          <a:noFill/>
          <a:ln>
            <a:noFill/>
          </a:ln>
        </p:spPr>
      </p:pic>
      <p:sp>
        <p:nvSpPr>
          <p:cNvPr id="56" name="Google Shape;56;p1"/>
          <p:cNvSpPr txBox="1"/>
          <p:nvPr/>
        </p:nvSpPr>
        <p:spPr>
          <a:xfrm>
            <a:off x="222675" y="997800"/>
            <a:ext cx="8763000" cy="2779826"/>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endParaRPr lang="en-IN"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rPr>
              <a:t>LITERATURE</a:t>
            </a:r>
            <a:endParaRPr lang="en-GB" sz="3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STD-VII</a:t>
            </a:r>
            <a:endParaRPr lang="en-US" sz="2500" b="0"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222175" y="2571738"/>
            <a:ext cx="4764000" cy="12378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SUBJECT </a:t>
            </a:r>
            <a:r>
              <a:rPr lang="en-GB" b="1" dirty="0"/>
              <a:t>: ENGLISH</a:t>
            </a:r>
            <a:endParaRPr lang="en-GB" b="1" dirty="0"/>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NUMBER: </a:t>
            </a:r>
            <a:endPar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b="1" dirty="0"/>
              <a:t>PERIOD NUMBER : 1</a:t>
            </a:r>
            <a:endParaRPr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NAME :</a:t>
            </a:r>
            <a:r>
              <a:rPr 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 </a:t>
            </a:r>
            <a:r>
              <a:rPr lang="en-US" alt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rPr>
              <a:t>Autumn in the Hills</a:t>
            </a:r>
            <a:endParaRPr lang="en-US" altLang="en-IN" sz="1400"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IN" b="1" dirty="0"/>
              <a:t>BY </a:t>
            </a:r>
            <a:r>
              <a:rPr lang="en-GB" b="1">
                <a:latin typeface="Calibri" panose="020F0502020204030204"/>
                <a:ea typeface="Calibri" panose="020F0502020204030204"/>
                <a:cs typeface="Calibri" panose="020F0502020204030204"/>
                <a:sym typeface="Calibri" panose="020F0502020204030204"/>
              </a:rPr>
              <a:t>Meera Uberoi </a:t>
            </a:r>
            <a:endParaRPr lang="en-GB" b="1">
              <a:latin typeface="Calibri" panose="020F0502020204030204"/>
              <a:ea typeface="Calibri" panose="020F0502020204030204"/>
              <a:cs typeface="Calibri" panose="020F0502020204030204"/>
              <a:sym typeface="Calibri" panose="020F0502020204030204"/>
            </a:endParaRPr>
          </a:p>
        </p:txBody>
      </p:sp>
    </p:spTree>
  </p:cSld>
  <p:clrMapOvr>
    <a:masterClrMapping/>
  </p:clrMapOvr>
  <mc:AlternateContent xmlns:mc="http://schemas.openxmlformats.org/markup-compatibility/2006" xmlns:p159="http://schemas.microsoft.com/office/powerpoint/2015/09/main">
    <mc:Choice Requires="p159">
      <p:transition xmlns:p14="http://schemas.microsoft.com/office/powerpoint/2010/main">
        <p159:morph option="byObject"/>
      </p:transition>
    </mc:Choice>
    <mc:Fallback>
      <p:transition>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IN" altLang="en-US">
                <a:solidFill>
                  <a:srgbClr val="FF0000"/>
                </a:solidFill>
              </a:rPr>
              <a:t>Questions</a:t>
            </a:r>
            <a:endParaRPr lang="en-IN" altLang="en-US">
              <a:solidFill>
                <a:srgbClr val="FF0000"/>
              </a:solidFill>
            </a:endParaRPr>
          </a:p>
        </p:txBody>
      </p:sp>
      <p:sp>
        <p:nvSpPr>
          <p:cNvPr id="3" name="Text Placeholder 2"/>
          <p:cNvSpPr>
            <a:spLocks noGrp="1"/>
          </p:cNvSpPr>
          <p:nvPr>
            <p:ph type="body" idx="1"/>
          </p:nvPr>
        </p:nvSpPr>
        <p:spPr/>
        <p:txBody>
          <a:bodyPr/>
          <a:p>
            <a:pPr marL="114300" indent="0">
              <a:buNone/>
            </a:pPr>
            <a:r>
              <a:rPr lang="en-US"/>
              <a:t>1.      What is the mood of the poem ?</a:t>
            </a:r>
            <a:endParaRPr lang="en-US"/>
          </a:p>
          <a:p>
            <a:pPr marL="114300" indent="0">
              <a:buNone/>
            </a:pPr>
            <a:r>
              <a:rPr lang="en-US"/>
              <a:t>2.      Did you notice that the poem stimulates our sense organs ? We are able to see, feel , hear and smell the changes as one season gives way to another.</a:t>
            </a:r>
            <a:endParaRPr lang="en-US"/>
          </a:p>
          <a:p>
            <a:pPr marL="114300" indent="0">
              <a:buNone/>
            </a:pPr>
            <a:r>
              <a:rPr lang="en-US"/>
              <a:t>Find out examples of different seasons from the poem . How do you know which season is the poet talking about ? Write 2 examples each.</a:t>
            </a:r>
            <a:endParaRPr lang="en-US"/>
          </a:p>
          <a:p>
            <a:pPr marL="114300" indent="0">
              <a:buNone/>
            </a:pPr>
            <a:r>
              <a:rPr lang="en-US"/>
              <a:t>3.      Which figure of speech is used in ‘Cold winter’s breath will bring their death</a:t>
            </a:r>
            <a:r>
              <a:rPr lang="en-IN" altLang="en-US"/>
              <a:t>’</a:t>
            </a:r>
            <a:r>
              <a:rPr lang="en-US"/>
              <a:t> ?</a:t>
            </a:r>
            <a:endParaRPr lang="en-US"/>
          </a:p>
          <a:p>
            <a:pPr marL="114300" indent="0">
              <a:buNone/>
            </a:pPr>
            <a:r>
              <a:rPr lang="en-US"/>
              <a:t>4.      Write two examples of Alliteration from the poem .</a:t>
            </a:r>
            <a:endParaRPr lang="en-US"/>
          </a:p>
          <a:p>
            <a:pPr marL="114300" indent="0">
              <a:buNone/>
            </a:pPr>
            <a:r>
              <a:rPr lang="en-US"/>
              <a:t>5.      An example of metaphor in the poem is ………………………………</a:t>
            </a:r>
            <a:endParaRPr lang="en-US"/>
          </a:p>
          <a:p>
            <a:pPr marL="114300" indent="0">
              <a:buNone/>
            </a:pPr>
            <a:r>
              <a:rPr lang="en-US"/>
              <a:t>6.      Rhyme scheme in the last four lines is …………………………..</a:t>
            </a:r>
            <a:endParaRPr lang="en-US"/>
          </a:p>
        </p:txBody>
      </p:sp>
      <p:pic>
        <p:nvPicPr>
          <p:cNvPr id="70" name="Google Shape;70;p15"/>
          <p:cNvPicPr preferRelativeResize="0"/>
          <p:nvPr/>
        </p:nvPicPr>
        <p:blipFill rotWithShape="1">
          <a:blip r:embed="rId1"/>
          <a:srcRect/>
          <a:stretch>
            <a:fillRect/>
          </a:stretch>
        </p:blipFill>
        <p:spPr>
          <a:xfrm>
            <a:off x="7787575" y="4378875"/>
            <a:ext cx="1232526" cy="6118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000000"/>
                </a:solidFill>
                <a:latin typeface="Arial" panose="020B0604020202020204"/>
                <a:ea typeface="Arial" panose="020B0604020202020204"/>
                <a:cs typeface="Arial" panose="020B0604020202020204"/>
                <a:sym typeface="Arial" panose="020B0604020202020204"/>
              </a:rPr>
              <a:t>THANKING YOU</a:t>
            </a:r>
            <a:endParaRPr sz="4000" b="1" i="0" u="none" strike="noStrike" cap="none">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4000" b="1" i="0" u="none" strike="noStrike" cap="none">
                <a:solidFill>
                  <a:srgbClr val="FF0000"/>
                </a:solidFill>
                <a:latin typeface="Arial" panose="020B0604020202020204"/>
                <a:ea typeface="Arial" panose="020B0604020202020204"/>
                <a:cs typeface="Arial" panose="020B0604020202020204"/>
                <a:sym typeface="Arial" panose="020B0604020202020204"/>
              </a:rPr>
              <a:t>ODM EDUCATIONAL GROUP</a:t>
            </a:r>
            <a:endParaRPr sz="4000" b="1" i="0" u="none" strike="noStrike" cap="none">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400"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64" name="Google Shape;64;p2"/>
          <p:cNvSpPr txBox="1"/>
          <p:nvPr/>
        </p:nvSpPr>
        <p:spPr>
          <a:xfrm>
            <a:off x="272675" y="266515"/>
            <a:ext cx="8688300" cy="780900"/>
          </a:xfrm>
          <a:prstGeom prst="rect">
            <a:avLst/>
          </a:prstGeom>
          <a:noFill/>
          <a:ln>
            <a:noFill/>
          </a:ln>
        </p:spPr>
        <p:txBody>
          <a:bodyPr spcFirstLastPara="1" wrap="square" lIns="91425" tIns="91425" rIns="91425" bIns="91425" anchor="t" anchorCtr="0">
            <a:noAutofit/>
          </a:bodyPr>
          <a:lstStyle/>
          <a:p>
            <a:pPr lvl="0">
              <a:buSzPts val="2200"/>
            </a:pPr>
            <a:r>
              <a:rPr lang="en-US" sz="3200" b="1" dirty="0">
                <a:solidFill>
                  <a:srgbClr val="FF0000"/>
                </a:solidFill>
                <a:latin typeface="Calibri" panose="020F0502020204030204" pitchFamily="34" charset="0"/>
                <a:cs typeface="Calibri" panose="020F0502020204030204" pitchFamily="34" charset="0"/>
              </a:rPr>
              <a:t>EXPECTED LEARNING OUTCOMES</a:t>
            </a:r>
            <a:endParaRPr sz="3200" b="1" i="0" u="none" strike="noStrike" cap="none" dirty="0">
              <a:solidFill>
                <a:srgbClr val="FF0000"/>
              </a:solidFill>
              <a:latin typeface="Calibri" panose="020F0502020204030204" pitchFamily="34" charset="0"/>
              <a:cs typeface="Calibri" panose="020F0502020204030204" pitchFamily="34" charset="0"/>
              <a:sym typeface="Arial" panose="020B0604020202020204"/>
            </a:endParaRPr>
          </a:p>
        </p:txBody>
      </p:sp>
      <p:sp>
        <p:nvSpPr>
          <p:cNvPr id="65" name="Google Shape;65;p2"/>
          <p:cNvSpPr txBox="1"/>
          <p:nvPr/>
        </p:nvSpPr>
        <p:spPr>
          <a:xfrm>
            <a:off x="448496" y="881281"/>
            <a:ext cx="8512479" cy="4109469"/>
          </a:xfrm>
          <a:prstGeom prst="rect">
            <a:avLst/>
          </a:prstGeom>
          <a:noFill/>
          <a:ln>
            <a:noFill/>
          </a:ln>
        </p:spPr>
        <p:txBody>
          <a:bodyPr spcFirstLastPara="1" wrap="square" lIns="91425" tIns="91425" rIns="91425" bIns="91425" anchor="t" anchorCtr="0">
            <a:noAutofit/>
          </a:bodyPr>
          <a:lstStyle/>
          <a:p>
            <a:pPr>
              <a:lnSpc>
                <a:spcPct val="115000"/>
              </a:lnSpc>
            </a:pPr>
            <a:r>
              <a:rPr lang="en-GB" b="1" dirty="0">
                <a:latin typeface="Calibri" panose="020F0502020204030204" pitchFamily="34" charset="0"/>
                <a:cs typeface="Calibri" panose="020F0502020204030204" pitchFamily="34" charset="0"/>
              </a:rPr>
              <a:t>GENERAL OBJECTIVES</a:t>
            </a:r>
            <a:endParaRPr lang="en-US" b="1"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Reading Comprehension followed by questions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acquainted with short story/Fiction</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Understanding the plot</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Understanding characters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Developing LSRW Skills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Know how to write a story- Beginning, middle and end</a:t>
            </a:r>
            <a:endParaRPr lang="en-GB" dirty="0">
              <a:latin typeface="Calibri" panose="020F0502020204030204" pitchFamily="34" charset="0"/>
              <a:cs typeface="Calibri" panose="020F0502020204030204" pitchFamily="34" charset="0"/>
            </a:endParaRPr>
          </a:p>
          <a:p>
            <a:pPr marL="342900" lvl="0" indent="-342900">
              <a:lnSpc>
                <a:spcPct val="115000"/>
              </a:lnSpc>
            </a:pPr>
            <a:endParaRPr lang="en-GB" dirty="0">
              <a:latin typeface="Calibri" panose="020F0502020204030204" pitchFamily="34" charset="0"/>
              <a:ea typeface="Arial" panose="020B0604020202020204" pitchFamily="34" charset="0"/>
              <a:cs typeface="Calibri" panose="020F0502020204030204" pitchFamily="34" charset="0"/>
            </a:endParaRPr>
          </a:p>
          <a:p>
            <a:pPr>
              <a:lnSpc>
                <a:spcPct val="115000"/>
              </a:lnSpc>
            </a:pPr>
            <a:r>
              <a:rPr lang="en-GB" b="1" dirty="0">
                <a:latin typeface="Calibri" panose="020F0502020204030204" pitchFamily="34" charset="0"/>
                <a:cs typeface="Calibri" panose="020F0502020204030204" pitchFamily="34" charset="0"/>
              </a:rPr>
              <a:t>SPECIFIC OBJECTIVES/ EXTENDED OBJECTIVES</a:t>
            </a:r>
            <a:endParaRPr lang="en-US" b="1"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Develop LSRW</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Appreciating the story, plot, characters</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 Developing skill of  Critical appreciation</a:t>
            </a:r>
            <a:endParaRPr lang="en-GB"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aware of the importance of asking questions</a:t>
            </a:r>
            <a:endParaRPr lang="en-GB"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Be acquainted with typical vocabulary meant for story writing</a:t>
            </a:r>
            <a:endParaRPr lang="en-US" dirty="0">
              <a:latin typeface="Calibri" panose="020F0502020204030204" pitchFamily="34" charset="0"/>
              <a:cs typeface="Calibri" panose="020F0502020204030204" pitchFamily="34" charset="0"/>
            </a:endParaRPr>
          </a:p>
          <a:p>
            <a:pPr marL="342900" lvl="0" indent="-342900">
              <a:lnSpc>
                <a:spcPct val="115000"/>
              </a:lnSpc>
              <a:buFont typeface="+mj-lt"/>
              <a:buAutoNum type="romanLcParenBoth"/>
            </a:pPr>
            <a:r>
              <a:rPr lang="en-GB" dirty="0">
                <a:latin typeface="Calibri" panose="020F0502020204030204" pitchFamily="34" charset="0"/>
                <a:cs typeface="Calibri" panose="020F0502020204030204" pitchFamily="34" charset="0"/>
              </a:rPr>
              <a:t>Appreciating varieties of style and diction in literary writing</a:t>
            </a:r>
            <a:endParaRPr lang="en-US" dirty="0">
              <a:latin typeface="Calibri" panose="020F0502020204030204" pitchFamily="34" charset="0"/>
              <a:ea typeface="Arial" panose="020B0604020202020204" pitchFamily="34" charset="0"/>
              <a:cs typeface="Calibri" panose="020F0502020204030204" pitchFamily="34" charset="0"/>
            </a:endParaRPr>
          </a:p>
        </p:txBody>
      </p:sp>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64" name="Google Shape;64;p14"/>
          <p:cNvSpPr txBox="1"/>
          <p:nvPr/>
        </p:nvSpPr>
        <p:spPr>
          <a:xfrm>
            <a:off x="59690" y="0"/>
            <a:ext cx="8655050" cy="634365"/>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IN" sz="2400" b="1" dirty="0">
                <a:solidFill>
                  <a:srgbClr val="FF0000"/>
                </a:solidFill>
                <a:latin typeface="Calibri" panose="020F0502020204030204" pitchFamily="34" charset="0"/>
                <a:cs typeface="Calibri" panose="020F0502020204030204" pitchFamily="34" charset="0"/>
                <a:sym typeface="Arial" panose="020B0604020202020204"/>
              </a:rPr>
              <a:t>INTRODUCTION TO THE POET</a:t>
            </a:r>
            <a:endParaRPr lang="en-IN" sz="2400" b="1" i="0" u="none" strike="noStrike" cap="none" dirty="0">
              <a:solidFill>
                <a:srgbClr val="FF0000"/>
              </a:solidFill>
              <a:latin typeface="Calibri" panose="020F0502020204030204" pitchFamily="34" charset="0"/>
              <a:ea typeface="Arial" panose="020B0604020202020204"/>
              <a:cs typeface="Calibri" panose="020F0502020204030204" pitchFamily="34" charset="0"/>
              <a:sym typeface="Arial" panose="020B0604020202020204"/>
            </a:endParaRPr>
          </a:p>
        </p:txBody>
      </p:sp>
      <p:sp>
        <p:nvSpPr>
          <p:cNvPr id="65" name="Google Shape;65;p14"/>
          <p:cNvSpPr txBox="1"/>
          <p:nvPr/>
        </p:nvSpPr>
        <p:spPr>
          <a:xfrm>
            <a:off x="172720" y="1159510"/>
            <a:ext cx="5335905" cy="3219450"/>
          </a:xfrm>
          <a:prstGeom prst="rect">
            <a:avLst/>
          </a:prstGeom>
          <a:noFill/>
          <a:ln>
            <a:noFill/>
          </a:ln>
        </p:spPr>
        <p:txBody>
          <a:bodyPr spcFirstLastPara="1" wrap="square" lIns="91425" tIns="91425" rIns="91425" bIns="91425" anchor="t" anchorCtr="0">
            <a:noAutofit/>
          </a:bodyPr>
          <a:lstStyle/>
          <a:p>
            <a:pPr marL="0" marR="0" lvl="0" indent="0" algn="l" rtl="0">
              <a:lnSpc>
                <a:spcPct val="180000"/>
              </a:lnSpc>
              <a:spcBef>
                <a:spcPts val="0"/>
              </a:spcBef>
              <a:spcAft>
                <a:spcPts val="0"/>
              </a:spcAft>
              <a:buClr>
                <a:srgbClr val="000000"/>
              </a:buClr>
              <a:buSzPts val="1400"/>
              <a:buFont typeface="Arial" panose="020B0604020202020204"/>
              <a:buNone/>
            </a:pPr>
            <a:r>
              <a:rPr lang="en-US" sz="1600" b="0" i="0" u="none" strike="noStrike" cap="none">
                <a:solidFill>
                  <a:srgbClr val="000000"/>
                </a:solidFill>
                <a:latin typeface="Calibri" panose="020F0502020204030204"/>
                <a:ea typeface="Calibri" panose="020F0502020204030204"/>
                <a:cs typeface="Calibri" panose="020F0502020204030204"/>
                <a:sym typeface="Calibri" panose="020F0502020204030204"/>
              </a:rPr>
              <a:t>Meera Uberoi (1952-2012) was a children’s writer, who was also a painter and an enthusiastic gardener. Some of her books are</a:t>
            </a:r>
            <a:r>
              <a:rPr lang="en-US" sz="1600" b="0" i="1" u="none" strike="noStrike" cap="none">
                <a:solidFill>
                  <a:srgbClr val="000000"/>
                </a:solidFill>
                <a:latin typeface="Calibri" panose="020F0502020204030204"/>
                <a:ea typeface="Calibri" panose="020F0502020204030204"/>
                <a:cs typeface="Calibri" panose="020F0502020204030204"/>
                <a:sym typeface="Calibri" panose="020F0502020204030204"/>
              </a:rPr>
              <a:t> Penguin Book of Gardening in India an</a:t>
            </a:r>
            <a:r>
              <a:rPr lang="en-IN" altLang="en-US" sz="1600" b="0" i="1" u="none" strike="noStrike" cap="none">
                <a:solidFill>
                  <a:srgbClr val="000000"/>
                </a:solidFill>
                <a:latin typeface="Calibri" panose="020F0502020204030204"/>
                <a:ea typeface="Calibri" panose="020F0502020204030204"/>
                <a:cs typeface="Calibri" panose="020F0502020204030204"/>
                <a:sym typeface="Calibri" panose="020F0502020204030204"/>
              </a:rPr>
              <a:t>d</a:t>
            </a:r>
            <a:r>
              <a:rPr lang="en-US" sz="1600" b="0" i="1" u="none" strike="noStrike" cap="none">
                <a:solidFill>
                  <a:srgbClr val="000000"/>
                </a:solidFill>
                <a:latin typeface="Calibri" panose="020F0502020204030204"/>
                <a:ea typeface="Calibri" panose="020F0502020204030204"/>
                <a:cs typeface="Calibri" panose="020F0502020204030204"/>
                <a:sym typeface="Calibri" panose="020F0502020204030204"/>
              </a:rPr>
              <a:t> stories from Mahabharat.</a:t>
            </a:r>
            <a:endParaRPr lang="en-US" sz="1600" b="0" i="1" u="none" strike="noStrike" cap="none">
              <a:solidFill>
                <a:srgbClr val="000000"/>
              </a:solidFill>
              <a:latin typeface="Calibri" panose="020F0502020204030204"/>
              <a:ea typeface="Calibri" panose="020F0502020204030204"/>
              <a:cs typeface="Calibri" panose="020F0502020204030204"/>
              <a:sym typeface="Calibri" panose="020F0502020204030204"/>
            </a:endParaRPr>
          </a:p>
        </p:txBody>
      </p:sp>
      <p:pic>
        <p:nvPicPr>
          <p:cNvPr id="2" name="Picture 1" descr="unnamed"/>
          <p:cNvPicPr>
            <a:picLocks noChangeAspect="1"/>
          </p:cNvPicPr>
          <p:nvPr/>
        </p:nvPicPr>
        <p:blipFill>
          <a:blip r:embed="rId2"/>
          <a:srcRect l="5502" t="27651" r="64047" b="30379"/>
          <a:stretch>
            <a:fillRect/>
          </a:stretch>
        </p:blipFill>
        <p:spPr>
          <a:xfrm>
            <a:off x="5677535" y="718185"/>
            <a:ext cx="3242945" cy="313817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pic>
        <p:nvPicPr>
          <p:cNvPr id="70" name="Google Shape;70;p15"/>
          <p:cNvPicPr preferRelativeResize="0"/>
          <p:nvPr/>
        </p:nvPicPr>
        <p:blipFill rotWithShape="1">
          <a:blip r:embed="rId1"/>
          <a:srcRect/>
          <a:stretch>
            <a:fillRect/>
          </a:stretch>
        </p:blipFill>
        <p:spPr>
          <a:xfrm>
            <a:off x="7787575" y="4378875"/>
            <a:ext cx="1232526" cy="611875"/>
          </a:xfrm>
          <a:prstGeom prst="rect">
            <a:avLst/>
          </a:prstGeom>
          <a:noFill/>
          <a:ln>
            <a:noFill/>
          </a:ln>
        </p:spPr>
      </p:pic>
      <p:sp>
        <p:nvSpPr>
          <p:cNvPr id="71" name="Google Shape;71;p15"/>
          <p:cNvSpPr txBox="1"/>
          <p:nvPr/>
        </p:nvSpPr>
        <p:spPr>
          <a:xfrm>
            <a:off x="59690" y="56515"/>
            <a:ext cx="8688070" cy="64262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panose="020B0604020202020204"/>
              <a:buNone/>
            </a:pPr>
            <a:r>
              <a:rPr lang="en-US" sz="2800" b="1">
                <a:solidFill>
                  <a:srgbClr val="FF0000"/>
                </a:solidFill>
                <a:sym typeface="+mn-ea"/>
              </a:rPr>
              <a:t>Summary of the poem</a:t>
            </a:r>
            <a:endParaRPr lang="en-US" sz="2800" b="1" i="0" u="none" strike="noStrike" cap="none">
              <a:solidFill>
                <a:srgbClr val="FF0000"/>
              </a:solidFill>
              <a:latin typeface="Arial" panose="020B0604020202020204"/>
              <a:ea typeface="Arial" panose="020B0604020202020204"/>
              <a:cs typeface="Arial" panose="020B0604020202020204"/>
              <a:sym typeface="+mn-ea"/>
            </a:endParaRPr>
          </a:p>
        </p:txBody>
      </p:sp>
      <p:sp>
        <p:nvSpPr>
          <p:cNvPr id="72" name="Google Shape;72;p15"/>
          <p:cNvSpPr txBox="1"/>
          <p:nvPr/>
        </p:nvSpPr>
        <p:spPr>
          <a:xfrm>
            <a:off x="59690" y="898525"/>
            <a:ext cx="5763260" cy="3601085"/>
          </a:xfrm>
          <a:prstGeom prst="rect">
            <a:avLst/>
          </a:prstGeom>
          <a:noFill/>
          <a:ln>
            <a:noFill/>
          </a:ln>
        </p:spPr>
        <p:txBody>
          <a:bodyPr spcFirstLastPara="1" wrap="square" lIns="91425" tIns="91425" rIns="91425" bIns="91425" anchor="t" anchorCtr="0">
            <a:noAutofit/>
          </a:bodyPr>
          <a:lstStyle/>
          <a:p>
            <a:pPr marL="0" marR="0" lvl="0" indent="0" algn="just" rtl="0">
              <a:lnSpc>
                <a:spcPct val="180000"/>
              </a:lnSpc>
              <a:spcBef>
                <a:spcPts val="0"/>
              </a:spcBef>
              <a:spcAft>
                <a:spcPts val="0"/>
              </a:spcAft>
              <a:buClr>
                <a:srgbClr val="000000"/>
              </a:buClr>
              <a:buSzPts val="1400"/>
              <a:buFont typeface="Arial" panose="020B0604020202020204"/>
              <a:buNone/>
            </a:pPr>
            <a:r>
              <a:rPr sz="1600" b="0" i="0" u="none" strike="noStrike" cap="none">
                <a:solidFill>
                  <a:srgbClr val="000000"/>
                </a:solidFill>
                <a:latin typeface="Calibri" panose="020F0502020204030204"/>
                <a:ea typeface="Calibri" panose="020F0502020204030204"/>
                <a:cs typeface="Calibri" panose="020F0502020204030204"/>
                <a:sym typeface="Calibri" panose="020F0502020204030204"/>
              </a:rPr>
              <a:t>In the poem '</a:t>
            </a:r>
            <a:r>
              <a:rPr sz="1600" b="1" i="0" u="none" strike="noStrike" cap="none">
                <a:solidFill>
                  <a:srgbClr val="000000"/>
                </a:solidFill>
                <a:latin typeface="Calibri" panose="020F0502020204030204"/>
                <a:ea typeface="Calibri" panose="020F0502020204030204"/>
                <a:cs typeface="Calibri" panose="020F0502020204030204"/>
                <a:sym typeface="Calibri" panose="020F0502020204030204"/>
              </a:rPr>
              <a:t>Autumn in the Hills</a:t>
            </a:r>
            <a:r>
              <a:rPr sz="1600" b="0" i="0" u="none" strike="noStrike" cap="none">
                <a:solidFill>
                  <a:srgbClr val="000000"/>
                </a:solidFill>
                <a:latin typeface="Calibri" panose="020F0502020204030204"/>
                <a:ea typeface="Calibri" panose="020F0502020204030204"/>
                <a:cs typeface="Calibri" panose="020F0502020204030204"/>
                <a:sym typeface="Calibri" panose="020F0502020204030204"/>
              </a:rPr>
              <a:t>' Meera Uberoi appreciates the beauty of the season. Autumn comes before winter. The trees shed their leaves in this season.</a:t>
            </a:r>
            <a:r>
              <a:rPr lang="en-IN" sz="1600" b="0" i="0" u="none" strike="noStrike" cap="none">
                <a:solidFill>
                  <a:srgbClr val="000000"/>
                </a:solidFill>
                <a:latin typeface="Calibri" panose="020F0502020204030204"/>
                <a:ea typeface="Calibri" panose="020F0502020204030204"/>
                <a:cs typeface="Calibri" panose="020F0502020204030204"/>
                <a:sym typeface="Calibri" panose="020F0502020204030204"/>
              </a:rPr>
              <a:t> Autumn will slowly make room for the mists and gradually all the birds would stop singing as the winter would set in.</a:t>
            </a:r>
            <a:endParaRPr sz="16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a:p>
            <a:pPr marL="0" marR="0" lvl="0" indent="0" algn="just" rtl="0">
              <a:lnSpc>
                <a:spcPct val="180000"/>
              </a:lnSpc>
              <a:spcBef>
                <a:spcPts val="0"/>
              </a:spcBef>
              <a:spcAft>
                <a:spcPts val="0"/>
              </a:spcAft>
              <a:buClr>
                <a:srgbClr val="000000"/>
              </a:buClr>
              <a:buSzPts val="1400"/>
              <a:buFont typeface="Arial" panose="020B0604020202020204"/>
              <a:buNone/>
            </a:pPr>
            <a:r>
              <a:rPr sz="1600" b="0" i="0" u="none" strike="noStrike" cap="none">
                <a:solidFill>
                  <a:srgbClr val="000000"/>
                </a:solidFill>
                <a:latin typeface="Calibri" panose="020F0502020204030204"/>
                <a:ea typeface="Calibri" panose="020F0502020204030204"/>
                <a:cs typeface="Calibri" panose="020F0502020204030204"/>
                <a:sym typeface="Calibri" panose="020F0502020204030204"/>
              </a:rPr>
              <a:t> </a:t>
            </a:r>
            <a:endParaRPr sz="1600" b="0" i="0" u="none" strike="noStrike" cap="none">
              <a:solidFill>
                <a:srgbClr val="000000"/>
              </a:solidFill>
              <a:latin typeface="Calibri" panose="020F0502020204030204"/>
              <a:ea typeface="Calibri" panose="020F0502020204030204"/>
              <a:cs typeface="Calibri" panose="020F0502020204030204"/>
              <a:sym typeface="Calibri" panose="020F0502020204030204"/>
            </a:endParaRPr>
          </a:p>
        </p:txBody>
      </p:sp>
      <p:pic>
        <p:nvPicPr>
          <p:cNvPr id="2" name="Picture 1" descr="download"/>
          <p:cNvPicPr>
            <a:picLocks noChangeAspect="1"/>
          </p:cNvPicPr>
          <p:nvPr/>
        </p:nvPicPr>
        <p:blipFill>
          <a:blip r:embed="rId2"/>
          <a:stretch>
            <a:fillRect/>
          </a:stretch>
        </p:blipFill>
        <p:spPr>
          <a:xfrm>
            <a:off x="5762625" y="1052195"/>
            <a:ext cx="3183255" cy="279908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Text Placeholder 2"/>
          <p:cNvSpPr>
            <a:spLocks noGrp="1"/>
          </p:cNvSpPr>
          <p:nvPr>
            <p:ph type="body" idx="1"/>
          </p:nvPr>
        </p:nvSpPr>
        <p:spPr>
          <a:xfrm>
            <a:off x="-635" y="0"/>
            <a:ext cx="6543040" cy="5143500"/>
          </a:xfrm>
        </p:spPr>
        <p:txBody>
          <a:bodyPr/>
          <a:p>
            <a:pPr marL="114300" indent="0" algn="ctr">
              <a:buNone/>
            </a:pPr>
            <a:r>
              <a:rPr lang="en-US" b="1">
                <a:latin typeface="Calibri" panose="020F0502020204030204" pitchFamily="34" charset="0"/>
                <a:cs typeface="Calibri" panose="020F0502020204030204" pitchFamily="34" charset="0"/>
              </a:rPr>
              <a:t>The mulberry trees</a:t>
            </a:r>
            <a:endParaRPr lang="en-US" b="1">
              <a:latin typeface="Calibri" panose="020F0502020204030204" pitchFamily="34" charset="0"/>
              <a:cs typeface="Calibri" panose="020F0502020204030204" pitchFamily="34" charset="0"/>
            </a:endParaRPr>
          </a:p>
          <a:p>
            <a:pPr marL="114300" indent="0" algn="ctr">
              <a:buNone/>
            </a:pPr>
            <a:r>
              <a:rPr lang="en-US" b="1">
                <a:latin typeface="Calibri" panose="020F0502020204030204" pitchFamily="34" charset="0"/>
                <a:cs typeface="Calibri" panose="020F0502020204030204" pitchFamily="34" charset="0"/>
              </a:rPr>
              <a:t>Have shed their leaves,</a:t>
            </a:r>
            <a:endParaRPr lang="en-US" b="1">
              <a:latin typeface="Calibri" panose="020F0502020204030204" pitchFamily="34" charset="0"/>
              <a:cs typeface="Calibri" panose="020F0502020204030204" pitchFamily="34" charset="0"/>
            </a:endParaRPr>
          </a:p>
          <a:p>
            <a:pPr marL="114300" indent="0" algn="ctr">
              <a:buNone/>
            </a:pPr>
            <a:r>
              <a:rPr lang="en-US" b="1">
                <a:latin typeface="Calibri" panose="020F0502020204030204" pitchFamily="34" charset="0"/>
                <a:cs typeface="Calibri" panose="020F0502020204030204" pitchFamily="34" charset="0"/>
              </a:rPr>
              <a:t>The poplar trees are bare;</a:t>
            </a:r>
            <a:endParaRPr lang="en-US" b="1">
              <a:latin typeface="Calibri" panose="020F0502020204030204" pitchFamily="34" charset="0"/>
              <a:cs typeface="Calibri" panose="020F0502020204030204" pitchFamily="34" charset="0"/>
            </a:endParaRPr>
          </a:p>
          <a:p>
            <a:pPr marL="114300" indent="0" algn="ctr">
              <a:buNone/>
            </a:pPr>
            <a:r>
              <a:rPr lang="en-US" b="1">
                <a:latin typeface="Calibri" panose="020F0502020204030204" pitchFamily="34" charset="0"/>
                <a:cs typeface="Calibri" panose="020F0502020204030204" pitchFamily="34" charset="0"/>
              </a:rPr>
              <a:t>The peach tree rears</a:t>
            </a:r>
            <a:endParaRPr lang="en-US" b="1">
              <a:latin typeface="Calibri" panose="020F0502020204030204" pitchFamily="34" charset="0"/>
              <a:cs typeface="Calibri" panose="020F0502020204030204" pitchFamily="34" charset="0"/>
            </a:endParaRPr>
          </a:p>
          <a:p>
            <a:pPr marL="114300" indent="0" algn="ctr">
              <a:buNone/>
            </a:pPr>
            <a:r>
              <a:rPr lang="en-US" b="1">
                <a:latin typeface="Calibri" panose="020F0502020204030204" pitchFamily="34" charset="0"/>
                <a:cs typeface="Calibri" panose="020F0502020204030204" pitchFamily="34" charset="0"/>
              </a:rPr>
              <a:t>Its slender spears,</a:t>
            </a:r>
            <a:endParaRPr lang="en-US" b="1">
              <a:latin typeface="Calibri" panose="020F0502020204030204" pitchFamily="34" charset="0"/>
              <a:cs typeface="Calibri" panose="020F0502020204030204" pitchFamily="34" charset="0"/>
            </a:endParaRPr>
          </a:p>
          <a:p>
            <a:pPr marL="114300" indent="0" algn="ctr">
              <a:buNone/>
            </a:pPr>
            <a:r>
              <a:rPr lang="en-US" b="1">
                <a:latin typeface="Calibri" panose="020F0502020204030204" pitchFamily="34" charset="0"/>
                <a:cs typeface="Calibri" panose="020F0502020204030204" pitchFamily="34" charset="0"/>
              </a:rPr>
              <a:t>Into the cold grey air.</a:t>
            </a:r>
            <a:endParaRPr lang="en-US" b="1">
              <a:latin typeface="Calibri" panose="020F0502020204030204" pitchFamily="34" charset="0"/>
              <a:cs typeface="Calibri" panose="020F0502020204030204" pitchFamily="34" charset="0"/>
            </a:endParaRPr>
          </a:p>
          <a:p>
            <a:pPr marL="114300" indent="0" algn="ctr">
              <a:buNone/>
            </a:pPr>
            <a:endParaRPr lang="en-US" sz="1400" b="1"/>
          </a:p>
          <a:p>
            <a:pPr marL="114300" indent="0" algn="l">
              <a:buNone/>
            </a:pPr>
            <a:r>
              <a:rPr lang="en-US" sz="1400" b="1"/>
              <a:t>Summary:</a:t>
            </a:r>
            <a:endParaRPr lang="en-US" sz="2000" b="1">
              <a:latin typeface="Calibri" panose="020F0502020204030204" pitchFamily="34" charset="0"/>
              <a:cs typeface="Calibri" panose="020F0502020204030204" pitchFamily="34" charset="0"/>
            </a:endParaRPr>
          </a:p>
          <a:p>
            <a:pPr marL="0" marR="0" lvl="0" indent="0" algn="just" rtl="0">
              <a:lnSpc>
                <a:spcPct val="100000"/>
              </a:lnSpc>
              <a:spcBef>
                <a:spcPts val="0"/>
              </a:spcBef>
              <a:spcAft>
                <a:spcPts val="0"/>
              </a:spcAft>
              <a:buClr>
                <a:srgbClr val="000000"/>
              </a:buClr>
              <a:buSzPts val="1400"/>
              <a:buFont typeface="Arial" panose="020B0604020202020204"/>
              <a:buNone/>
            </a:pPr>
            <a:r>
              <a:rPr sz="2000">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rPr>
              <a:t>The poet says that the mulberry trees and poplar trees have shed their leaves and become bare. The slender spears of the peach tree have become exposed to the cold air.</a:t>
            </a:r>
            <a:endParaRPr sz="2000" b="0" i="0" u="none" strike="noStrike" cap="none">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endParaRPr>
          </a:p>
          <a:p>
            <a:pPr marL="0" marR="0" lvl="0" indent="0" algn="just" rtl="0">
              <a:lnSpc>
                <a:spcPct val="100000"/>
              </a:lnSpc>
              <a:spcBef>
                <a:spcPts val="0"/>
              </a:spcBef>
              <a:spcAft>
                <a:spcPts val="0"/>
              </a:spcAft>
              <a:buClr>
                <a:srgbClr val="000000"/>
              </a:buClr>
              <a:buSzPts val="1400"/>
              <a:buFont typeface="Arial" panose="020B0604020202020204"/>
              <a:buNone/>
            </a:pPr>
            <a:endParaRPr sz="2000" b="0" i="0" u="none" strike="noStrike" cap="none">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endParaRPr>
          </a:p>
          <a:p>
            <a:pPr marL="114300" indent="0">
              <a:buNone/>
            </a:pPr>
            <a:endParaRPr lang="en-US" sz="1400"/>
          </a:p>
          <a:p>
            <a:pPr marL="114300" indent="0">
              <a:buNone/>
            </a:pPr>
            <a:endParaRPr lang="en-US" sz="1400"/>
          </a:p>
        </p:txBody>
      </p:sp>
      <p:pic>
        <p:nvPicPr>
          <p:cNvPr id="2" name="Picture 1"/>
          <p:cNvPicPr>
            <a:picLocks noChangeAspect="1"/>
          </p:cNvPicPr>
          <p:nvPr/>
        </p:nvPicPr>
        <p:blipFill>
          <a:blip r:embed="rId1"/>
          <a:stretch>
            <a:fillRect/>
          </a:stretch>
        </p:blipFill>
        <p:spPr>
          <a:xfrm>
            <a:off x="5292090" y="882015"/>
            <a:ext cx="1852930" cy="1233170"/>
          </a:xfrm>
          <a:prstGeom prst="rect">
            <a:avLst/>
          </a:prstGeom>
        </p:spPr>
      </p:pic>
      <p:pic>
        <p:nvPicPr>
          <p:cNvPr id="70" name="Google Shape;70;p15"/>
          <p:cNvPicPr preferRelativeResize="0"/>
          <p:nvPr/>
        </p:nvPicPr>
        <p:blipFill rotWithShape="1">
          <a:blip r:embed="rId2"/>
          <a:srcRect/>
          <a:stretch>
            <a:fillRect/>
          </a:stretch>
        </p:blipFill>
        <p:spPr>
          <a:xfrm>
            <a:off x="7787575" y="4378875"/>
            <a:ext cx="1232526" cy="611875"/>
          </a:xfrm>
          <a:prstGeom prst="rect">
            <a:avLst/>
          </a:prstGeom>
          <a:noFill/>
          <a:ln>
            <a:noFill/>
          </a:ln>
        </p:spPr>
      </p:pic>
      <p:pic>
        <p:nvPicPr>
          <p:cNvPr id="5" name="Picture 4"/>
          <p:cNvPicPr>
            <a:picLocks noChangeAspect="1"/>
          </p:cNvPicPr>
          <p:nvPr/>
        </p:nvPicPr>
        <p:blipFill>
          <a:blip r:embed="rId3"/>
          <a:stretch>
            <a:fillRect/>
          </a:stretch>
        </p:blipFill>
        <p:spPr>
          <a:xfrm>
            <a:off x="1946910" y="3382645"/>
            <a:ext cx="4095750" cy="1760855"/>
          </a:xfrm>
          <a:prstGeom prst="rect">
            <a:avLst/>
          </a:prstGeom>
        </p:spPr>
      </p:pic>
      <p:pic>
        <p:nvPicPr>
          <p:cNvPr id="6" name="Picture 5"/>
          <p:cNvPicPr>
            <a:picLocks noChangeAspect="1"/>
          </p:cNvPicPr>
          <p:nvPr/>
        </p:nvPicPr>
        <p:blipFill>
          <a:blip r:embed="rId4"/>
          <a:stretch>
            <a:fillRect/>
          </a:stretch>
        </p:blipFill>
        <p:spPr>
          <a:xfrm>
            <a:off x="7410450" y="0"/>
            <a:ext cx="1733550" cy="418973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212975" y="455930"/>
            <a:ext cx="4164330" cy="1838960"/>
          </a:xfrm>
        </p:spPr>
        <p:txBody>
          <a:bodyPr/>
          <a:p>
            <a:r>
              <a:rPr lang="en-US" sz="1800" b="1">
                <a:latin typeface="Calibri" panose="020F0502020204030204" pitchFamily="34" charset="0"/>
                <a:cs typeface="Calibri" panose="020F0502020204030204" pitchFamily="34" charset="0"/>
                <a:sym typeface="+mn-ea"/>
              </a:rPr>
              <a:t>No humming bees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Fly through the trees,</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Laden with stolen gold;</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No blossom bright</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Will scent the night </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It is now withered, old.</a:t>
            </a:r>
            <a:br>
              <a:rPr lang="en-US" sz="1800" b="1">
                <a:latin typeface="Calibri" panose="020F0502020204030204" pitchFamily="34" charset="0"/>
                <a:cs typeface="Calibri" panose="020F0502020204030204" pitchFamily="34" charset="0"/>
              </a:rPr>
            </a:br>
            <a:endParaRPr lang="en-US" sz="1800">
              <a:latin typeface="Calibri" panose="020F0502020204030204" pitchFamily="34" charset="0"/>
              <a:cs typeface="Calibri" panose="020F0502020204030204" pitchFamily="34" charset="0"/>
            </a:endParaRPr>
          </a:p>
        </p:txBody>
      </p:sp>
      <p:sp>
        <p:nvSpPr>
          <p:cNvPr id="3" name="Text Placeholder 2"/>
          <p:cNvSpPr>
            <a:spLocks noGrp="1"/>
          </p:cNvSpPr>
          <p:nvPr>
            <p:ph type="body" idx="1"/>
          </p:nvPr>
        </p:nvSpPr>
        <p:spPr>
          <a:xfrm>
            <a:off x="311785" y="2442210"/>
            <a:ext cx="8520430" cy="2126615"/>
          </a:xfrm>
        </p:spPr>
        <p:txBody>
          <a:bodyPr/>
          <a:p>
            <a:pPr marL="114300" indent="0">
              <a:buNone/>
            </a:pPr>
            <a:r>
              <a:rPr lang="en-US" b="1">
                <a:sym typeface="+mn-ea"/>
              </a:rPr>
              <a:t>Summary:</a:t>
            </a:r>
            <a:endParaRPr lang="en-US" b="1"/>
          </a:p>
          <a:p>
            <a:pPr marL="114300" indent="0">
              <a:buNone/>
            </a:pPr>
            <a:endParaRPr>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endParaRPr>
          </a:p>
          <a:p>
            <a:pPr marL="114300" indent="0">
              <a:buNone/>
            </a:pPr>
            <a:r>
              <a:rPr>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rPr>
              <a:t>There are no humming bees which pick up pollen grains from the flowers. There are no flowers which will spread their fragrance in the night. The blossoms are withered and old.</a:t>
            </a:r>
            <a:endParaRPr b="0" i="0" u="none" strike="noStrike" cap="none">
              <a:solidFill>
                <a:srgbClr val="000000"/>
              </a:solidFill>
              <a:latin typeface="Calibri" panose="020F0502020204030204" pitchFamily="34" charset="0"/>
              <a:ea typeface="Calibri" panose="020F0502020204030204"/>
              <a:cs typeface="Calibri" panose="020F0502020204030204" pitchFamily="34" charset="0"/>
              <a:sym typeface="Calibri" panose="020F0502020204030204"/>
            </a:endParaRPr>
          </a:p>
          <a:p>
            <a:pPr marL="114300" indent="0">
              <a:buNone/>
            </a:pPr>
            <a:endParaRPr lang="en-US"/>
          </a:p>
        </p:txBody>
      </p:sp>
      <p:pic>
        <p:nvPicPr>
          <p:cNvPr id="70" name="Google Shape;70;p15"/>
          <p:cNvPicPr preferRelativeResize="0"/>
          <p:nvPr/>
        </p:nvPicPr>
        <p:blipFill rotWithShape="1">
          <a:blip r:embed="rId1"/>
          <a:srcRect/>
          <a:stretch>
            <a:fillRect/>
          </a:stretch>
        </p:blipFill>
        <p:spPr>
          <a:xfrm>
            <a:off x="7787575" y="4378875"/>
            <a:ext cx="1232526" cy="611875"/>
          </a:xfrm>
          <a:prstGeom prst="rect">
            <a:avLst/>
          </a:prstGeom>
          <a:noFill/>
          <a:ln>
            <a:noFill/>
          </a:ln>
        </p:spPr>
      </p:pic>
      <p:pic>
        <p:nvPicPr>
          <p:cNvPr id="4" name="Picture 3"/>
          <p:cNvPicPr>
            <a:picLocks noChangeAspect="1"/>
          </p:cNvPicPr>
          <p:nvPr/>
        </p:nvPicPr>
        <p:blipFill>
          <a:blip r:embed="rId2"/>
          <a:stretch>
            <a:fillRect/>
          </a:stretch>
        </p:blipFill>
        <p:spPr>
          <a:xfrm>
            <a:off x="5576570" y="177165"/>
            <a:ext cx="3037840" cy="286448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Text Placeholder 2"/>
          <p:cNvSpPr>
            <a:spLocks noGrp="1"/>
          </p:cNvSpPr>
          <p:nvPr>
            <p:ph type="body" idx="1"/>
          </p:nvPr>
        </p:nvSpPr>
        <p:spPr>
          <a:xfrm>
            <a:off x="635" y="635"/>
            <a:ext cx="7360920" cy="5142865"/>
          </a:xfrm>
        </p:spPr>
        <p:txBody>
          <a:bodyPr/>
          <a:p>
            <a:pPr marL="114300" indent="0" algn="ctr">
              <a:buNone/>
            </a:pPr>
            <a:r>
              <a:rPr lang="en-US" sz="1600" b="1">
                <a:latin typeface="Calibri" panose="020F0502020204030204" pitchFamily="34" charset="0"/>
                <a:cs typeface="Calibri" panose="020F0502020204030204" pitchFamily="34" charset="0"/>
              </a:rPr>
              <a:t>The last bird-song,</a:t>
            </a:r>
            <a:endParaRPr lang="en-US" sz="1600" b="1">
              <a:latin typeface="Calibri" panose="020F0502020204030204" pitchFamily="34" charset="0"/>
              <a:cs typeface="Calibri" panose="020F0502020204030204" pitchFamily="34" charset="0"/>
            </a:endParaRPr>
          </a:p>
          <a:p>
            <a:pPr marL="114300" indent="0" algn="ctr">
              <a:buNone/>
            </a:pPr>
            <a:r>
              <a:rPr lang="en-US" sz="1600" b="1">
                <a:latin typeface="Calibri" panose="020F0502020204030204" pitchFamily="34" charset="0"/>
                <a:cs typeface="Calibri" panose="020F0502020204030204" pitchFamily="34" charset="0"/>
              </a:rPr>
              <a:t>Will not be long,</a:t>
            </a:r>
            <a:endParaRPr lang="en-US" sz="1600" b="1">
              <a:latin typeface="Calibri" panose="020F0502020204030204" pitchFamily="34" charset="0"/>
              <a:cs typeface="Calibri" panose="020F0502020204030204" pitchFamily="34" charset="0"/>
            </a:endParaRPr>
          </a:p>
          <a:p>
            <a:pPr marL="114300" indent="0" algn="ctr">
              <a:buNone/>
            </a:pPr>
            <a:r>
              <a:rPr lang="en-US" sz="1600" b="1">
                <a:latin typeface="Calibri" panose="020F0502020204030204" pitchFamily="34" charset="0"/>
                <a:cs typeface="Calibri" panose="020F0502020204030204" pitchFamily="34" charset="0"/>
              </a:rPr>
              <a:t>Then silence everywhere;</a:t>
            </a:r>
            <a:endParaRPr lang="en-US" sz="1600" b="1">
              <a:latin typeface="Calibri" panose="020F0502020204030204" pitchFamily="34" charset="0"/>
              <a:cs typeface="Calibri" panose="020F0502020204030204" pitchFamily="34" charset="0"/>
            </a:endParaRPr>
          </a:p>
          <a:p>
            <a:pPr marL="114300" indent="0" algn="ctr">
              <a:buNone/>
            </a:pPr>
            <a:r>
              <a:rPr lang="en-US" sz="1600" b="1">
                <a:latin typeface="Calibri" panose="020F0502020204030204" pitchFamily="34" charset="0"/>
                <a:cs typeface="Calibri" panose="020F0502020204030204" pitchFamily="34" charset="0"/>
              </a:rPr>
              <a:t>You will not hear</a:t>
            </a:r>
            <a:endParaRPr lang="en-US" sz="1600" b="1">
              <a:latin typeface="Calibri" panose="020F0502020204030204" pitchFamily="34" charset="0"/>
              <a:cs typeface="Calibri" panose="020F0502020204030204" pitchFamily="34" charset="0"/>
            </a:endParaRPr>
          </a:p>
          <a:p>
            <a:pPr marL="114300" indent="0" algn="ctr">
              <a:buNone/>
            </a:pPr>
            <a:r>
              <a:rPr lang="en-US" sz="1600" b="1">
                <a:latin typeface="Calibri" panose="020F0502020204030204" pitchFamily="34" charset="0"/>
                <a:cs typeface="Calibri" panose="020F0502020204030204" pitchFamily="34" charset="0"/>
              </a:rPr>
              <a:t>Those crystal clear </a:t>
            </a:r>
            <a:endParaRPr lang="en-US" sz="1600" b="1">
              <a:latin typeface="Calibri" panose="020F0502020204030204" pitchFamily="34" charset="0"/>
              <a:cs typeface="Calibri" panose="020F0502020204030204" pitchFamily="34" charset="0"/>
            </a:endParaRPr>
          </a:p>
          <a:p>
            <a:pPr marL="114300" indent="0" algn="ctr">
              <a:buNone/>
            </a:pPr>
            <a:r>
              <a:rPr lang="en-US" sz="1600" b="1">
                <a:latin typeface="Calibri" panose="020F0502020204030204" pitchFamily="34" charset="0"/>
                <a:cs typeface="Calibri" panose="020F0502020204030204" pitchFamily="34" charset="0"/>
              </a:rPr>
              <a:t>Notes rippling in the air.</a:t>
            </a:r>
            <a:endParaRPr lang="en-US" sz="1600" b="1">
              <a:latin typeface="Calibri" panose="020F0502020204030204" pitchFamily="34" charset="0"/>
              <a:cs typeface="Calibri" panose="020F0502020204030204" pitchFamily="34" charset="0"/>
            </a:endParaRPr>
          </a:p>
          <a:p>
            <a:pPr marL="114300" indent="0" algn="ctr">
              <a:buNone/>
            </a:pPr>
            <a:endParaRPr lang="en-US" sz="1600" b="1"/>
          </a:p>
          <a:p>
            <a:pPr marL="114300" indent="0" algn="ctr">
              <a:buNone/>
            </a:pPr>
            <a:endParaRPr lang="en-US" sz="1600" b="1"/>
          </a:p>
          <a:p>
            <a:pPr marL="114300" indent="0" algn="l">
              <a:buNone/>
            </a:pPr>
            <a:r>
              <a:rPr lang="en-US" sz="1600" b="1"/>
              <a:t>Summary:</a:t>
            </a:r>
            <a:endParaRPr lang="en-US" sz="1600" b="1"/>
          </a:p>
          <a:p>
            <a:pPr marL="114300" indent="0" algn="l">
              <a:buNone/>
            </a:pPr>
            <a:r>
              <a:rPr sz="1600">
                <a:solidFill>
                  <a:srgbClr val="000000"/>
                </a:solidFill>
                <a:latin typeface="Calibri" panose="020F0502020204030204"/>
                <a:ea typeface="Calibri" panose="020F0502020204030204"/>
                <a:cs typeface="Calibri" panose="020F0502020204030204"/>
                <a:sym typeface="Calibri" panose="020F0502020204030204"/>
              </a:rPr>
              <a:t>The last song of the birds will be heard after which there will be silence. The air will no longer be filled with the melodious songs of the birds</a:t>
            </a:r>
            <a:endParaRPr lang="en-US" sz="1600" b="1"/>
          </a:p>
        </p:txBody>
      </p:sp>
      <p:pic>
        <p:nvPicPr>
          <p:cNvPr id="70" name="Google Shape;70;p15"/>
          <p:cNvPicPr preferRelativeResize="0"/>
          <p:nvPr/>
        </p:nvPicPr>
        <p:blipFill rotWithShape="1">
          <a:blip r:embed="rId1"/>
          <a:srcRect/>
          <a:stretch>
            <a:fillRect/>
          </a:stretch>
        </p:blipFill>
        <p:spPr>
          <a:xfrm>
            <a:off x="7787575" y="4378875"/>
            <a:ext cx="1232526" cy="611875"/>
          </a:xfrm>
          <a:prstGeom prst="rect">
            <a:avLst/>
          </a:prstGeom>
          <a:noFill/>
          <a:ln>
            <a:noFill/>
          </a:ln>
        </p:spPr>
      </p:pic>
      <p:pic>
        <p:nvPicPr>
          <p:cNvPr id="2" name="Picture 1"/>
          <p:cNvPicPr>
            <a:picLocks noChangeAspect="1"/>
          </p:cNvPicPr>
          <p:nvPr/>
        </p:nvPicPr>
        <p:blipFill>
          <a:blip r:embed="rId2"/>
          <a:stretch>
            <a:fillRect/>
          </a:stretch>
        </p:blipFill>
        <p:spPr>
          <a:xfrm>
            <a:off x="5290820" y="503555"/>
            <a:ext cx="3280410" cy="195135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145030" y="558800"/>
            <a:ext cx="5318125" cy="1839595"/>
          </a:xfrm>
        </p:spPr>
        <p:txBody>
          <a:bodyPr/>
          <a:p>
            <a:r>
              <a:rPr lang="en-US" sz="1800" b="1">
                <a:latin typeface="Calibri" panose="020F0502020204030204" pitchFamily="34" charset="0"/>
                <a:cs typeface="Calibri" panose="020F0502020204030204" pitchFamily="34" charset="0"/>
                <a:sym typeface="+mn-ea"/>
              </a:rPr>
              <a:t>These misty days,</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Autumn’s last phase,</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Pierced with an icy prong;</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Cold winter’s breath</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Will bring their death</a:t>
            </a:r>
            <a:br>
              <a:rPr lang="en-US" sz="1800" b="1">
                <a:latin typeface="Calibri" panose="020F0502020204030204" pitchFamily="34" charset="0"/>
                <a:cs typeface="Calibri" panose="020F0502020204030204" pitchFamily="34" charset="0"/>
              </a:rPr>
            </a:br>
            <a:r>
              <a:rPr lang="en-US" sz="1800" b="1">
                <a:latin typeface="Calibri" panose="020F0502020204030204" pitchFamily="34" charset="0"/>
                <a:cs typeface="Calibri" panose="020F0502020204030204" pitchFamily="34" charset="0"/>
                <a:sym typeface="+mn-ea"/>
              </a:rPr>
              <a:t>They’ll fade out with the song.</a:t>
            </a:r>
            <a:br>
              <a:rPr lang="en-US" sz="1800" b="1">
                <a:latin typeface="Calibri" panose="020F0502020204030204" pitchFamily="34" charset="0"/>
                <a:cs typeface="Calibri" panose="020F0502020204030204" pitchFamily="34" charset="0"/>
              </a:rPr>
            </a:br>
            <a:endParaRPr lang="en-US" sz="1800">
              <a:latin typeface="Calibri" panose="020F0502020204030204" pitchFamily="34" charset="0"/>
              <a:cs typeface="Calibri" panose="020F0502020204030204" pitchFamily="34" charset="0"/>
            </a:endParaRPr>
          </a:p>
        </p:txBody>
      </p:sp>
      <p:sp>
        <p:nvSpPr>
          <p:cNvPr id="3" name="Text Placeholder 2"/>
          <p:cNvSpPr>
            <a:spLocks noGrp="1"/>
          </p:cNvSpPr>
          <p:nvPr>
            <p:ph type="body" idx="1"/>
          </p:nvPr>
        </p:nvSpPr>
        <p:spPr>
          <a:xfrm>
            <a:off x="311785" y="2284095"/>
            <a:ext cx="8520430" cy="2284730"/>
          </a:xfrm>
        </p:spPr>
        <p:txBody>
          <a:bodyPr/>
          <a:p>
            <a:pPr marL="114300" indent="0">
              <a:buNone/>
            </a:pPr>
            <a:r>
              <a:rPr lang="en-US" b="1">
                <a:sym typeface="+mn-ea"/>
              </a:rPr>
              <a:t>Summary:</a:t>
            </a:r>
            <a:endParaRPr lang="en-US" b="1"/>
          </a:p>
          <a:p>
            <a:pPr marL="114300" indent="0">
              <a:buNone/>
            </a:pPr>
            <a:endParaRPr>
              <a:solidFill>
                <a:srgbClr val="000000"/>
              </a:solidFill>
              <a:latin typeface="Calibri" panose="020F0502020204030204"/>
              <a:ea typeface="Calibri" panose="020F0502020204030204"/>
              <a:cs typeface="Calibri" panose="020F0502020204030204"/>
              <a:sym typeface="Calibri" panose="020F0502020204030204"/>
            </a:endParaRPr>
          </a:p>
          <a:p>
            <a:pPr marL="114300" indent="0">
              <a:buNone/>
            </a:pPr>
            <a:r>
              <a:rPr>
                <a:solidFill>
                  <a:srgbClr val="000000"/>
                </a:solidFill>
                <a:latin typeface="Calibri" panose="020F0502020204030204"/>
                <a:ea typeface="Calibri" panose="020F0502020204030204"/>
                <a:cs typeface="Calibri" panose="020F0502020204030204"/>
                <a:sym typeface="Calibri" panose="020F0502020204030204"/>
              </a:rPr>
              <a:t>The days will be foggy in the last phase of autumn. Cold weather will set in with the coming of winter season and autumn will fade away. </a:t>
            </a:r>
            <a:endParaRPr lang="en-US"/>
          </a:p>
        </p:txBody>
      </p:sp>
      <p:pic>
        <p:nvPicPr>
          <p:cNvPr id="70" name="Google Shape;70;p15"/>
          <p:cNvPicPr preferRelativeResize="0"/>
          <p:nvPr/>
        </p:nvPicPr>
        <p:blipFill rotWithShape="1">
          <a:blip r:embed="rId1"/>
          <a:srcRect/>
          <a:stretch>
            <a:fillRect/>
          </a:stretch>
        </p:blipFill>
        <p:spPr>
          <a:xfrm>
            <a:off x="7787575" y="4378875"/>
            <a:ext cx="1232526" cy="611875"/>
          </a:xfrm>
          <a:prstGeom prst="rect">
            <a:avLst/>
          </a:prstGeom>
          <a:noFill/>
          <a:ln>
            <a:noFill/>
          </a:ln>
        </p:spPr>
      </p:pic>
      <p:pic>
        <p:nvPicPr>
          <p:cNvPr id="4" name="Picture 3"/>
          <p:cNvPicPr>
            <a:picLocks noChangeAspect="1"/>
          </p:cNvPicPr>
          <p:nvPr/>
        </p:nvPicPr>
        <p:blipFill>
          <a:blip r:embed="rId2"/>
          <a:stretch>
            <a:fillRect/>
          </a:stretch>
        </p:blipFill>
        <p:spPr>
          <a:xfrm>
            <a:off x="5340985" y="558800"/>
            <a:ext cx="3491230" cy="228917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b="1">
                <a:solidFill>
                  <a:srgbClr val="FF0000"/>
                </a:solidFill>
              </a:rPr>
              <a:t>Difficult Words:</a:t>
            </a:r>
            <a:endParaRPr lang="en-US" b="1">
              <a:solidFill>
                <a:srgbClr val="FF0000"/>
              </a:solidFill>
            </a:endParaRPr>
          </a:p>
        </p:txBody>
      </p:sp>
      <p:sp>
        <p:nvSpPr>
          <p:cNvPr id="3" name="Text Placeholder 2"/>
          <p:cNvSpPr>
            <a:spLocks noGrp="1"/>
          </p:cNvSpPr>
          <p:nvPr>
            <p:ph type="body" idx="1"/>
          </p:nvPr>
        </p:nvSpPr>
        <p:spPr>
          <a:xfrm>
            <a:off x="0" y="1207770"/>
            <a:ext cx="4888230" cy="3935730"/>
          </a:xfrm>
        </p:spPr>
        <p:txBody>
          <a:bodyPr/>
          <a:p>
            <a:pPr marL="114300" indent="0">
              <a:buNone/>
            </a:pPr>
            <a:r>
              <a:rPr lang="en-US" b="1"/>
              <a:t>mulberry </a:t>
            </a:r>
            <a:r>
              <a:rPr lang="en-US"/>
              <a:t>: a berry of dark purple color. </a:t>
            </a:r>
            <a:endParaRPr lang="en-US"/>
          </a:p>
          <a:p>
            <a:pPr marL="114300" indent="0">
              <a:buNone/>
            </a:pPr>
            <a:r>
              <a:rPr lang="en-US" b="1">
                <a:sym typeface="+mn-ea"/>
              </a:rPr>
              <a:t>poplar : </a:t>
            </a:r>
            <a:r>
              <a:rPr lang="en-US">
                <a:sym typeface="+mn-ea"/>
              </a:rPr>
              <a:t>a tall, thin tree that grows very 	 	  straight </a:t>
            </a:r>
            <a:endParaRPr lang="en-US">
              <a:sym typeface="+mn-ea"/>
            </a:endParaRPr>
          </a:p>
          <a:p>
            <a:pPr marL="114300" indent="0">
              <a:buNone/>
            </a:pPr>
            <a:r>
              <a:rPr lang="en-US" b="1"/>
              <a:t>rears </a:t>
            </a:r>
            <a:r>
              <a:rPr lang="en-US"/>
              <a:t>:   raises</a:t>
            </a:r>
            <a:endParaRPr lang="en-US"/>
          </a:p>
          <a:p>
            <a:pPr marL="114300" indent="0">
              <a:buNone/>
            </a:pPr>
            <a:r>
              <a:rPr lang="en-US" b="1"/>
              <a:t>slender </a:t>
            </a:r>
            <a:r>
              <a:rPr lang="en-US"/>
              <a:t>: slim, thin</a:t>
            </a:r>
            <a:endParaRPr lang="en-US"/>
          </a:p>
          <a:p>
            <a:pPr marL="114300" indent="0">
              <a:buNone/>
            </a:pPr>
            <a:r>
              <a:rPr lang="en-US" b="1"/>
              <a:t>spears </a:t>
            </a:r>
            <a:r>
              <a:rPr lang="en-US"/>
              <a:t>:  pointed stems</a:t>
            </a:r>
            <a:endParaRPr lang="en-US"/>
          </a:p>
          <a:p>
            <a:pPr marL="114300" indent="0">
              <a:buNone/>
            </a:pPr>
            <a:r>
              <a:rPr lang="en-US" b="1"/>
              <a:t>laden </a:t>
            </a:r>
            <a:r>
              <a:rPr lang="en-US"/>
              <a:t>:    heavily loaded</a:t>
            </a:r>
            <a:endParaRPr lang="en-US"/>
          </a:p>
          <a:p>
            <a:pPr marL="114300" indent="0">
              <a:buNone/>
            </a:pPr>
            <a:r>
              <a:rPr lang="en-US" b="1"/>
              <a:t>withered </a:t>
            </a:r>
            <a:r>
              <a:rPr lang="en-US"/>
              <a:t>: dry</a:t>
            </a:r>
            <a:endParaRPr lang="en-US"/>
          </a:p>
          <a:p>
            <a:pPr marL="114300" indent="0">
              <a:buNone/>
            </a:pPr>
            <a:r>
              <a:rPr lang="en-US" b="1"/>
              <a:t>rippling </a:t>
            </a:r>
            <a:r>
              <a:rPr lang="en-US"/>
              <a:t>: spreading through; rising and 		    falling, like a wave</a:t>
            </a:r>
            <a:endParaRPr lang="en-US"/>
          </a:p>
        </p:txBody>
      </p:sp>
      <p:pic>
        <p:nvPicPr>
          <p:cNvPr id="4" name="Picture 3" descr="organic-mulberry-500x500"/>
          <p:cNvPicPr>
            <a:picLocks noChangeAspect="1"/>
          </p:cNvPicPr>
          <p:nvPr/>
        </p:nvPicPr>
        <p:blipFill>
          <a:blip r:embed="rId1"/>
          <a:stretch>
            <a:fillRect/>
          </a:stretch>
        </p:blipFill>
        <p:spPr>
          <a:xfrm>
            <a:off x="6725920" y="66040"/>
            <a:ext cx="2279015" cy="2099310"/>
          </a:xfrm>
          <a:prstGeom prst="rect">
            <a:avLst/>
          </a:prstGeom>
        </p:spPr>
      </p:pic>
      <p:pic>
        <p:nvPicPr>
          <p:cNvPr id="5" name="Picture 4" descr="Hybrid-Poplar-450x450_450x"/>
          <p:cNvPicPr>
            <a:picLocks noChangeAspect="1"/>
          </p:cNvPicPr>
          <p:nvPr/>
        </p:nvPicPr>
        <p:blipFill>
          <a:blip r:embed="rId2"/>
          <a:stretch>
            <a:fillRect/>
          </a:stretch>
        </p:blipFill>
        <p:spPr>
          <a:xfrm>
            <a:off x="6725920" y="2165350"/>
            <a:ext cx="2463800" cy="2451735"/>
          </a:xfrm>
          <a:prstGeom prst="rect">
            <a:avLst/>
          </a:prstGeom>
        </p:spPr>
      </p:pic>
      <p:graphicFrame>
        <p:nvGraphicFramePr>
          <p:cNvPr id="6" name="Table 5"/>
          <p:cNvGraphicFramePr/>
          <p:nvPr/>
        </p:nvGraphicFramePr>
        <p:xfrm>
          <a:off x="4678045" y="4114165"/>
          <a:ext cx="2047875" cy="739140"/>
        </p:xfrm>
        <a:graphic>
          <a:graphicData uri="http://schemas.openxmlformats.org/drawingml/2006/table">
            <a:tbl>
              <a:tblPr firstRow="1" bandRow="1">
                <a:tableStyleId>{5C22544A-7EE6-4342-B048-85BDC9FD1C3A}</a:tableStyleId>
              </a:tblPr>
              <a:tblGrid>
                <a:gridCol w="2047875"/>
              </a:tblGrid>
              <a:tr h="369570">
                <a:tc>
                  <a:txBody>
                    <a:bodyPr/>
                    <a:p>
                      <a:pPr marL="0" indent="0">
                        <a:buNone/>
                      </a:pPr>
                      <a:r>
                        <a:rPr lang="en-IN" altLang="en-US" sz="1000">
                          <a:solidFill>
                            <a:srgbClr val="000000"/>
                          </a:solidFill>
                          <a:latin typeface="Arial" panose="020B0604020202020204" charset="-122"/>
                        </a:rPr>
                        <a:t>HW- </a:t>
                      </a:r>
                      <a:endParaRPr lang="en-IN" altLang="en-US" sz="1000">
                        <a:solidFill>
                          <a:srgbClr val="000000"/>
                        </a:solidFill>
                        <a:latin typeface="Arial" panose="020B0604020202020204" charset="-122"/>
                      </a:endParaRPr>
                    </a:p>
                    <a:p>
                      <a:pPr marL="0" indent="0">
                        <a:buNone/>
                      </a:pPr>
                      <a:r>
                        <a:rPr lang="en-US" sz="1000">
                          <a:solidFill>
                            <a:srgbClr val="000000"/>
                          </a:solidFill>
                          <a:latin typeface="Arial" panose="020B0604020202020204" charset="-122"/>
                        </a:rPr>
                        <a:t>Exercise, Reading A- Page 78</a:t>
                      </a:r>
                      <a:endParaRPr lang="en-US" sz="1000">
                        <a:solidFill>
                          <a:srgbClr val="000000"/>
                        </a:solidFill>
                        <a:latin typeface="Arial" panose="020B0604020202020204"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r h="369570">
                <a:tc>
                  <a:txBody>
                    <a:bodyPr/>
                    <a:p>
                      <a:pPr marL="0" indent="0">
                        <a:buNone/>
                      </a:pPr>
                      <a:r>
                        <a:rPr lang="en-US" sz="1000">
                          <a:solidFill>
                            <a:srgbClr val="000000"/>
                          </a:solidFill>
                          <a:latin typeface="Arial" panose="020B0604020202020204" charset="-122"/>
                        </a:rPr>
                        <a:t>Exercise, Reading B- Page 78</a:t>
                      </a:r>
                      <a:endParaRPr lang="en-US" sz="1000">
                        <a:solidFill>
                          <a:srgbClr val="000000"/>
                        </a:solidFill>
                        <a:latin typeface="Arial" panose="020B0604020202020204" charset="-122"/>
                      </a:endParaRPr>
                    </a:p>
                  </a:txBody>
                  <a:tcPr marL="12700" marR="12700" marT="12700" vert="horz" anchor="b"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lnTlToBr>
                      <a:noFill/>
                    </a:lnTlToBr>
                    <a:lnBlToTr>
                      <a:noFill/>
                    </a:lnBlToTr>
                    <a:noFill/>
                  </a:tcPr>
                </a:tc>
              </a:tr>
            </a:tbl>
          </a:graphicData>
        </a:graphic>
      </p:graphicFrame>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3328</Words>
  <Application>WPS Presentation</Application>
  <PresentationFormat>On-screen Show (16:9)</PresentationFormat>
  <Paragraphs>103</Paragraphs>
  <Slides>11</Slides>
  <Notes>4</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11</vt:i4>
      </vt:variant>
    </vt:vector>
  </HeadingPairs>
  <TitlesOfParts>
    <vt:vector size="23" baseType="lpstr">
      <vt:lpstr>Arial</vt:lpstr>
      <vt:lpstr>SimSun</vt:lpstr>
      <vt:lpstr>Wingdings</vt:lpstr>
      <vt:lpstr>Arial</vt:lpstr>
      <vt:lpstr>Calibri</vt:lpstr>
      <vt:lpstr>Calibri</vt:lpstr>
      <vt:lpstr>Microsoft YaHei</vt:lpstr>
      <vt:lpstr>Arial Unicode MS</vt:lpstr>
      <vt:lpstr>AR BLANCA</vt:lpstr>
      <vt:lpstr>AR BONNIE</vt:lpstr>
      <vt:lpstr>Arial</vt:lpstr>
      <vt:lpstr>Simple Light</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Difficult Words:</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Sujata</dc:creator>
  <cp:lastModifiedBy>Ankit Mishra</cp:lastModifiedBy>
  <cp:revision>31</cp:revision>
  <dcterms:created xsi:type="dcterms:W3CDTF">2021-05-29T08:11:00Z</dcterms:created>
  <dcterms:modified xsi:type="dcterms:W3CDTF">2021-07-31T16:55:25Z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1033-11.2.0.10223</vt:lpwstr>
  </property>
</Properties>
</file>