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3"/>
  </p:notesMasterIdLst>
  <p:sldIdLst>
    <p:sldId id="260" r:id="rId2"/>
    <p:sldId id="261" r:id="rId3"/>
    <p:sldId id="257" r:id="rId4"/>
    <p:sldId id="258" r:id="rId5"/>
    <p:sldId id="262" r:id="rId6"/>
    <p:sldId id="268" r:id="rId7"/>
    <p:sldId id="263" r:id="rId8"/>
    <p:sldId id="269" r:id="rId9"/>
    <p:sldId id="264" r:id="rId10"/>
    <p:sldId id="270"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19"/>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srcRect/>
          <a:stretch>
            <a:fillRect/>
          </a:stretch>
        </p:blipFill>
        <p:spPr>
          <a:xfrm>
            <a:off x="7565599" y="0"/>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Autumn in the Hills</a:t>
            </a: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GB" b="1">
                <a:latin typeface="Calibri" panose="020F0502020204030204"/>
                <a:ea typeface="Calibri" panose="020F0502020204030204"/>
                <a:cs typeface="Calibri" panose="020F0502020204030204"/>
                <a:sym typeface="Calibri" panose="020F0502020204030204"/>
              </a:rPr>
              <a:t>Meera Uberoi </a:t>
            </a:r>
          </a:p>
        </p:txBody>
      </p:sp>
    </p:spTree>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dirty="0" smtClean="0">
                <a:solidFill>
                  <a:srgbClr val="FF0000"/>
                </a:solidFill>
              </a:rPr>
              <a:t>Evaluation</a:t>
            </a:r>
            <a:endParaRPr lang="en-IN" altLang="en-US" dirty="0">
              <a:solidFill>
                <a:srgbClr val="FF0000"/>
              </a:solidFill>
            </a:endParaRPr>
          </a:p>
        </p:txBody>
      </p:sp>
      <p:sp>
        <p:nvSpPr>
          <p:cNvPr id="3" name="Text Placeholder 2"/>
          <p:cNvSpPr>
            <a:spLocks noGrp="1"/>
          </p:cNvSpPr>
          <p:nvPr>
            <p:ph type="body" idx="1"/>
          </p:nvPr>
        </p:nvSpPr>
        <p:spPr>
          <a:xfrm>
            <a:off x="168166" y="1152475"/>
            <a:ext cx="8723586" cy="3416400"/>
          </a:xfrm>
        </p:spPr>
        <p:txBody>
          <a:bodyPr/>
          <a:lstStyle/>
          <a:p>
            <a:pPr marL="114300" indent="0">
              <a:buNone/>
            </a:pPr>
            <a:r>
              <a:rPr lang="en-US" dirty="0"/>
              <a:t>1.      What is the mood of the poem ?</a:t>
            </a:r>
          </a:p>
          <a:p>
            <a:pPr marL="114300" indent="0">
              <a:buNone/>
            </a:pPr>
            <a:r>
              <a:rPr lang="en-US" dirty="0"/>
              <a:t>2.      Did you notice that the poem stimulates our sense organs ? We are able to see, feel , hear and smell the changes as one season gives way to another.</a:t>
            </a:r>
          </a:p>
          <a:p>
            <a:pPr marL="114300" indent="0">
              <a:buNone/>
            </a:pPr>
            <a:r>
              <a:rPr lang="en-US" dirty="0"/>
              <a:t>Find out examples of different seasons from the poem . How do you know which season is the poet talking about ? Write 2 examples each.</a:t>
            </a:r>
          </a:p>
          <a:p>
            <a:pPr marL="114300" indent="0">
              <a:buNone/>
            </a:pPr>
            <a:r>
              <a:rPr lang="en-US" dirty="0"/>
              <a:t>3.      Which figure of speech is used in ‘Cold winter’s breath will bring their death</a:t>
            </a:r>
            <a:r>
              <a:rPr lang="en-IN" altLang="en-US" dirty="0"/>
              <a:t>’</a:t>
            </a:r>
            <a:r>
              <a:rPr lang="en-US" dirty="0"/>
              <a:t> ?</a:t>
            </a:r>
          </a:p>
          <a:p>
            <a:pPr marL="114300" indent="0">
              <a:buNone/>
            </a:pPr>
            <a:r>
              <a:rPr lang="en-US" dirty="0"/>
              <a:t>4.      Write two examples of Alliteration from the poem .</a:t>
            </a:r>
          </a:p>
          <a:p>
            <a:pPr marL="114300" indent="0">
              <a:buNone/>
            </a:pPr>
            <a:r>
              <a:rPr lang="en-US" dirty="0"/>
              <a:t>5.      An example of metaphor in the poem is ………………………………</a:t>
            </a:r>
          </a:p>
          <a:p>
            <a:pPr marL="114300" indent="0">
              <a:buNone/>
            </a:pPr>
            <a:r>
              <a:rPr lang="en-US" dirty="0"/>
              <a:t>6.      Rhyme scheme in the last four lines is …………………………..</a:t>
            </a:r>
          </a:p>
        </p:txBody>
      </p:sp>
      <p:pic>
        <p:nvPicPr>
          <p:cNvPr id="70" name="Google Shape;70;p15"/>
          <p:cNvPicPr preferRelativeResize="0"/>
          <p:nvPr/>
        </p:nvPicPr>
        <p:blipFill rotWithShape="1">
          <a:blip r:embed="rId2"/>
          <a:srcRect/>
          <a:stretch>
            <a:fillRect/>
          </a:stretch>
        </p:blipFill>
        <p:spPr>
          <a:xfrm>
            <a:off x="7724513" y="164227"/>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745534" y="19575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srcRect/>
          <a:stretch>
            <a:fillRect/>
          </a:stretch>
        </p:blipFill>
        <p:spPr>
          <a:xfrm>
            <a:off x="7777064" y="185248"/>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77065" y="0"/>
            <a:ext cx="1232526" cy="611875"/>
          </a:xfrm>
          <a:prstGeom prst="rect">
            <a:avLst/>
          </a:prstGeom>
          <a:noFill/>
          <a:ln>
            <a:noFill/>
          </a:ln>
        </p:spPr>
      </p:pic>
      <p:sp>
        <p:nvSpPr>
          <p:cNvPr id="64" name="Google Shape;64;p14"/>
          <p:cNvSpPr txBox="1"/>
          <p:nvPr/>
        </p:nvSpPr>
        <p:spPr>
          <a:xfrm>
            <a:off x="59690" y="0"/>
            <a:ext cx="8655050" cy="63436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400" b="1" dirty="0">
                <a:solidFill>
                  <a:srgbClr val="FF0000"/>
                </a:solidFill>
                <a:latin typeface="Calibri" panose="020F0502020204030204" pitchFamily="34" charset="0"/>
                <a:cs typeface="Calibri" panose="020F0502020204030204" pitchFamily="34" charset="0"/>
                <a:sym typeface="Arial" panose="020B0604020202020204"/>
              </a:rPr>
              <a:t>INTRODUCTION TO THE POET</a:t>
            </a:r>
            <a:endParaRPr lang="en-IN" sz="24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172720" y="1159510"/>
            <a:ext cx="5335905" cy="3219450"/>
          </a:xfrm>
          <a:prstGeom prst="rect">
            <a:avLst/>
          </a:prstGeom>
          <a:noFill/>
          <a:ln>
            <a:noFill/>
          </a:ln>
        </p:spPr>
        <p:txBody>
          <a:bodyPr spcFirstLastPara="1" wrap="square" lIns="91425" tIns="91425" rIns="91425" bIns="91425" anchor="t" anchorCtr="0">
            <a:noAutofit/>
          </a:bodyPr>
          <a:lstStyle/>
          <a:p>
            <a:pPr marL="0" marR="0" lvl="0" indent="0" algn="l" rtl="0">
              <a:lnSpc>
                <a:spcPct val="180000"/>
              </a:lnSpc>
              <a:spcBef>
                <a:spcPts val="0"/>
              </a:spcBef>
              <a:spcAft>
                <a:spcPts val="0"/>
              </a:spcAft>
              <a:buClr>
                <a:srgbClr val="000000"/>
              </a:buClr>
              <a:buSzPts val="1400"/>
              <a:buFont typeface="Arial" panose="020B0604020202020204"/>
              <a:buNone/>
            </a:pPr>
            <a:r>
              <a:rPr lang="en-US"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Meera Uberoi (1952-2012) was a children’s writer, who was also a painter and an enthusiastic gardener. Some of her books are</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Penguin Book of Gardening in India an</a:t>
            </a:r>
            <a:r>
              <a:rPr lang="en-IN" alt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d</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stories from Mahabharat.</a:t>
            </a:r>
          </a:p>
        </p:txBody>
      </p:sp>
      <p:pic>
        <p:nvPicPr>
          <p:cNvPr id="2" name="Picture 1" descr="unnamed"/>
          <p:cNvPicPr>
            <a:picLocks noChangeAspect="1"/>
          </p:cNvPicPr>
          <p:nvPr/>
        </p:nvPicPr>
        <p:blipFill>
          <a:blip r:embed="rId4"/>
          <a:srcRect l="5502" t="27651" r="64047" b="30379"/>
          <a:stretch>
            <a:fillRect/>
          </a:stretch>
        </p:blipFill>
        <p:spPr>
          <a:xfrm>
            <a:off x="5677535" y="718185"/>
            <a:ext cx="3242945" cy="31381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745533" y="0"/>
            <a:ext cx="1232526" cy="611875"/>
          </a:xfrm>
          <a:prstGeom prst="rect">
            <a:avLst/>
          </a:prstGeom>
          <a:noFill/>
          <a:ln>
            <a:noFill/>
          </a:ln>
        </p:spPr>
      </p:pic>
      <p:sp>
        <p:nvSpPr>
          <p:cNvPr id="71" name="Google Shape;71;p15"/>
          <p:cNvSpPr txBox="1"/>
          <p:nvPr/>
        </p:nvSpPr>
        <p:spPr>
          <a:xfrm>
            <a:off x="59690" y="56515"/>
            <a:ext cx="8688070" cy="64262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US" sz="2800" b="1">
                <a:solidFill>
                  <a:srgbClr val="FF0000"/>
                </a:solidFill>
                <a:sym typeface="+mn-ea"/>
              </a:rPr>
              <a:t>Summary of the poem</a:t>
            </a:r>
            <a:endParaRPr lang="en-US" sz="2800" b="1" i="0" u="none" strike="noStrike" cap="none">
              <a:solidFill>
                <a:srgbClr val="FF0000"/>
              </a:solidFill>
              <a:latin typeface="Arial" panose="020B0604020202020204"/>
              <a:ea typeface="Arial" panose="020B0604020202020204"/>
              <a:cs typeface="Arial" panose="020B0604020202020204"/>
              <a:sym typeface="+mn-ea"/>
            </a:endParaRPr>
          </a:p>
        </p:txBody>
      </p:sp>
      <p:sp>
        <p:nvSpPr>
          <p:cNvPr id="72" name="Google Shape;72;p15"/>
          <p:cNvSpPr txBox="1"/>
          <p:nvPr/>
        </p:nvSpPr>
        <p:spPr>
          <a:xfrm>
            <a:off x="59690" y="898525"/>
            <a:ext cx="5763260" cy="3601085"/>
          </a:xfrm>
          <a:prstGeom prst="rect">
            <a:avLst/>
          </a:prstGeom>
          <a:noFill/>
          <a:ln>
            <a:noFill/>
          </a:ln>
        </p:spPr>
        <p:txBody>
          <a:bodyPr spcFirstLastPara="1" wrap="square" lIns="91425" tIns="91425" rIns="91425" bIns="91425" anchor="t" anchorCtr="0">
            <a:noAutofit/>
          </a:bodyPr>
          <a:lstStyle/>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In the poem '</a:t>
            </a:r>
            <a:r>
              <a:rPr sz="1600" b="1" i="0" u="none" strike="noStrike" cap="none">
                <a:solidFill>
                  <a:srgbClr val="000000"/>
                </a:solidFill>
                <a:latin typeface="Calibri" panose="020F0502020204030204"/>
                <a:ea typeface="Calibri" panose="020F0502020204030204"/>
                <a:cs typeface="Calibri" panose="020F0502020204030204"/>
                <a:sym typeface="Calibri" panose="020F0502020204030204"/>
              </a:rPr>
              <a:t>Autumn in the Hills</a:t>
            </a: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Meera Uberoi appreciates the beauty of the season. Autumn comes before winter. The trees shed their leaves in this season.</a:t>
            </a:r>
            <a:r>
              <a:rPr lang="en-IN"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Autumn will slowly make room for the mists and gradually all the birds would stop singing as the winter would set in.</a:t>
            </a:r>
            <a:endPar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t>
            </a:r>
          </a:p>
        </p:txBody>
      </p:sp>
      <p:pic>
        <p:nvPicPr>
          <p:cNvPr id="2" name="Picture 1" descr="download"/>
          <p:cNvPicPr>
            <a:picLocks noChangeAspect="1"/>
          </p:cNvPicPr>
          <p:nvPr/>
        </p:nvPicPr>
        <p:blipFill>
          <a:blip r:embed="rId4"/>
          <a:stretch>
            <a:fillRect/>
          </a:stretch>
        </p:blipFill>
        <p:spPr>
          <a:xfrm>
            <a:off x="5762625" y="1052195"/>
            <a:ext cx="3183255" cy="27990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543040" cy="5143500"/>
          </a:xfrm>
        </p:spPr>
        <p:txBody>
          <a:bodyPr/>
          <a:lstStyle/>
          <a:p>
            <a:pPr marL="114300" indent="0" algn="ctr">
              <a:buNone/>
            </a:pPr>
            <a:r>
              <a:rPr lang="en-US" b="1">
                <a:latin typeface="Calibri" panose="020F0502020204030204" pitchFamily="34" charset="0"/>
                <a:cs typeface="Calibri" panose="020F0502020204030204" pitchFamily="34" charset="0"/>
              </a:rPr>
              <a:t>The mulberry trees</a:t>
            </a:r>
          </a:p>
          <a:p>
            <a:pPr marL="114300" indent="0" algn="ctr">
              <a:buNone/>
            </a:pPr>
            <a:r>
              <a:rPr lang="en-US" b="1">
                <a:latin typeface="Calibri" panose="020F0502020204030204" pitchFamily="34" charset="0"/>
                <a:cs typeface="Calibri" panose="020F0502020204030204" pitchFamily="34" charset="0"/>
              </a:rPr>
              <a:t>Have shed their leaves,</a:t>
            </a:r>
          </a:p>
          <a:p>
            <a:pPr marL="114300" indent="0" algn="ctr">
              <a:buNone/>
            </a:pPr>
            <a:r>
              <a:rPr lang="en-US" b="1">
                <a:latin typeface="Calibri" panose="020F0502020204030204" pitchFamily="34" charset="0"/>
                <a:cs typeface="Calibri" panose="020F0502020204030204" pitchFamily="34" charset="0"/>
              </a:rPr>
              <a:t>The poplar trees are bare;</a:t>
            </a:r>
          </a:p>
          <a:p>
            <a:pPr marL="114300" indent="0" algn="ctr">
              <a:buNone/>
            </a:pPr>
            <a:r>
              <a:rPr lang="en-US" b="1">
                <a:latin typeface="Calibri" panose="020F0502020204030204" pitchFamily="34" charset="0"/>
                <a:cs typeface="Calibri" panose="020F0502020204030204" pitchFamily="34" charset="0"/>
              </a:rPr>
              <a:t>The peach tree rears</a:t>
            </a:r>
          </a:p>
          <a:p>
            <a:pPr marL="114300" indent="0" algn="ctr">
              <a:buNone/>
            </a:pPr>
            <a:r>
              <a:rPr lang="en-US" b="1">
                <a:latin typeface="Calibri" panose="020F0502020204030204" pitchFamily="34" charset="0"/>
                <a:cs typeface="Calibri" panose="020F0502020204030204" pitchFamily="34" charset="0"/>
              </a:rPr>
              <a:t>Its slender spears,</a:t>
            </a:r>
          </a:p>
          <a:p>
            <a:pPr marL="114300" indent="0" algn="ctr">
              <a:buNone/>
            </a:pPr>
            <a:r>
              <a:rPr lang="en-US" b="1">
                <a:latin typeface="Calibri" panose="020F0502020204030204" pitchFamily="34" charset="0"/>
                <a:cs typeface="Calibri" panose="020F0502020204030204" pitchFamily="34" charset="0"/>
              </a:rPr>
              <a:t>Into the cold grey air.</a:t>
            </a:r>
          </a:p>
          <a:p>
            <a:pPr marL="114300" indent="0" algn="ctr">
              <a:buNone/>
            </a:pPr>
            <a:endParaRPr lang="en-US" sz="1400" b="1"/>
          </a:p>
          <a:p>
            <a:pPr marL="114300" indent="0" algn="l">
              <a:buNone/>
            </a:pPr>
            <a:r>
              <a:rPr lang="en-US" sz="1400" b="1"/>
              <a:t>Summary:</a:t>
            </a:r>
            <a:endParaRPr lang="en-US" sz="2000" b="1">
              <a:latin typeface="Calibri" panose="020F0502020204030204" pitchFamily="34" charset="0"/>
              <a:cs typeface="Calibri" panose="020F0502020204030204" pitchFamily="34" charset="0"/>
            </a:endParaRPr>
          </a:p>
          <a:p>
            <a:pPr marL="0" marR="0" lvl="0" indent="0" algn="just" rtl="0">
              <a:lnSpc>
                <a:spcPct val="100000"/>
              </a:lnSpc>
              <a:spcBef>
                <a:spcPts val="0"/>
              </a:spcBef>
              <a:spcAft>
                <a:spcPts val="0"/>
              </a:spcAft>
              <a:buClr>
                <a:srgbClr val="000000"/>
              </a:buClr>
              <a:buSzPts val="1400"/>
              <a:buFont typeface="Arial" panose="020B0604020202020204"/>
              <a:buNone/>
            </a:pPr>
            <a:r>
              <a:rPr sz="2000">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 poet says that the mulberry trees and poplar trees have shed their leaves and become bare. The slender spears of the peach tree have become exposed to the cold air.</a:t>
            </a: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sz="1400"/>
          </a:p>
          <a:p>
            <a:pPr marL="114300" indent="0">
              <a:buNone/>
            </a:pPr>
            <a:endParaRPr lang="en-US" sz="1400"/>
          </a:p>
        </p:txBody>
      </p:sp>
      <p:pic>
        <p:nvPicPr>
          <p:cNvPr id="2" name="Picture 1"/>
          <p:cNvPicPr>
            <a:picLocks noChangeAspect="1"/>
          </p:cNvPicPr>
          <p:nvPr/>
        </p:nvPicPr>
        <p:blipFill>
          <a:blip r:embed="rId2"/>
          <a:stretch>
            <a:fillRect/>
          </a:stretch>
        </p:blipFill>
        <p:spPr>
          <a:xfrm>
            <a:off x="5292090" y="882015"/>
            <a:ext cx="1852930" cy="1233170"/>
          </a:xfrm>
          <a:prstGeom prst="rect">
            <a:avLst/>
          </a:prstGeom>
        </p:spPr>
      </p:pic>
      <p:pic>
        <p:nvPicPr>
          <p:cNvPr id="70" name="Google Shape;70;p15"/>
          <p:cNvPicPr preferRelativeResize="0"/>
          <p:nvPr/>
        </p:nvPicPr>
        <p:blipFill rotWithShape="1">
          <a:blip r:embed="rId3"/>
          <a:srcRect/>
          <a:stretch>
            <a:fillRect/>
          </a:stretch>
        </p:blipFill>
        <p:spPr>
          <a:xfrm>
            <a:off x="7911474" y="0"/>
            <a:ext cx="1232526" cy="611875"/>
          </a:xfrm>
          <a:prstGeom prst="rect">
            <a:avLst/>
          </a:prstGeom>
          <a:noFill/>
          <a:ln>
            <a:noFill/>
          </a:ln>
        </p:spPr>
      </p:pic>
      <p:pic>
        <p:nvPicPr>
          <p:cNvPr id="5" name="Picture 4"/>
          <p:cNvPicPr>
            <a:picLocks noChangeAspect="1"/>
          </p:cNvPicPr>
          <p:nvPr/>
        </p:nvPicPr>
        <p:blipFill>
          <a:blip r:embed="rId4"/>
          <a:stretch>
            <a:fillRect/>
          </a:stretch>
        </p:blipFill>
        <p:spPr>
          <a:xfrm>
            <a:off x="1946910" y="3382645"/>
            <a:ext cx="4095750" cy="1760855"/>
          </a:xfrm>
          <a:prstGeom prst="rect">
            <a:avLst/>
          </a:prstGeom>
        </p:spPr>
      </p:pic>
      <p:pic>
        <p:nvPicPr>
          <p:cNvPr id="6" name="Picture 5"/>
          <p:cNvPicPr>
            <a:picLocks noChangeAspect="1"/>
          </p:cNvPicPr>
          <p:nvPr/>
        </p:nvPicPr>
        <p:blipFill>
          <a:blip r:embed="rId5"/>
          <a:stretch>
            <a:fillRect/>
          </a:stretch>
        </p:blipFill>
        <p:spPr>
          <a:xfrm>
            <a:off x="7410450" y="953770"/>
            <a:ext cx="1733550" cy="41897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2975" y="455930"/>
            <a:ext cx="4164330" cy="1838960"/>
          </a:xfrm>
        </p:spPr>
        <p:txBody>
          <a:bodyPr/>
          <a:lstStyle/>
          <a:p>
            <a:r>
              <a:rPr lang="en-US" sz="1800" b="1">
                <a:latin typeface="Calibri" panose="020F0502020204030204" pitchFamily="34" charset="0"/>
                <a:cs typeface="Calibri" panose="020F0502020204030204" pitchFamily="34" charset="0"/>
                <a:sym typeface="+mn-ea"/>
              </a:rPr>
              <a:t>No humming bees </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Fly through the trees,</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Laden with stolen gold;</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No blossom bright</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scent the night </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It is now withered, old.</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442210"/>
            <a:ext cx="8520430" cy="2126615"/>
          </a:xfrm>
        </p:spPr>
        <p:txBody>
          <a:bodyPr/>
          <a:lstStyle/>
          <a:p>
            <a:pPr marL="114300" indent="0">
              <a:buNone/>
            </a:pPr>
            <a:r>
              <a:rPr lang="en-US" b="1">
                <a:sym typeface="+mn-ea"/>
              </a:rPr>
              <a:t>Summary:</a:t>
            </a:r>
            <a:endParaRPr lang="en-US" b="1"/>
          </a:p>
          <a:p>
            <a:pPr marL="114300" indent="0">
              <a:buNone/>
            </a:pPr>
            <a:endPar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r>
              <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There are no humming bees which pick up pollen grains from the flowers. There are no flowers which will spread their fragrance in the night. The blossoms are withered and old.</a:t>
            </a:r>
            <a:endParaRPr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a:p>
        </p:txBody>
      </p:sp>
      <p:pic>
        <p:nvPicPr>
          <p:cNvPr id="70" name="Google Shape;70;p15"/>
          <p:cNvPicPr preferRelativeResize="0"/>
          <p:nvPr/>
        </p:nvPicPr>
        <p:blipFill rotWithShape="1">
          <a:blip r:embed="rId2"/>
          <a:srcRect/>
          <a:stretch>
            <a:fillRect/>
          </a:stretch>
        </p:blipFill>
        <p:spPr>
          <a:xfrm>
            <a:off x="7735023" y="0"/>
            <a:ext cx="1232526" cy="611875"/>
          </a:xfrm>
          <a:prstGeom prst="rect">
            <a:avLst/>
          </a:prstGeom>
          <a:noFill/>
          <a:ln>
            <a:noFill/>
          </a:ln>
        </p:spPr>
      </p:pic>
      <p:pic>
        <p:nvPicPr>
          <p:cNvPr id="4" name="Picture 3"/>
          <p:cNvPicPr>
            <a:picLocks noChangeAspect="1"/>
          </p:cNvPicPr>
          <p:nvPr/>
        </p:nvPicPr>
        <p:blipFill>
          <a:blip r:embed="rId3"/>
          <a:stretch>
            <a:fillRect/>
          </a:stretch>
        </p:blipFill>
        <p:spPr>
          <a:xfrm>
            <a:off x="5412828" y="744724"/>
            <a:ext cx="2455348" cy="231523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635"/>
            <a:ext cx="7360920" cy="5142865"/>
          </a:xfrm>
        </p:spPr>
        <p:txBody>
          <a:bodyPr/>
          <a:lstStyle/>
          <a:p>
            <a:pPr marL="114300" indent="0" algn="ctr">
              <a:buNone/>
            </a:pPr>
            <a:r>
              <a:rPr lang="en-US" sz="1600" b="1">
                <a:latin typeface="Calibri" panose="020F0502020204030204" pitchFamily="34" charset="0"/>
                <a:cs typeface="Calibri" panose="020F0502020204030204" pitchFamily="34" charset="0"/>
              </a:rPr>
              <a:t>The last bird-song,</a:t>
            </a:r>
          </a:p>
          <a:p>
            <a:pPr marL="114300" indent="0" algn="ctr">
              <a:buNone/>
            </a:pPr>
            <a:r>
              <a:rPr lang="en-US" sz="1600" b="1">
                <a:latin typeface="Calibri" panose="020F0502020204030204" pitchFamily="34" charset="0"/>
                <a:cs typeface="Calibri" panose="020F0502020204030204" pitchFamily="34" charset="0"/>
              </a:rPr>
              <a:t>Will not be long,</a:t>
            </a:r>
          </a:p>
          <a:p>
            <a:pPr marL="114300" indent="0" algn="ctr">
              <a:buNone/>
            </a:pPr>
            <a:r>
              <a:rPr lang="en-US" sz="1600" b="1">
                <a:latin typeface="Calibri" panose="020F0502020204030204" pitchFamily="34" charset="0"/>
                <a:cs typeface="Calibri" panose="020F0502020204030204" pitchFamily="34" charset="0"/>
              </a:rPr>
              <a:t>Then silence everywhere;</a:t>
            </a:r>
          </a:p>
          <a:p>
            <a:pPr marL="114300" indent="0" algn="ctr">
              <a:buNone/>
            </a:pPr>
            <a:r>
              <a:rPr lang="en-US" sz="1600" b="1">
                <a:latin typeface="Calibri" panose="020F0502020204030204" pitchFamily="34" charset="0"/>
                <a:cs typeface="Calibri" panose="020F0502020204030204" pitchFamily="34" charset="0"/>
              </a:rPr>
              <a:t>You will not hear</a:t>
            </a:r>
          </a:p>
          <a:p>
            <a:pPr marL="114300" indent="0" algn="ctr">
              <a:buNone/>
            </a:pPr>
            <a:r>
              <a:rPr lang="en-US" sz="1600" b="1">
                <a:latin typeface="Calibri" panose="020F0502020204030204" pitchFamily="34" charset="0"/>
                <a:cs typeface="Calibri" panose="020F0502020204030204" pitchFamily="34" charset="0"/>
              </a:rPr>
              <a:t>Those crystal clear </a:t>
            </a:r>
          </a:p>
          <a:p>
            <a:pPr marL="114300" indent="0" algn="ctr">
              <a:buNone/>
            </a:pPr>
            <a:r>
              <a:rPr lang="en-US" sz="1600" b="1">
                <a:latin typeface="Calibri" panose="020F0502020204030204" pitchFamily="34" charset="0"/>
                <a:cs typeface="Calibri" panose="020F0502020204030204" pitchFamily="34" charset="0"/>
              </a:rPr>
              <a:t>Notes rippling in the air.</a:t>
            </a:r>
          </a:p>
          <a:p>
            <a:pPr marL="114300" indent="0" algn="ctr">
              <a:buNone/>
            </a:pPr>
            <a:endParaRPr lang="en-US" sz="1600" b="1"/>
          </a:p>
          <a:p>
            <a:pPr marL="114300" indent="0" algn="ctr">
              <a:buNone/>
            </a:pPr>
            <a:endParaRPr lang="en-US" sz="1600" b="1"/>
          </a:p>
          <a:p>
            <a:pPr marL="114300" indent="0" algn="l">
              <a:buNone/>
            </a:pPr>
            <a:r>
              <a:rPr lang="en-US" sz="1600" b="1"/>
              <a:t>Summary:</a:t>
            </a:r>
          </a:p>
          <a:p>
            <a:pPr marL="114300" indent="0" algn="l">
              <a:buNone/>
            </a:pPr>
            <a:r>
              <a:rPr sz="1600">
                <a:solidFill>
                  <a:srgbClr val="000000"/>
                </a:solidFill>
                <a:latin typeface="Calibri" panose="020F0502020204030204"/>
                <a:ea typeface="Calibri" panose="020F0502020204030204"/>
                <a:cs typeface="Calibri" panose="020F0502020204030204"/>
                <a:sym typeface="Calibri" panose="020F0502020204030204"/>
              </a:rPr>
              <a:t>The last song of the birds will be heard after which there will be silence. The air will no longer be filled with the melodious songs of the birds</a:t>
            </a:r>
            <a:endParaRPr lang="en-US" sz="1600" b="1"/>
          </a:p>
        </p:txBody>
      </p:sp>
      <p:pic>
        <p:nvPicPr>
          <p:cNvPr id="70" name="Google Shape;70;p15"/>
          <p:cNvPicPr preferRelativeResize="0"/>
          <p:nvPr/>
        </p:nvPicPr>
        <p:blipFill rotWithShape="1">
          <a:blip r:embed="rId2"/>
          <a:srcRect/>
          <a:stretch>
            <a:fillRect/>
          </a:stretch>
        </p:blipFill>
        <p:spPr>
          <a:xfrm>
            <a:off x="7756044" y="0"/>
            <a:ext cx="1232526" cy="611875"/>
          </a:xfrm>
          <a:prstGeom prst="rect">
            <a:avLst/>
          </a:prstGeom>
          <a:noFill/>
          <a:ln>
            <a:noFill/>
          </a:ln>
        </p:spPr>
      </p:pic>
      <p:pic>
        <p:nvPicPr>
          <p:cNvPr id="2" name="Picture 1"/>
          <p:cNvPicPr>
            <a:picLocks noChangeAspect="1"/>
          </p:cNvPicPr>
          <p:nvPr/>
        </p:nvPicPr>
        <p:blipFill>
          <a:blip r:embed="rId3"/>
          <a:stretch>
            <a:fillRect/>
          </a:stretch>
        </p:blipFill>
        <p:spPr>
          <a:xfrm>
            <a:off x="5374903" y="650700"/>
            <a:ext cx="3280410" cy="19513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5030" y="558800"/>
            <a:ext cx="5318125" cy="1839595"/>
          </a:xfrm>
        </p:spPr>
        <p:txBody>
          <a:bodyPr/>
          <a:lstStyle/>
          <a:p>
            <a:r>
              <a:rPr lang="en-US" sz="1800" b="1">
                <a:latin typeface="Calibri" panose="020F0502020204030204" pitchFamily="34" charset="0"/>
                <a:cs typeface="Calibri" panose="020F0502020204030204" pitchFamily="34" charset="0"/>
                <a:sym typeface="+mn-ea"/>
              </a:rPr>
              <a:t>These misty days,</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Autumn’s last phase,</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Pierced with an icy prong;</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Cold winter’s breath</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bring their death</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They’ll fade out with the song.</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284095"/>
            <a:ext cx="8520430" cy="2284730"/>
          </a:xfrm>
        </p:spPr>
        <p:txBody>
          <a:bodyPr/>
          <a:lstStyle/>
          <a:p>
            <a:pPr marL="114300" indent="0">
              <a:buNone/>
            </a:pPr>
            <a:r>
              <a:rPr lang="en-US" b="1">
                <a:sym typeface="+mn-ea"/>
              </a:rPr>
              <a:t>Summary:</a:t>
            </a:r>
            <a:endParaRPr lang="en-US" b="1"/>
          </a:p>
          <a:p>
            <a:pPr marL="114300" indent="0">
              <a:buNone/>
            </a:pPr>
            <a:endParaRPr>
              <a:solidFill>
                <a:srgbClr val="000000"/>
              </a:solidFill>
              <a:latin typeface="Calibri" panose="020F0502020204030204"/>
              <a:ea typeface="Calibri" panose="020F0502020204030204"/>
              <a:cs typeface="Calibri" panose="020F0502020204030204"/>
              <a:sym typeface="Calibri" panose="020F0502020204030204"/>
            </a:endParaRPr>
          </a:p>
          <a:p>
            <a:pPr marL="114300" indent="0">
              <a:buNone/>
            </a:pPr>
            <a:r>
              <a:rPr>
                <a:solidFill>
                  <a:srgbClr val="000000"/>
                </a:solidFill>
                <a:latin typeface="Calibri" panose="020F0502020204030204"/>
                <a:ea typeface="Calibri" panose="020F0502020204030204"/>
                <a:cs typeface="Calibri" panose="020F0502020204030204"/>
                <a:sym typeface="Calibri" panose="020F0502020204030204"/>
              </a:rPr>
              <a:t>The days will be foggy in the last phase of autumn. Cold weather will set in with the coming of winter season and autumn will fade away. </a:t>
            </a:r>
            <a:endParaRPr lang="en-US"/>
          </a:p>
        </p:txBody>
      </p:sp>
      <p:pic>
        <p:nvPicPr>
          <p:cNvPr id="70" name="Google Shape;70;p15"/>
          <p:cNvPicPr preferRelativeResize="0"/>
          <p:nvPr/>
        </p:nvPicPr>
        <p:blipFill rotWithShape="1">
          <a:blip r:embed="rId2"/>
          <a:srcRect/>
          <a:stretch>
            <a:fillRect/>
          </a:stretch>
        </p:blipFill>
        <p:spPr>
          <a:xfrm>
            <a:off x="7777065" y="0"/>
            <a:ext cx="1232526" cy="611875"/>
          </a:xfrm>
          <a:prstGeom prst="rect">
            <a:avLst/>
          </a:prstGeom>
          <a:noFill/>
          <a:ln>
            <a:noFill/>
          </a:ln>
        </p:spPr>
      </p:pic>
      <p:pic>
        <p:nvPicPr>
          <p:cNvPr id="4" name="Picture 3"/>
          <p:cNvPicPr>
            <a:picLocks noChangeAspect="1"/>
          </p:cNvPicPr>
          <p:nvPr/>
        </p:nvPicPr>
        <p:blipFill>
          <a:blip r:embed="rId3"/>
          <a:stretch>
            <a:fillRect/>
          </a:stretch>
        </p:blipFill>
        <p:spPr>
          <a:xfrm>
            <a:off x="5235882" y="747986"/>
            <a:ext cx="3491230" cy="22891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FF0000"/>
                </a:solidFill>
              </a:rPr>
              <a:t>Difficult Words:</a:t>
            </a:r>
          </a:p>
        </p:txBody>
      </p:sp>
      <p:sp>
        <p:nvSpPr>
          <p:cNvPr id="3" name="Text Placeholder 2"/>
          <p:cNvSpPr>
            <a:spLocks noGrp="1"/>
          </p:cNvSpPr>
          <p:nvPr>
            <p:ph type="body" idx="1"/>
          </p:nvPr>
        </p:nvSpPr>
        <p:spPr>
          <a:xfrm>
            <a:off x="0" y="1207770"/>
            <a:ext cx="4888230" cy="3935730"/>
          </a:xfrm>
        </p:spPr>
        <p:txBody>
          <a:bodyPr/>
          <a:lstStyle/>
          <a:p>
            <a:pPr marL="114300" indent="0">
              <a:buNone/>
            </a:pPr>
            <a:r>
              <a:rPr lang="en-US" b="1"/>
              <a:t>mulberry </a:t>
            </a:r>
            <a:r>
              <a:rPr lang="en-US"/>
              <a:t>: a berry of dark purple color. </a:t>
            </a:r>
          </a:p>
          <a:p>
            <a:pPr marL="114300" indent="0">
              <a:buNone/>
            </a:pPr>
            <a:r>
              <a:rPr lang="en-US" b="1">
                <a:sym typeface="+mn-ea"/>
              </a:rPr>
              <a:t>poplar : </a:t>
            </a:r>
            <a:r>
              <a:rPr lang="en-US">
                <a:sym typeface="+mn-ea"/>
              </a:rPr>
              <a:t>a tall, thin tree that grows very 	 	  straight </a:t>
            </a:r>
          </a:p>
          <a:p>
            <a:pPr marL="114300" indent="0">
              <a:buNone/>
            </a:pPr>
            <a:r>
              <a:rPr lang="en-US" b="1"/>
              <a:t>rears </a:t>
            </a:r>
            <a:r>
              <a:rPr lang="en-US"/>
              <a:t>:   raises</a:t>
            </a:r>
          </a:p>
          <a:p>
            <a:pPr marL="114300" indent="0">
              <a:buNone/>
            </a:pPr>
            <a:r>
              <a:rPr lang="en-US" b="1"/>
              <a:t>slender </a:t>
            </a:r>
            <a:r>
              <a:rPr lang="en-US"/>
              <a:t>: slim, thin</a:t>
            </a:r>
          </a:p>
          <a:p>
            <a:pPr marL="114300" indent="0">
              <a:buNone/>
            </a:pPr>
            <a:r>
              <a:rPr lang="en-US" b="1"/>
              <a:t>spears </a:t>
            </a:r>
            <a:r>
              <a:rPr lang="en-US"/>
              <a:t>:  pointed stems</a:t>
            </a:r>
          </a:p>
          <a:p>
            <a:pPr marL="114300" indent="0">
              <a:buNone/>
            </a:pPr>
            <a:r>
              <a:rPr lang="en-US" b="1"/>
              <a:t>laden </a:t>
            </a:r>
            <a:r>
              <a:rPr lang="en-US"/>
              <a:t>:    heavily loaded</a:t>
            </a:r>
          </a:p>
          <a:p>
            <a:pPr marL="114300" indent="0">
              <a:buNone/>
            </a:pPr>
            <a:r>
              <a:rPr lang="en-US" b="1"/>
              <a:t>withered </a:t>
            </a:r>
            <a:r>
              <a:rPr lang="en-US"/>
              <a:t>: dry</a:t>
            </a:r>
          </a:p>
          <a:p>
            <a:pPr marL="114300" indent="0">
              <a:buNone/>
            </a:pPr>
            <a:r>
              <a:rPr lang="en-US" b="1"/>
              <a:t>rippling </a:t>
            </a:r>
            <a:r>
              <a:rPr lang="en-US"/>
              <a:t>: spreading through; rising and 		    falling, like a wave</a:t>
            </a:r>
          </a:p>
        </p:txBody>
      </p:sp>
      <p:pic>
        <p:nvPicPr>
          <p:cNvPr id="4" name="Picture 3" descr="organic-mulberry-500x500"/>
          <p:cNvPicPr>
            <a:picLocks noChangeAspect="1"/>
          </p:cNvPicPr>
          <p:nvPr/>
        </p:nvPicPr>
        <p:blipFill>
          <a:blip r:embed="rId2"/>
          <a:stretch>
            <a:fillRect/>
          </a:stretch>
        </p:blipFill>
        <p:spPr>
          <a:xfrm>
            <a:off x="6725920" y="66040"/>
            <a:ext cx="2279015" cy="2099310"/>
          </a:xfrm>
          <a:prstGeom prst="rect">
            <a:avLst/>
          </a:prstGeom>
        </p:spPr>
      </p:pic>
      <p:pic>
        <p:nvPicPr>
          <p:cNvPr id="5" name="Picture 4" descr="Hybrid-Poplar-450x450_450x"/>
          <p:cNvPicPr>
            <a:picLocks noChangeAspect="1"/>
          </p:cNvPicPr>
          <p:nvPr/>
        </p:nvPicPr>
        <p:blipFill>
          <a:blip r:embed="rId3"/>
          <a:stretch>
            <a:fillRect/>
          </a:stretch>
        </p:blipFill>
        <p:spPr>
          <a:xfrm>
            <a:off x="6725920" y="2165350"/>
            <a:ext cx="2463800" cy="2451735"/>
          </a:xfrm>
          <a:prstGeom prst="rect">
            <a:avLst/>
          </a:prstGeom>
        </p:spPr>
      </p:pic>
      <p:graphicFrame>
        <p:nvGraphicFramePr>
          <p:cNvPr id="6" name="Table 5"/>
          <p:cNvGraphicFramePr/>
          <p:nvPr/>
        </p:nvGraphicFramePr>
        <p:xfrm>
          <a:off x="4678045" y="4114165"/>
          <a:ext cx="2047875" cy="739140"/>
        </p:xfrm>
        <a:graphic>
          <a:graphicData uri="http://schemas.openxmlformats.org/drawingml/2006/table">
            <a:tbl>
              <a:tblPr firstRow="1" bandRow="1">
                <a:tableStyleId>{5C22544A-7EE6-4342-B048-85BDC9FD1C3A}</a:tableStyleId>
              </a:tblPr>
              <a:tblGrid>
                <a:gridCol w="2047875"/>
              </a:tblGrid>
              <a:tr h="369570">
                <a:tc>
                  <a:txBody>
                    <a:bodyPr/>
                    <a:lstStyle/>
                    <a:p>
                      <a:pPr marL="0" indent="0">
                        <a:buNone/>
                      </a:pPr>
                      <a:r>
                        <a:rPr lang="en-IN" altLang="en-US" sz="1000">
                          <a:solidFill>
                            <a:srgbClr val="000000"/>
                          </a:solidFill>
                          <a:latin typeface="Arial" panose="020B0604020202020204" charset="-122"/>
                        </a:rPr>
                        <a:t>HW- </a:t>
                      </a:r>
                    </a:p>
                    <a:p>
                      <a:pPr marL="0" indent="0">
                        <a:buNone/>
                      </a:pPr>
                      <a:r>
                        <a:rPr lang="en-US" sz="1000">
                          <a:solidFill>
                            <a:srgbClr val="000000"/>
                          </a:solidFill>
                          <a:latin typeface="Arial" panose="020B0604020202020204" charset="-122"/>
                        </a:rPr>
                        <a:t>Exercise, Reading A- Page 78</a:t>
                      </a: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9570">
                <a:tc>
                  <a:txBody>
                    <a:bodyPr/>
                    <a:lstStyle/>
                    <a:p>
                      <a:pPr marL="0" indent="0">
                        <a:buNone/>
                      </a:pPr>
                      <a:r>
                        <a:rPr lang="en-US" sz="1000">
                          <a:solidFill>
                            <a:srgbClr val="000000"/>
                          </a:solidFill>
                          <a:latin typeface="Arial" panose="020B0604020202020204" charset="-122"/>
                        </a:rPr>
                        <a:t>Exercise, Reading B- Page 78</a:t>
                      </a: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561</Words>
  <Application>WPS Presentation</Application>
  <PresentationFormat>On-screen Show (16:9)</PresentationFormat>
  <Paragraphs>79</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No humming bees  Fly through the trees, Laden with stolen gold; No blossom bright Will scent the night  It is now withered, old. </vt:lpstr>
      <vt:lpstr>Slide 7</vt:lpstr>
      <vt:lpstr>These misty days, Autumn’s last phase, Pierced with an icy prong; Cold winter’s breath Will bring their death They’ll fade out with the song. </vt:lpstr>
      <vt:lpstr>Difficult Words:</vt:lpstr>
      <vt:lpstr>Evaluation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33</cp:revision>
  <dcterms:created xsi:type="dcterms:W3CDTF">2021-05-29T08:11:00Z</dcterms:created>
  <dcterms:modified xsi:type="dcterms:W3CDTF">2022-04-01T04:54:19Z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