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60" r:id="rId3"/>
    <p:sldId id="261" r:id="rId5"/>
    <p:sldId id="258" r:id="rId6"/>
    <p:sldId id="262" r:id="rId7"/>
    <p:sldId id="263" r:id="rId8"/>
    <p:sldId id="264" r:id="rId9"/>
    <p:sldId id="265" r:id="rId10"/>
    <p:sldId id="266" r:id="rId11"/>
    <p:sldId id="267" r:id="rId12"/>
    <p:sldId id="25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 id="2" name="cga-6"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2"/>
          <a:srcRect/>
          <a:stretch>
            <a:fill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LITERATURE</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a:t>
            </a:r>
            <a:endPar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endParaRPr lang="en-GB"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r>
              <a:rPr lang="en-US" alt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2</a:t>
            </a:r>
            <a:endPar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b="1" dirty="0"/>
              <a:t>PERIOD NUMBER : 1</a:t>
            </a:r>
            <a:endParaRPr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 An old Woman</a:t>
            </a:r>
            <a:endParaRPr 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IN" b="1" dirty="0"/>
              <a:t>BY </a:t>
            </a:r>
            <a:r>
              <a:rPr lang="en-US" altLang="en-IN" b="1" dirty="0"/>
              <a:t>Arun Kolatkar</a:t>
            </a:r>
            <a:endParaRPr lang="en-US" altLang="en-IN" b="1"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59:morph option="byObject"/>
      </p:transition>
    </mc:Choice>
    <mc:Fallback>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anose="020F0502020204030204" pitchFamily="34" charset="0"/>
                <a:cs typeface="Calibri" panose="020F0502020204030204" pitchFamily="34" charset="0"/>
              </a:rPr>
              <a:t>EXPECTED LEARNING OUTCOMES</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448496" y="881281"/>
            <a:ext cx="8512479" cy="4109469"/>
          </a:xfrm>
          <a:prstGeom prst="rect">
            <a:avLst/>
          </a:prstGeom>
          <a:noFill/>
          <a:ln>
            <a:noFill/>
          </a:ln>
        </p:spPr>
        <p:txBody>
          <a:bodyPr spcFirstLastPara="1" wrap="square" lIns="91425" tIns="91425" rIns="91425" bIns="91425" anchor="t" anchorCtr="0">
            <a:noAutofit/>
          </a:bodyPr>
          <a:lstStyle/>
          <a:p>
            <a:pPr>
              <a:lnSpc>
                <a:spcPct val="115000"/>
              </a:lnSpc>
            </a:pPr>
            <a:r>
              <a:rPr lang="en-GB" b="1" dirty="0">
                <a:latin typeface="Calibri" panose="020F0502020204030204" pitchFamily="34" charset="0"/>
                <a:cs typeface="Calibri" panose="020F0502020204030204" pitchFamily="34" charset="0"/>
              </a:rPr>
              <a:t>GENERAL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Reading Comprehension followed by questions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short story/Fiction</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the plot</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Developing LSRW Skills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Know how to write a story- Beginning, middle and end</a:t>
            </a:r>
            <a:endParaRPr lang="en-GB" dirty="0">
              <a:latin typeface="Calibri" panose="020F0502020204030204" pitchFamily="34" charset="0"/>
              <a:cs typeface="Calibri" panose="020F0502020204030204" pitchFamily="34" charset="0"/>
            </a:endParaRPr>
          </a:p>
          <a:p>
            <a:pPr marL="342900" lvl="0" indent="-342900">
              <a:lnSpc>
                <a:spcPct val="115000"/>
              </a:lnSpc>
            </a:pPr>
            <a:endParaRPr lang="en-GB" dirty="0">
              <a:latin typeface="Calibri" panose="020F0502020204030204" pitchFamily="34" charset="0"/>
              <a:ea typeface="Arial" panose="020B0604020202020204" pitchFamily="34" charset="0"/>
              <a:cs typeface="Calibri" panose="020F0502020204030204" pitchFamily="34" charset="0"/>
            </a:endParaRPr>
          </a:p>
          <a:p>
            <a:pPr>
              <a:lnSpc>
                <a:spcPct val="115000"/>
              </a:lnSpc>
            </a:pPr>
            <a:r>
              <a:rPr lang="en-GB" b="1" dirty="0">
                <a:latin typeface="Calibri" panose="020F0502020204030204" pitchFamily="34" charset="0"/>
                <a:cs typeface="Calibri" panose="020F0502020204030204" pitchFamily="34" charset="0"/>
              </a:rPr>
              <a:t>SPECIFIC OBJECTIVES/ EXTENDED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 LSRW</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the story, plot,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 Developing skill of  Critical appreciation</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Focus on the underprivileged tribal of India</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aware of the importance of asking questions</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typical vocabulary meant for story writing</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varieties of style and diction in literary writing</a:t>
            </a:r>
            <a:endParaRPr lang="en-US" dirty="0">
              <a:latin typeface="Calibri" panose="020F0502020204030204" pitchFamily="34" charset="0"/>
              <a:ea typeface="Arial" panose="020B0604020202020204" pitchFamily="34" charset="0"/>
              <a:cs typeface="Calibri" panose="020F0502020204030204" pitchFamily="3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1" name="Google Shape;71;p15"/>
          <p:cNvSpPr txBox="1"/>
          <p:nvPr/>
        </p:nvSpPr>
        <p:spPr>
          <a:xfrm>
            <a:off x="260" y="-65"/>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2200" b="1" dirty="0">
                <a:solidFill>
                  <a:srgbClr val="FF0000"/>
                </a:solidFill>
                <a:latin typeface="Arial" panose="020B0604020202020204" pitchFamily="34" charset="0"/>
                <a:cs typeface="Arial" panose="020B0604020202020204" pitchFamily="34" charset="0"/>
                <a:sym typeface="Arial" panose="020B0604020202020204"/>
              </a:rPr>
              <a:t>INTRODUCTION TO THE </a:t>
            </a:r>
            <a:r>
              <a:rPr lang="en-US" altLang="en-IN" sz="2200" b="1" dirty="0">
                <a:solidFill>
                  <a:srgbClr val="FF0000"/>
                </a:solidFill>
                <a:latin typeface="Arial" panose="020B0604020202020204" pitchFamily="34" charset="0"/>
                <a:cs typeface="Arial" panose="020B0604020202020204" pitchFamily="34" charset="0"/>
                <a:sym typeface="Arial" panose="020B0604020202020204"/>
              </a:rPr>
              <a:t>POET</a:t>
            </a:r>
            <a:endParaRPr lang="en-US" altLang="en-IN" sz="2200" b="1" i="0" u="none" strike="noStrike" cap="none" dirty="0">
              <a:solidFill>
                <a:srgbClr val="FF0000"/>
              </a:solidFill>
              <a:latin typeface="Arial" panose="020B0604020202020204" pitchFamily="34" charset="0"/>
              <a:ea typeface="Arial" panose="020B0604020202020204"/>
              <a:cs typeface="Arial" panose="020B0604020202020204" pitchFamily="34" charset="0"/>
              <a:sym typeface="Arial" panose="020B0604020202020204"/>
            </a:endParaRPr>
          </a:p>
        </p:txBody>
      </p:sp>
      <p:sp>
        <p:nvSpPr>
          <p:cNvPr id="72" name="Google Shape;72;p15"/>
          <p:cNvSpPr txBox="1"/>
          <p:nvPr/>
        </p:nvSpPr>
        <p:spPr>
          <a:xfrm>
            <a:off x="51435" y="781050"/>
            <a:ext cx="5531485" cy="436181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0" i="0" u="none" strike="noStrike" cap="none">
                <a:solidFill>
                  <a:srgbClr val="000000"/>
                </a:solidFill>
                <a:latin typeface="Calibri" panose="020F0502020204030204"/>
                <a:ea typeface="Calibri" panose="020F0502020204030204"/>
                <a:cs typeface="Calibri" panose="020F0502020204030204"/>
                <a:sym typeface="Calibri" panose="020F0502020204030204"/>
              </a:rPr>
              <a:t>Arun Balkrishna Kolatkar (1 November 1932 – 25 September 2004) was an Indian poet who wrote in both Marathi and English. His poems found humour in everyday matters. Kolatkar is the only Indian poet other than Kabir to be featured on the World Classics titles of New York Review of Books.</a:t>
            </a:r>
            <a:endParaRPr lang="en-GB" sz="1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GB" sz="1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400" b="0" i="0" u="none" strike="noStrike" cap="none">
                <a:solidFill>
                  <a:srgbClr val="000000"/>
                </a:solidFill>
                <a:latin typeface="Calibri" panose="020F0502020204030204"/>
                <a:ea typeface="Calibri" panose="020F0502020204030204"/>
                <a:cs typeface="Calibri" panose="020F0502020204030204"/>
                <a:sym typeface="Calibri" panose="020F0502020204030204"/>
              </a:rPr>
              <a:t>Arun Kolatkar was bilingual and wrote in both English and Marathi. He seemed to have believed his skills were equal in both, which is no small thing. Through his poetry, Arun Kolatkar deals with many themes, obstacles, religious dogmas, blind faith, superstition, religious practices that prevalent in society and he also shows how common man is easily deceived and affected by these. So it is very much true that Arun Kolatkar is really the poet of common man and society. It is very much true that the impact of tradition, culture and blind faith turn the Indians religious minded. But the youth like Arun Kolatkar sees everything in light of reality, logic and scientific explanation. So society is now turned into mix culture, tradition and thoughts. Kolatkar with his trans-historical and cross-cultural images wants to show the society and culture in his poems. Some of the poems from his famous and eternal poetic collection ‘Jejuri’ show these.</a:t>
            </a:r>
            <a:endParaRPr lang="en-GB" sz="1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GB" sz="1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pic>
        <p:nvPicPr>
          <p:cNvPr id="2" name="Picture 1" descr="3__arun_kolatkar"/>
          <p:cNvPicPr>
            <a:picLocks noChangeAspect="1"/>
          </p:cNvPicPr>
          <p:nvPr/>
        </p:nvPicPr>
        <p:blipFill>
          <a:blip r:embed="rId2"/>
          <a:stretch>
            <a:fillRect/>
          </a:stretch>
        </p:blipFill>
        <p:spPr>
          <a:xfrm>
            <a:off x="6373495" y="781050"/>
            <a:ext cx="2203450" cy="27432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5" y="-110"/>
            <a:ext cx="8520600" cy="572700"/>
          </a:xfrm>
        </p:spPr>
        <p:txBody>
          <a:bodyPr/>
          <a:p>
            <a:r>
              <a:rPr lang="en-IN" sz="3200" b="1" dirty="0">
                <a:solidFill>
                  <a:srgbClr val="FF0000"/>
                </a:solidFill>
                <a:latin typeface="Arial" panose="020B0604020202020204" pitchFamily="34" charset="0"/>
                <a:cs typeface="Arial" panose="020B0604020202020204" pitchFamily="34" charset="0"/>
                <a:sym typeface="+mn-ea"/>
              </a:rPr>
              <a:t>THEME OF THE </a:t>
            </a:r>
            <a:r>
              <a:rPr lang="en-US" altLang="en-IN" sz="3200" b="1" dirty="0">
                <a:solidFill>
                  <a:srgbClr val="FF0000"/>
                </a:solidFill>
                <a:latin typeface="Arial" panose="020B0604020202020204" pitchFamily="34" charset="0"/>
                <a:cs typeface="Arial" panose="020B0604020202020204" pitchFamily="34" charset="0"/>
                <a:sym typeface="+mn-ea"/>
              </a:rPr>
              <a:t>POEM</a:t>
            </a:r>
            <a:br>
              <a:rPr lang="en-IN" sz="3200" b="1" dirty="0">
                <a:solidFill>
                  <a:srgbClr val="FF0000"/>
                </a:solidFill>
                <a:latin typeface="Arial" panose="020B0604020202020204" pitchFamily="34" charset="0"/>
                <a:cs typeface="Arial" panose="020B0604020202020204" pitchFamily="34" charset="0"/>
                <a:sym typeface="+mn-ea"/>
              </a:rPr>
            </a:br>
            <a:br>
              <a:rPr lang="en-US" sz="3200"/>
            </a:br>
            <a:endParaRPr lang="en-US" sz="3200"/>
          </a:p>
        </p:txBody>
      </p:sp>
      <p:sp>
        <p:nvSpPr>
          <p:cNvPr id="3" name="Text Placeholder 2"/>
          <p:cNvSpPr>
            <a:spLocks noGrp="1"/>
          </p:cNvSpPr>
          <p:nvPr>
            <p:ph type="body" idx="1"/>
          </p:nvPr>
        </p:nvSpPr>
        <p:spPr>
          <a:xfrm>
            <a:off x="49530" y="572770"/>
            <a:ext cx="6108700" cy="4570730"/>
          </a:xfrm>
        </p:spPr>
        <p:txBody>
          <a:bodyPr/>
          <a:p>
            <a:pPr marL="114300" indent="0">
              <a:buNone/>
            </a:pPr>
            <a:r>
              <a:rPr lang="en-US"/>
              <a:t>In Arun Kolatkar’s poem, “An Old Woman,” the main theme is about keeping what is important in perspective—in this case, an old woman and her heritage—the land from which she comes.</a:t>
            </a:r>
            <a:endParaRPr lang="en-US"/>
          </a:p>
          <a:p>
            <a:pPr marL="114300" indent="0">
              <a:buNone/>
            </a:pPr>
            <a:endParaRPr lang="en-US"/>
          </a:p>
          <a:p>
            <a:pPr marL="114300" indent="0">
              <a:buNone/>
            </a:pPr>
            <a:r>
              <a:rPr lang="en-US"/>
              <a:t>Someone may be walking and a woman may grab a hold of his or her sleeve. For a price, she will take what seems to be a sightseer to a nearby shrine. The man will not interested: he has seen the shrine before. However, the woman will be insistent; the man may want to dismiss her because she is an old woman, and they cling and won’t let go.</a:t>
            </a:r>
            <a:endParaRPr lang="en-US"/>
          </a:p>
        </p:txBody>
      </p:sp>
      <p:pic>
        <p:nvPicPr>
          <p:cNvPr id="4" name="Picture 3" descr="old-beggar-woman-vector-drawing-poor-city-street-68808357"/>
          <p:cNvPicPr>
            <a:picLocks noChangeAspect="1"/>
          </p:cNvPicPr>
          <p:nvPr/>
        </p:nvPicPr>
        <p:blipFill>
          <a:blip r:embed="rId1"/>
          <a:srcRect r="8451"/>
          <a:stretch>
            <a:fillRect/>
          </a:stretch>
        </p:blipFill>
        <p:spPr>
          <a:xfrm>
            <a:off x="6344920" y="572770"/>
            <a:ext cx="2675890" cy="368236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5" y="60850"/>
            <a:ext cx="8520600" cy="572700"/>
          </a:xfrm>
        </p:spPr>
        <p:txBody>
          <a:bodyPr/>
          <a:p>
            <a:r>
              <a:rPr lang="en-US" sz="3200" b="1">
                <a:solidFill>
                  <a:srgbClr val="FF0000"/>
                </a:solidFill>
                <a:sym typeface="+mn-ea"/>
              </a:rPr>
              <a:t>Summary of the Poem</a:t>
            </a:r>
            <a:endParaRPr lang="en-US" sz="3200" b="1">
              <a:solidFill>
                <a:srgbClr val="FF0000"/>
              </a:solidFill>
              <a:sym typeface="+mn-ea"/>
            </a:endParaRPr>
          </a:p>
        </p:txBody>
      </p:sp>
      <p:sp>
        <p:nvSpPr>
          <p:cNvPr id="3" name="Text Placeholder 2"/>
          <p:cNvSpPr>
            <a:spLocks noGrp="1"/>
          </p:cNvSpPr>
          <p:nvPr>
            <p:ph type="body" idx="1"/>
          </p:nvPr>
        </p:nvSpPr>
        <p:spPr>
          <a:xfrm>
            <a:off x="0" y="694690"/>
            <a:ext cx="6426200" cy="4448175"/>
          </a:xfrm>
        </p:spPr>
        <p:txBody>
          <a:bodyPr/>
          <a:p>
            <a:pPr marL="114300" indent="0">
              <a:buNone/>
            </a:pPr>
            <a:r>
              <a:rPr lang="en-US" sz="1400"/>
              <a:t>An old beggar woman catches hold of the sleeve of the speaker and insists on getting a fifty paisa con in alms. She tags along with him and promises that she will take him to the horseshoe temple. If he tells her that he has already seen the temple, she hobbles along with him and catches hold of his shirt tightly and again insists on getting a fifty paisa coin. She will not let him go. Like all other old women, she, too, sticks to him life a burr (prickly seed case of plants which stick to clothes). He turns around and wants to get rid or her. In order to end this useless activity, he tells her firmly to leave him. When she remarks,</a:t>
            </a:r>
            <a:endParaRPr lang="en-US" sz="1400"/>
          </a:p>
          <a:p>
            <a:pPr marL="114300" indent="0">
              <a:buNone/>
            </a:pPr>
            <a:r>
              <a:rPr lang="en-US" sz="1400"/>
              <a:t>“What else can an old woman do</a:t>
            </a:r>
            <a:endParaRPr lang="en-US" sz="1400"/>
          </a:p>
          <a:p>
            <a:pPr marL="114300" indent="0">
              <a:buNone/>
            </a:pPr>
            <a:r>
              <a:rPr lang="en-US" sz="1400"/>
              <a:t>On hills as wretched as these”.</a:t>
            </a:r>
            <a:endParaRPr lang="en-US" sz="1400"/>
          </a:p>
          <a:p>
            <a:pPr marL="114300" indent="0">
              <a:buNone/>
            </a:pPr>
            <a:r>
              <a:rPr lang="en-US" sz="1400"/>
              <a:t>He looks right at the sky in contemplation. As he looks on her, he finds that the cracks that begin around her eyes have spread beyond her skin. The decay of the old woman has spread to the hills and the temples and in our lives. The old woman stands there alone. And he is reduced to the small change in her hand.</a:t>
            </a:r>
            <a:endParaRPr lang="en-US" sz="1400"/>
          </a:p>
        </p:txBody>
      </p:sp>
      <p:pic>
        <p:nvPicPr>
          <p:cNvPr id="4" name="Picture 3" descr="poor-old-woman-37873096"/>
          <p:cNvPicPr>
            <a:picLocks noChangeAspect="1"/>
          </p:cNvPicPr>
          <p:nvPr/>
        </p:nvPicPr>
        <p:blipFill>
          <a:blip r:embed="rId1"/>
          <a:stretch>
            <a:fillRect/>
          </a:stretch>
        </p:blipFill>
        <p:spPr>
          <a:xfrm>
            <a:off x="6573520" y="762635"/>
            <a:ext cx="2053590" cy="331279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Placeholder 2"/>
          <p:cNvSpPr>
            <a:spLocks noGrp="1"/>
          </p:cNvSpPr>
          <p:nvPr>
            <p:ph type="body" idx="1"/>
          </p:nvPr>
        </p:nvSpPr>
        <p:spPr>
          <a:xfrm>
            <a:off x="0" y="0"/>
            <a:ext cx="6870065" cy="5142865"/>
          </a:xfrm>
        </p:spPr>
        <p:txBody>
          <a:bodyPr/>
          <a:p>
            <a:pPr marL="114300" indent="0" algn="ctr">
              <a:buNone/>
            </a:pPr>
            <a:r>
              <a:rPr lang="en-US" sz="1600"/>
              <a:t>An old woman grabs</a:t>
            </a:r>
            <a:endParaRPr lang="en-US" sz="1600"/>
          </a:p>
          <a:p>
            <a:pPr marL="114300" indent="0" algn="ctr">
              <a:buNone/>
            </a:pPr>
            <a:r>
              <a:rPr lang="en-US" sz="1600"/>
              <a:t>hold of your sleeve</a:t>
            </a:r>
            <a:endParaRPr lang="en-US" sz="1600"/>
          </a:p>
          <a:p>
            <a:pPr marL="114300" indent="0" algn="ctr">
              <a:buNone/>
            </a:pPr>
            <a:r>
              <a:rPr lang="en-US" sz="1600"/>
              <a:t>and tags along.</a:t>
            </a:r>
            <a:endParaRPr lang="en-US" sz="1600"/>
          </a:p>
          <a:p>
            <a:pPr marL="114300" indent="0" algn="ctr">
              <a:buNone/>
            </a:pPr>
            <a:endParaRPr lang="en-US" sz="1600"/>
          </a:p>
          <a:p>
            <a:pPr marL="114300" indent="0" algn="ctr">
              <a:buNone/>
            </a:pPr>
            <a:r>
              <a:rPr lang="en-US" sz="1600"/>
              <a:t>She wants a ﬁfty paise coin.</a:t>
            </a:r>
            <a:endParaRPr lang="en-US" sz="1600"/>
          </a:p>
          <a:p>
            <a:pPr marL="114300" indent="0" algn="ctr">
              <a:buNone/>
            </a:pPr>
            <a:r>
              <a:rPr lang="en-US" sz="1600"/>
              <a:t>She says she will take you</a:t>
            </a:r>
            <a:endParaRPr lang="en-US" sz="1600"/>
          </a:p>
          <a:p>
            <a:pPr marL="114300" indent="0" algn="ctr">
              <a:buNone/>
            </a:pPr>
            <a:r>
              <a:rPr lang="en-US" sz="1600"/>
              <a:t>to the horseshoe shrine.</a:t>
            </a:r>
            <a:endParaRPr lang="en-US" sz="1600"/>
          </a:p>
          <a:p>
            <a:pPr marL="114300" indent="0" algn="l">
              <a:buNone/>
            </a:pPr>
            <a:endParaRPr lang="en-US" sz="1600"/>
          </a:p>
          <a:p>
            <a:pPr marL="114300" indent="0" algn="l">
              <a:buNone/>
            </a:pPr>
            <a:r>
              <a:rPr lang="en-US" sz="1600" b="1"/>
              <a:t>Summary :  </a:t>
            </a:r>
            <a:endParaRPr lang="en-US" sz="1600"/>
          </a:p>
        </p:txBody>
      </p:sp>
      <p:pic>
        <p:nvPicPr>
          <p:cNvPr id="4" name="Picture 3" descr="images"/>
          <p:cNvPicPr>
            <a:picLocks noChangeAspect="1"/>
          </p:cNvPicPr>
          <p:nvPr/>
        </p:nvPicPr>
        <p:blipFill>
          <a:blip r:embed="rId1"/>
          <a:stretch>
            <a:fillRect/>
          </a:stretch>
        </p:blipFill>
        <p:spPr>
          <a:xfrm>
            <a:off x="6563360" y="1212215"/>
            <a:ext cx="2580640" cy="306578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Placeholder 2"/>
          <p:cNvSpPr>
            <a:spLocks noGrp="1"/>
          </p:cNvSpPr>
          <p:nvPr>
            <p:ph type="body" idx="1"/>
          </p:nvPr>
        </p:nvSpPr>
        <p:spPr>
          <a:xfrm>
            <a:off x="0" y="0"/>
            <a:ext cx="6680835" cy="5143500"/>
          </a:xfrm>
        </p:spPr>
        <p:txBody>
          <a:bodyPr/>
          <a:p>
            <a:pPr marL="114300" indent="0" algn="ctr">
              <a:buNone/>
            </a:pPr>
            <a:r>
              <a:rPr lang="en-US" sz="1400"/>
              <a:t>You've seen it already.</a:t>
            </a:r>
            <a:endParaRPr lang="en-US" sz="1400"/>
          </a:p>
          <a:p>
            <a:pPr marL="114300" indent="0" algn="ctr">
              <a:buNone/>
            </a:pPr>
            <a:r>
              <a:rPr lang="en-US" sz="1400"/>
              <a:t>She hobbles along anyway</a:t>
            </a:r>
            <a:endParaRPr lang="en-US" sz="1400"/>
          </a:p>
          <a:p>
            <a:pPr marL="114300" indent="0" algn="ctr">
              <a:buNone/>
            </a:pPr>
            <a:r>
              <a:rPr lang="en-US" sz="1400"/>
              <a:t>and tightens her grip on your shirt.</a:t>
            </a:r>
            <a:endParaRPr lang="en-US" sz="1400"/>
          </a:p>
          <a:p>
            <a:pPr marL="114300" indent="0" algn="ctr">
              <a:buNone/>
            </a:pPr>
            <a:endParaRPr lang="en-US" sz="1400"/>
          </a:p>
          <a:p>
            <a:pPr marL="114300" indent="0" algn="ctr">
              <a:buNone/>
            </a:pPr>
            <a:r>
              <a:rPr lang="en-US" sz="1400"/>
              <a:t>She won't let you go.</a:t>
            </a:r>
            <a:endParaRPr lang="en-US" sz="1400"/>
          </a:p>
          <a:p>
            <a:pPr marL="114300" indent="0" algn="ctr">
              <a:buNone/>
            </a:pPr>
            <a:r>
              <a:rPr lang="en-US" sz="1400"/>
              <a:t>You know how old women are.</a:t>
            </a:r>
            <a:endParaRPr lang="en-US" sz="1400"/>
          </a:p>
          <a:p>
            <a:pPr marL="114300" indent="0" algn="ctr">
              <a:buNone/>
            </a:pPr>
            <a:r>
              <a:rPr lang="en-US" sz="1400"/>
              <a:t>They stick to you like a burr.</a:t>
            </a:r>
            <a:endParaRPr lang="en-US" sz="1400"/>
          </a:p>
          <a:p>
            <a:pPr marL="114300" indent="0" algn="ctr">
              <a:buNone/>
            </a:pPr>
            <a:endParaRPr lang="en-US" sz="1400"/>
          </a:p>
          <a:p>
            <a:pPr marL="114300" indent="0" algn="ctr">
              <a:buNone/>
            </a:pPr>
            <a:r>
              <a:rPr lang="en-US" sz="1400"/>
              <a:t>You turn around and face her</a:t>
            </a:r>
            <a:endParaRPr lang="en-US" sz="1400"/>
          </a:p>
          <a:p>
            <a:pPr marL="114300" indent="0" algn="ctr">
              <a:buNone/>
            </a:pPr>
            <a:r>
              <a:rPr lang="en-US" sz="1400"/>
              <a:t>with an air of ﬁnality.</a:t>
            </a:r>
            <a:endParaRPr lang="en-US" sz="1400"/>
          </a:p>
          <a:p>
            <a:pPr marL="114300" indent="0" algn="ctr">
              <a:buNone/>
            </a:pPr>
            <a:r>
              <a:rPr lang="en-US" sz="1400"/>
              <a:t>You want to end the farce.</a:t>
            </a:r>
            <a:endParaRPr lang="en-US" sz="1400"/>
          </a:p>
          <a:p>
            <a:pPr marL="114300" indent="0" algn="ctr">
              <a:buNone/>
            </a:pPr>
            <a:endParaRPr lang="en-US" sz="1400"/>
          </a:p>
          <a:p>
            <a:pPr marL="114300" indent="0" algn="l">
              <a:buNone/>
            </a:pPr>
            <a:r>
              <a:rPr lang="en-US" sz="1400" b="1"/>
              <a:t>Summary :  </a:t>
            </a:r>
            <a:endParaRPr lang="en-US" sz="1400" b="1"/>
          </a:p>
        </p:txBody>
      </p:sp>
      <p:pic>
        <p:nvPicPr>
          <p:cNvPr id="4" name="Picture 3" descr="depositphotos_101726922-stock-illustration-poor-old-woman"/>
          <p:cNvPicPr>
            <a:picLocks noChangeAspect="1"/>
          </p:cNvPicPr>
          <p:nvPr/>
        </p:nvPicPr>
        <p:blipFill>
          <a:blip r:embed="rId1"/>
          <a:stretch>
            <a:fillRect/>
          </a:stretch>
        </p:blipFill>
        <p:spPr>
          <a:xfrm>
            <a:off x="6680835" y="153035"/>
            <a:ext cx="2164715" cy="467106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Placeholder 2"/>
          <p:cNvSpPr>
            <a:spLocks noGrp="1"/>
          </p:cNvSpPr>
          <p:nvPr>
            <p:ph type="body" idx="1"/>
          </p:nvPr>
        </p:nvSpPr>
        <p:spPr>
          <a:xfrm>
            <a:off x="0" y="0"/>
            <a:ext cx="6507480" cy="5144135"/>
          </a:xfrm>
        </p:spPr>
        <p:txBody>
          <a:bodyPr/>
          <a:p>
            <a:pPr marL="114300" indent="0" algn="ctr">
              <a:buNone/>
            </a:pPr>
            <a:r>
              <a:rPr lang="en-US" sz="1400"/>
              <a:t>When you hear her say,</a:t>
            </a:r>
            <a:endParaRPr lang="en-US" sz="1400"/>
          </a:p>
          <a:p>
            <a:pPr marL="114300" indent="0" algn="ctr">
              <a:buNone/>
            </a:pPr>
            <a:r>
              <a:rPr lang="en-US" sz="1400"/>
              <a:t>‘What else can an old woman do</a:t>
            </a:r>
            <a:endParaRPr lang="en-US" sz="1400"/>
          </a:p>
          <a:p>
            <a:pPr marL="114300" indent="0" algn="ctr">
              <a:buNone/>
            </a:pPr>
            <a:r>
              <a:rPr lang="en-US" sz="1400"/>
              <a:t>on hills as wretched as these?'</a:t>
            </a:r>
            <a:endParaRPr lang="en-US" sz="1400"/>
          </a:p>
          <a:p>
            <a:pPr marL="114300" indent="0" algn="ctr">
              <a:buNone/>
            </a:pPr>
            <a:endParaRPr lang="en-US" sz="1400"/>
          </a:p>
          <a:p>
            <a:pPr marL="114300" indent="0" algn="ctr">
              <a:buNone/>
            </a:pPr>
            <a:r>
              <a:rPr lang="en-US" sz="1400"/>
              <a:t>You look right at the sky.</a:t>
            </a:r>
            <a:endParaRPr lang="en-US" sz="1400"/>
          </a:p>
          <a:p>
            <a:pPr marL="114300" indent="0" algn="ctr">
              <a:buNone/>
            </a:pPr>
            <a:r>
              <a:rPr lang="en-US" sz="1400"/>
              <a:t>Clear through the bullet holes</a:t>
            </a:r>
            <a:endParaRPr lang="en-US" sz="1400"/>
          </a:p>
          <a:p>
            <a:pPr marL="114300" indent="0" algn="ctr">
              <a:buNone/>
            </a:pPr>
            <a:r>
              <a:rPr lang="en-US" sz="1400"/>
              <a:t>she has for her eyes.</a:t>
            </a:r>
            <a:endParaRPr lang="en-US" sz="1400"/>
          </a:p>
          <a:p>
            <a:pPr marL="114300" indent="0" algn="ctr">
              <a:buNone/>
            </a:pPr>
            <a:endParaRPr lang="en-US" sz="1400"/>
          </a:p>
          <a:p>
            <a:pPr marL="114300" indent="0" algn="ctr">
              <a:buNone/>
            </a:pPr>
            <a:r>
              <a:rPr lang="en-US" sz="1400"/>
              <a:t>And as you look on</a:t>
            </a:r>
            <a:endParaRPr lang="en-US" sz="1400"/>
          </a:p>
          <a:p>
            <a:pPr marL="114300" indent="0" algn="ctr">
              <a:buNone/>
            </a:pPr>
            <a:r>
              <a:rPr lang="en-US" sz="1400"/>
              <a:t>the cracks that begin around her eyes</a:t>
            </a:r>
            <a:endParaRPr lang="en-US" sz="1400"/>
          </a:p>
          <a:p>
            <a:pPr marL="114300" indent="0" algn="ctr">
              <a:buNone/>
            </a:pPr>
            <a:r>
              <a:rPr lang="en-US" sz="1400"/>
              <a:t>spread beyond her skin.</a:t>
            </a:r>
            <a:endParaRPr lang="en-US" sz="1400"/>
          </a:p>
          <a:p>
            <a:pPr marL="114300" indent="0" algn="ctr">
              <a:buNone/>
            </a:pPr>
            <a:endParaRPr lang="en-US" sz="1400"/>
          </a:p>
          <a:p>
            <a:pPr marL="114300" indent="0" algn="l">
              <a:buNone/>
            </a:pPr>
            <a:r>
              <a:rPr lang="en-US" sz="1400" b="1"/>
              <a:t>Summary : </a:t>
            </a:r>
            <a:endParaRPr lang="en-US" sz="1400" b="1"/>
          </a:p>
        </p:txBody>
      </p:sp>
      <p:pic>
        <p:nvPicPr>
          <p:cNvPr id="4" name="Picture 3" descr="images (1)"/>
          <p:cNvPicPr>
            <a:picLocks noChangeAspect="1"/>
          </p:cNvPicPr>
          <p:nvPr/>
        </p:nvPicPr>
        <p:blipFill>
          <a:blip r:embed="rId1"/>
          <a:stretch>
            <a:fillRect/>
          </a:stretch>
        </p:blipFill>
        <p:spPr>
          <a:xfrm>
            <a:off x="6851015" y="908050"/>
            <a:ext cx="1714500" cy="2667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Placeholder 2"/>
          <p:cNvSpPr>
            <a:spLocks noGrp="1"/>
          </p:cNvSpPr>
          <p:nvPr>
            <p:ph type="body" idx="1"/>
          </p:nvPr>
        </p:nvSpPr>
        <p:spPr>
          <a:xfrm>
            <a:off x="0" y="0"/>
            <a:ext cx="6597650" cy="5144135"/>
          </a:xfrm>
        </p:spPr>
        <p:txBody>
          <a:bodyPr/>
          <a:p>
            <a:pPr marL="114300" indent="0" algn="ctr">
              <a:buNone/>
            </a:pPr>
            <a:r>
              <a:rPr lang="en-US" sz="1400"/>
              <a:t>And the hills crack.</a:t>
            </a:r>
            <a:endParaRPr lang="en-US" sz="1400"/>
          </a:p>
          <a:p>
            <a:pPr marL="114300" indent="0" algn="ctr">
              <a:buNone/>
            </a:pPr>
            <a:r>
              <a:rPr lang="en-US" sz="1400"/>
              <a:t>And the temples crack.</a:t>
            </a:r>
            <a:endParaRPr lang="en-US" sz="1400"/>
          </a:p>
          <a:p>
            <a:pPr marL="114300" indent="0" algn="ctr">
              <a:buNone/>
            </a:pPr>
            <a:r>
              <a:rPr lang="en-US" sz="1400"/>
              <a:t>And the sky falls</a:t>
            </a:r>
            <a:endParaRPr lang="en-US" sz="1400"/>
          </a:p>
          <a:p>
            <a:pPr marL="114300" indent="0" algn="ctr">
              <a:buNone/>
            </a:pPr>
            <a:endParaRPr lang="en-US" sz="1400"/>
          </a:p>
          <a:p>
            <a:pPr marL="114300" indent="0" algn="ctr">
              <a:buNone/>
            </a:pPr>
            <a:r>
              <a:rPr lang="en-US" sz="1400"/>
              <a:t>with a plateglass clatter</a:t>
            </a:r>
            <a:endParaRPr lang="en-US" sz="1400"/>
          </a:p>
          <a:p>
            <a:pPr marL="114300" indent="0" algn="ctr">
              <a:buNone/>
            </a:pPr>
            <a:r>
              <a:rPr lang="en-US" sz="1400"/>
              <a:t>around the shatter proof crone</a:t>
            </a:r>
            <a:endParaRPr lang="en-US" sz="1400"/>
          </a:p>
          <a:p>
            <a:pPr marL="114300" indent="0" algn="ctr">
              <a:buNone/>
            </a:pPr>
            <a:r>
              <a:rPr lang="en-US" sz="1400"/>
              <a:t>who stands alone.</a:t>
            </a:r>
            <a:endParaRPr lang="en-US" sz="1400"/>
          </a:p>
          <a:p>
            <a:pPr marL="114300" indent="0" algn="ctr">
              <a:buNone/>
            </a:pPr>
            <a:endParaRPr lang="en-US" sz="1400"/>
          </a:p>
          <a:p>
            <a:pPr marL="114300" indent="0" algn="ctr">
              <a:buNone/>
            </a:pPr>
            <a:r>
              <a:rPr lang="en-US" sz="1400"/>
              <a:t>And you are reduced</a:t>
            </a:r>
            <a:endParaRPr lang="en-US" sz="1400"/>
          </a:p>
          <a:p>
            <a:pPr marL="114300" indent="0" algn="ctr">
              <a:buNone/>
            </a:pPr>
            <a:r>
              <a:rPr lang="en-US" sz="1400"/>
              <a:t>to so much small change</a:t>
            </a:r>
            <a:endParaRPr lang="en-US" sz="1400"/>
          </a:p>
          <a:p>
            <a:pPr marL="114300" indent="0" algn="ctr">
              <a:buNone/>
            </a:pPr>
            <a:r>
              <a:rPr lang="en-US" sz="1400"/>
              <a:t>in her hand.</a:t>
            </a:r>
            <a:endParaRPr lang="en-US" sz="1400"/>
          </a:p>
          <a:p>
            <a:pPr marL="114300" indent="0" algn="l">
              <a:buNone/>
            </a:pPr>
            <a:r>
              <a:rPr lang="en-US" sz="1400" b="1"/>
              <a:t>Summary: </a:t>
            </a:r>
            <a:endParaRPr lang="en-US" sz="1400" b="1"/>
          </a:p>
        </p:txBody>
      </p:sp>
      <p:pic>
        <p:nvPicPr>
          <p:cNvPr id="4" name="Picture 3" descr="images (2)"/>
          <p:cNvPicPr>
            <a:picLocks noChangeAspect="1"/>
          </p:cNvPicPr>
          <p:nvPr/>
        </p:nvPicPr>
        <p:blipFill>
          <a:blip r:embed="rId1"/>
          <a:stretch>
            <a:fillRect/>
          </a:stretch>
        </p:blipFill>
        <p:spPr>
          <a:xfrm>
            <a:off x="7020560" y="770890"/>
            <a:ext cx="1704975" cy="3228975"/>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4407</Words>
  <Application>WPS Presentation</Application>
  <PresentationFormat>On-screen Show (16:9)</PresentationFormat>
  <Paragraphs>103</Paragraphs>
  <Slides>10</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Arial</vt:lpstr>
      <vt:lpstr>SimSun</vt:lpstr>
      <vt:lpstr>Wingdings</vt:lpstr>
      <vt:lpstr>Arial</vt:lpstr>
      <vt:lpstr>Calibri</vt:lpstr>
      <vt:lpstr>Calibri</vt:lpstr>
      <vt:lpstr>Microsoft YaHei</vt:lpstr>
      <vt:lpstr>Arial Unicode MS</vt:lpstr>
      <vt:lpstr>Simple Light</vt:lpstr>
      <vt:lpstr>PowerPoint 演示文稿</vt:lpstr>
      <vt:lpstr>PowerPoint 演示文稿</vt:lpstr>
      <vt:lpstr>PowerPoint 演示文稿</vt:lpstr>
      <vt:lpstr>THEME OF THE POEM  </vt:lpstr>
      <vt:lpstr>Summary of the Poem</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cga-6</cp:lastModifiedBy>
  <cp:revision>31</cp:revision>
  <dcterms:created xsi:type="dcterms:W3CDTF">2021-05-26T05:00:00Z</dcterms:created>
  <dcterms:modified xsi:type="dcterms:W3CDTF">2021-07-04T13:45:51Z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1033-11.2.0.10176</vt:lpwstr>
  </property>
</Properties>
</file>