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63" r:id="rId4"/>
    <p:sldId id="264" r:id="rId5"/>
    <p:sldId id="256" r:id="rId6"/>
    <p:sldId id="259" r:id="rId7"/>
    <p:sldId id="260" r:id="rId8"/>
    <p:sldId id="262"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901A28-BC50-4777-937B-2D100EB58166}" type="datetimeFigureOut">
              <a:rPr lang="en-US" smtClean="0"/>
              <a:t>5/7/2022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A1DF76-1129-4BB1-B236-5F50B9222D39}"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DA9B2E-957A-4E1F-906F-45C8C9B5B941}" type="datetimeFigureOut">
              <a:rPr lang="en-US" smtClean="0"/>
              <a:t>5/7/2022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1145E3-0061-44E2-B737-1FD46DCAFB4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DA9B2E-957A-4E1F-906F-45C8C9B5B941}" type="datetimeFigureOut">
              <a:rPr lang="en-US" smtClean="0"/>
              <a:t>5/7/2022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1145E3-0061-44E2-B737-1FD46DCAFB4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DA9B2E-957A-4E1F-906F-45C8C9B5B941}" type="datetimeFigureOut">
              <a:rPr lang="en-US" smtClean="0"/>
              <a:t>5/7/2022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1145E3-0061-44E2-B737-1FD46DCAFB4C}"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7"/>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609600" lvl="0" indent="-457200" algn="l">
              <a:lnSpc>
                <a:spcPct val="115000"/>
              </a:lnSpc>
              <a:spcBef>
                <a:spcPts val="0"/>
              </a:spcBef>
              <a:spcAft>
                <a:spcPts val="0"/>
              </a:spcAft>
              <a:buSzPts val="1800"/>
              <a:buChar char="●"/>
              <a:defRPr/>
            </a:lvl1pPr>
            <a:lvl2pPr marL="1219200" lvl="1" indent="-423545" algn="l">
              <a:lnSpc>
                <a:spcPct val="115000"/>
              </a:lnSpc>
              <a:spcBef>
                <a:spcPts val="2135"/>
              </a:spcBef>
              <a:spcAft>
                <a:spcPts val="0"/>
              </a:spcAft>
              <a:buSzPts val="1400"/>
              <a:buChar char="○"/>
              <a:defRPr/>
            </a:lvl2pPr>
            <a:lvl3pPr marL="1828800" lvl="2" indent="-423545" algn="l">
              <a:lnSpc>
                <a:spcPct val="115000"/>
              </a:lnSpc>
              <a:spcBef>
                <a:spcPts val="2135"/>
              </a:spcBef>
              <a:spcAft>
                <a:spcPts val="0"/>
              </a:spcAft>
              <a:buSzPts val="1400"/>
              <a:buChar char="■"/>
              <a:defRPr/>
            </a:lvl3pPr>
            <a:lvl4pPr marL="2438400" lvl="3" indent="-423545" algn="l">
              <a:lnSpc>
                <a:spcPct val="115000"/>
              </a:lnSpc>
              <a:spcBef>
                <a:spcPts val="2135"/>
              </a:spcBef>
              <a:spcAft>
                <a:spcPts val="0"/>
              </a:spcAft>
              <a:buSzPts val="1400"/>
              <a:buChar char="●"/>
              <a:defRPr/>
            </a:lvl4pPr>
            <a:lvl5pPr marL="3048000" lvl="4" indent="-423545" algn="l">
              <a:lnSpc>
                <a:spcPct val="115000"/>
              </a:lnSpc>
              <a:spcBef>
                <a:spcPts val="2135"/>
              </a:spcBef>
              <a:spcAft>
                <a:spcPts val="0"/>
              </a:spcAft>
              <a:buSzPts val="1400"/>
              <a:buChar char="○"/>
              <a:defRPr/>
            </a:lvl5pPr>
            <a:lvl6pPr marL="3657600" lvl="5" indent="-423545" algn="l">
              <a:lnSpc>
                <a:spcPct val="115000"/>
              </a:lnSpc>
              <a:spcBef>
                <a:spcPts val="2135"/>
              </a:spcBef>
              <a:spcAft>
                <a:spcPts val="0"/>
              </a:spcAft>
              <a:buSzPts val="1400"/>
              <a:buChar char="■"/>
              <a:defRPr/>
            </a:lvl6pPr>
            <a:lvl7pPr marL="4267200" lvl="6" indent="-423545" algn="l">
              <a:lnSpc>
                <a:spcPct val="115000"/>
              </a:lnSpc>
              <a:spcBef>
                <a:spcPts val="2135"/>
              </a:spcBef>
              <a:spcAft>
                <a:spcPts val="0"/>
              </a:spcAft>
              <a:buSzPts val="1400"/>
              <a:buChar char="●"/>
              <a:defRPr/>
            </a:lvl7pPr>
            <a:lvl8pPr marL="4876800" lvl="7" indent="-423545" algn="l">
              <a:lnSpc>
                <a:spcPct val="115000"/>
              </a:lnSpc>
              <a:spcBef>
                <a:spcPts val="2135"/>
              </a:spcBef>
              <a:spcAft>
                <a:spcPts val="0"/>
              </a:spcAft>
              <a:buSzPts val="1400"/>
              <a:buChar char="○"/>
              <a:defRPr/>
            </a:lvl8pPr>
            <a:lvl9pPr marL="5486400" lvl="8" indent="-423545" algn="l">
              <a:lnSpc>
                <a:spcPct val="115000"/>
              </a:lnSpc>
              <a:spcBef>
                <a:spcPts val="2135"/>
              </a:spcBef>
              <a:spcAft>
                <a:spcPts val="2135"/>
              </a:spcAft>
              <a:buSzPts val="1400"/>
              <a:buChar char="■"/>
              <a:defRPr/>
            </a:lvl9pPr>
          </a:lstStyle>
          <a:p>
            <a:endParaRPr/>
          </a:p>
        </p:txBody>
      </p:sp>
      <p:sp>
        <p:nvSpPr>
          <p:cNvPr id="16" name="Google Shape;16;p7"/>
          <p:cNvSpPr txBox="1">
            <a:spLocks noGrp="1"/>
          </p:cNvSpPr>
          <p:nvPr>
            <p:ph type="sldNum" idx="12"/>
          </p:nvPr>
        </p:nvSpPr>
        <p:spPr>
          <a:xfrm>
            <a:off x="8472458" y="6217623"/>
            <a:ext cx="5487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fld id="{00000000-1234-1234-1234-123412341234}" type="slidenum">
              <a:rPr lang="en-GB" smtClean="0"/>
              <a:pPr/>
              <a:t>‹#›</a:t>
            </a:fld>
            <a:endParaRPr lang="en-GB"/>
          </a:p>
        </p:txBody>
      </p:sp>
    </p:spTree>
  </p:cSld>
  <p:clrMapOvr>
    <a:masterClrMapping/>
  </p:clrMapOvr>
  <p:transition>
    <p:cover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DA9B2E-957A-4E1F-906F-45C8C9B5B941}" type="datetimeFigureOut">
              <a:rPr lang="en-US" smtClean="0"/>
              <a:t>5/7/2022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1145E3-0061-44E2-B737-1FD46DCAFB4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DA9B2E-957A-4E1F-906F-45C8C9B5B941}" type="datetimeFigureOut">
              <a:rPr lang="en-US" smtClean="0"/>
              <a:t>5/7/2022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1145E3-0061-44E2-B737-1FD46DCAFB4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DA9B2E-957A-4E1F-906F-45C8C9B5B941}" type="datetimeFigureOut">
              <a:rPr lang="en-US" smtClean="0"/>
              <a:t>5/7/2022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1145E3-0061-44E2-B737-1FD46DCAFB4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DA9B2E-957A-4E1F-906F-45C8C9B5B941}" type="datetimeFigureOut">
              <a:rPr lang="en-US" smtClean="0"/>
              <a:t>5/7/2022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1145E3-0061-44E2-B737-1FD46DCAFB4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DA9B2E-957A-4E1F-906F-45C8C9B5B941}" type="datetimeFigureOut">
              <a:rPr lang="en-US" smtClean="0"/>
              <a:t>5/7/2022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1145E3-0061-44E2-B737-1FD46DCAFB4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DA9B2E-957A-4E1F-906F-45C8C9B5B941}" type="datetimeFigureOut">
              <a:rPr lang="en-US" smtClean="0"/>
              <a:t>5/7/2022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1145E3-0061-44E2-B737-1FD46DCAFB4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DA9B2E-957A-4E1F-906F-45C8C9B5B941}" type="datetimeFigureOut">
              <a:rPr lang="en-US" smtClean="0"/>
              <a:t>5/7/2022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1145E3-0061-44E2-B737-1FD46DCAFB4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DA9B2E-957A-4E1F-906F-45C8C9B5B941}" type="datetimeFigureOut">
              <a:rPr lang="en-US" smtClean="0"/>
              <a:t>5/7/2022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1145E3-0061-44E2-B737-1FD46DCAFB4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DA9B2E-957A-4E1F-906F-45C8C9B5B941}" type="datetimeFigureOut">
              <a:rPr lang="en-US" smtClean="0"/>
              <a:t>5/7/2022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1145E3-0061-44E2-B737-1FD46DCAFB4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srcRect/>
          <a:stretch>
            <a:fillRect/>
          </a:stretch>
        </p:blipFill>
        <p:spPr>
          <a:xfrm>
            <a:off x="0" y="5079385"/>
            <a:ext cx="9144000" cy="1821147"/>
          </a:xfrm>
          <a:prstGeom prst="rect">
            <a:avLst/>
          </a:prstGeom>
          <a:noFill/>
          <a:ln>
            <a:noFill/>
          </a:ln>
        </p:spPr>
      </p:pic>
      <p:pic>
        <p:nvPicPr>
          <p:cNvPr id="55" name="Google Shape;55;p1"/>
          <p:cNvPicPr preferRelativeResize="0"/>
          <p:nvPr/>
        </p:nvPicPr>
        <p:blipFill rotWithShape="1">
          <a:blip r:embed="rId4" cstate="print"/>
          <a:srcRect/>
          <a:stretch>
            <a:fillRect/>
          </a:stretch>
        </p:blipFill>
        <p:spPr>
          <a:xfrm>
            <a:off x="7494814" y="168069"/>
            <a:ext cx="1340611" cy="824709"/>
          </a:xfrm>
          <a:prstGeom prst="rect">
            <a:avLst/>
          </a:prstGeom>
          <a:noFill/>
          <a:ln>
            <a:noFill/>
          </a:ln>
        </p:spPr>
      </p:pic>
      <p:sp>
        <p:nvSpPr>
          <p:cNvPr id="56" name="Google Shape;56;p1"/>
          <p:cNvSpPr txBox="1"/>
          <p:nvPr/>
        </p:nvSpPr>
        <p:spPr>
          <a:xfrm>
            <a:off x="222675" y="1330401"/>
            <a:ext cx="8763000" cy="3706435"/>
          </a:xfrm>
          <a:prstGeom prst="rect">
            <a:avLst/>
          </a:prstGeom>
          <a:noFill/>
          <a:ln>
            <a:noFill/>
          </a:ln>
        </p:spPr>
        <p:txBody>
          <a:bodyPr spcFirstLastPara="1" wrap="square" lIns="121900" tIns="121900" rIns="121900" bIns="121900" anchor="t" anchorCtr="0">
            <a:noAutofit/>
          </a:bodyPr>
          <a:lstStyle/>
          <a:p>
            <a:pPr algn="ctr">
              <a:buClr>
                <a:srgbClr val="000000"/>
              </a:buClr>
              <a:buSzPts val="3100"/>
            </a:pPr>
            <a:endParaRPr lang="en-IN" sz="4000" b="1" dirty="0">
              <a:solidFill>
                <a:srgbClr val="FF0000"/>
              </a:solidFill>
              <a:latin typeface="Calibri" panose="020F0502020204030204"/>
              <a:ea typeface="Calibri" panose="020F0502020204030204"/>
              <a:cs typeface="Calibri" panose="020F0502020204030204"/>
              <a:sym typeface="Calibri" panose="020F0502020204030204"/>
            </a:endParaRPr>
          </a:p>
          <a:p>
            <a:pPr algn="ctr">
              <a:buClr>
                <a:srgbClr val="000000"/>
              </a:buClr>
              <a:buSzPts val="3100"/>
            </a:pPr>
            <a:r>
              <a:rPr lang="en-IN" sz="4000" b="1" dirty="0" smtClean="0">
                <a:solidFill>
                  <a:srgbClr val="FF0000"/>
                </a:solidFill>
                <a:latin typeface="Calibri" panose="020F0502020204030204"/>
                <a:ea typeface="Calibri" panose="020F0502020204030204"/>
                <a:cs typeface="Calibri" panose="020F0502020204030204"/>
                <a:sym typeface="Calibri" panose="020F0502020204030204"/>
              </a:rPr>
              <a:t>AN OLD WOMAN</a:t>
            </a:r>
            <a:endParaRPr lang="en-GB" sz="4000" b="1" dirty="0">
              <a:solidFill>
                <a:srgbClr val="FF0000"/>
              </a:solidFill>
              <a:latin typeface="Calibri" panose="020F0502020204030204"/>
              <a:ea typeface="Calibri" panose="020F0502020204030204"/>
              <a:cs typeface="Calibri" panose="020F0502020204030204"/>
              <a:sym typeface="Calibri" panose="020F0502020204030204"/>
            </a:endParaRPr>
          </a:p>
          <a:p>
            <a:pPr algn="ctr">
              <a:buClr>
                <a:srgbClr val="000000"/>
              </a:buClr>
              <a:buSzPts val="3100"/>
            </a:pPr>
            <a:r>
              <a:rPr lang="en-US" sz="3335" dirty="0">
                <a:solidFill>
                  <a:srgbClr val="000000"/>
                </a:solidFill>
                <a:latin typeface="Calibri" panose="020F0502020204030204"/>
                <a:ea typeface="Calibri" panose="020F0502020204030204"/>
                <a:cs typeface="Calibri" panose="020F0502020204030204"/>
                <a:sym typeface="Calibri" panose="020F0502020204030204"/>
              </a:rPr>
              <a:t>STD-VI</a:t>
            </a:r>
            <a:r>
              <a:rPr lang="en-IN" altLang="en-US" sz="3335" dirty="0">
                <a:solidFill>
                  <a:srgbClr val="000000"/>
                </a:solidFill>
                <a:latin typeface="Calibri" panose="020F0502020204030204"/>
                <a:ea typeface="Calibri" panose="020F0502020204030204"/>
                <a:cs typeface="Calibri" panose="020F0502020204030204"/>
                <a:sym typeface="Calibri" panose="020F0502020204030204"/>
              </a:rPr>
              <a:t>I</a:t>
            </a:r>
          </a:p>
        </p:txBody>
      </p:sp>
      <p:sp>
        <p:nvSpPr>
          <p:cNvPr id="57" name="Google Shape;57;p1"/>
          <p:cNvSpPr txBox="1"/>
          <p:nvPr/>
        </p:nvSpPr>
        <p:spPr>
          <a:xfrm>
            <a:off x="5874275" y="131167"/>
            <a:ext cx="3176100" cy="16900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5">
              <a:solidFill>
                <a:srgbClr val="000000"/>
              </a:solidFill>
              <a:latin typeface="Arial" panose="020B0604020202020204"/>
              <a:ea typeface="Arial" panose="020B0604020202020204"/>
              <a:cs typeface="Arial" panose="020B0604020202020204"/>
              <a:sym typeface="Arial" panose="020B0604020202020204"/>
            </a:endParaRPr>
          </a:p>
        </p:txBody>
      </p:sp>
      <p:sp>
        <p:nvSpPr>
          <p:cNvPr id="58" name="Google Shape;58;p1"/>
          <p:cNvSpPr txBox="1"/>
          <p:nvPr/>
        </p:nvSpPr>
        <p:spPr>
          <a:xfrm>
            <a:off x="2222183" y="3429000"/>
            <a:ext cx="4763929" cy="1212850"/>
          </a:xfrm>
          <a:prstGeom prst="rect">
            <a:avLst/>
          </a:prstGeom>
          <a:noFill/>
          <a:ln>
            <a:noFill/>
          </a:ln>
        </p:spPr>
        <p:txBody>
          <a:bodyPr spcFirstLastPara="1" wrap="square" lIns="121900" tIns="121900" rIns="121900" bIns="121900" anchor="t" anchorCtr="0">
            <a:noAutofit/>
          </a:bodyPr>
          <a:lstStyle/>
          <a:p>
            <a:pPr>
              <a:buClr>
                <a:srgbClr val="000000"/>
              </a:buClr>
              <a:buSzPts val="1400"/>
            </a:pPr>
            <a:r>
              <a:rPr lang="en-GB" sz="2400" b="1" dirty="0">
                <a:solidFill>
                  <a:srgbClr val="000000"/>
                </a:solidFill>
                <a:latin typeface="+mj-lt"/>
                <a:ea typeface="Arial" panose="020B0604020202020204"/>
                <a:cs typeface="Arial" panose="020B0604020202020204"/>
                <a:sym typeface="Arial" panose="020B0604020202020204"/>
              </a:rPr>
              <a:t>SUBJECT </a:t>
            </a:r>
            <a:r>
              <a:rPr lang="en-GB" sz="2400" b="1" dirty="0">
                <a:latin typeface="+mj-lt"/>
              </a:rPr>
              <a:t>: ENGLISH</a:t>
            </a:r>
          </a:p>
          <a:p>
            <a:pPr>
              <a:buClr>
                <a:srgbClr val="000000"/>
              </a:buClr>
              <a:buSzPts val="1400"/>
            </a:pPr>
            <a:r>
              <a:rPr lang="en-GB" sz="2400" b="1" dirty="0" smtClean="0">
                <a:solidFill>
                  <a:srgbClr val="000000"/>
                </a:solidFill>
                <a:latin typeface="+mj-lt"/>
                <a:ea typeface="Arial" panose="020B0604020202020204"/>
                <a:cs typeface="Arial" panose="020B0604020202020204"/>
                <a:sym typeface="Arial" panose="020B0604020202020204"/>
              </a:rPr>
              <a:t>PERIOD NUMBER:1</a:t>
            </a:r>
            <a:endParaRPr sz="2400" b="1" dirty="0">
              <a:solidFill>
                <a:srgbClr val="000000"/>
              </a:solidFill>
              <a:latin typeface="+mj-lt"/>
              <a:ea typeface="Arial" panose="020B0604020202020204"/>
              <a:cs typeface="Arial" panose="020B0604020202020204"/>
              <a:sym typeface="Arial" panose="020B0604020202020204"/>
            </a:endParaRPr>
          </a:p>
          <a:p>
            <a:pPr>
              <a:buClr>
                <a:srgbClr val="000000"/>
              </a:buClr>
              <a:buSzPts val="1400"/>
            </a:pPr>
            <a:r>
              <a:rPr lang="en-GB" sz="2400" b="1" dirty="0">
                <a:solidFill>
                  <a:srgbClr val="000000"/>
                </a:solidFill>
                <a:latin typeface="+mj-lt"/>
                <a:ea typeface="Arial" panose="020B0604020202020204"/>
                <a:cs typeface="Arial" panose="020B0604020202020204"/>
                <a:sym typeface="Arial" panose="020B0604020202020204"/>
              </a:rPr>
              <a:t>CHAPTER NAME : </a:t>
            </a:r>
            <a:r>
              <a:rPr lang="en-IN" sz="2400" b="1" dirty="0" smtClean="0">
                <a:solidFill>
                  <a:srgbClr val="000000"/>
                </a:solidFill>
                <a:latin typeface="+mj-lt"/>
                <a:ea typeface="Arial" panose="020B0604020202020204"/>
                <a:cs typeface="Arial" panose="020B0604020202020204"/>
                <a:sym typeface="Arial" panose="020B0604020202020204"/>
              </a:rPr>
              <a:t>An Old Woman</a:t>
            </a:r>
          </a:p>
          <a:p>
            <a:pPr>
              <a:buClr>
                <a:srgbClr val="000000"/>
              </a:buClr>
              <a:buSzPts val="1400"/>
            </a:pPr>
            <a:endParaRPr lang="en-IN" sz="2400" b="1" dirty="0">
              <a:solidFill>
                <a:srgbClr val="000000"/>
              </a:solidFill>
              <a:latin typeface="+mj-lt"/>
              <a:ea typeface="Arial" panose="020B0604020202020204"/>
              <a:cs typeface="Arial" panose="020B0604020202020204"/>
              <a:sym typeface="Arial" panose="020B0604020202020204"/>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3" cstate="print"/>
          <a:srcRect/>
          <a:stretch>
            <a:fillRect/>
          </a:stretch>
        </p:blipFill>
        <p:spPr>
          <a:xfrm>
            <a:off x="7699400" y="234537"/>
            <a:ext cx="1232526" cy="815833"/>
          </a:xfrm>
          <a:prstGeom prst="rect">
            <a:avLst/>
          </a:prstGeom>
          <a:noFill/>
          <a:ln>
            <a:noFill/>
          </a:ln>
        </p:spPr>
      </p:pic>
      <p:sp>
        <p:nvSpPr>
          <p:cNvPr id="64" name="Google Shape;64;p2"/>
          <p:cNvSpPr txBox="1"/>
          <p:nvPr/>
        </p:nvSpPr>
        <p:spPr>
          <a:xfrm>
            <a:off x="272675" y="355353"/>
            <a:ext cx="8688300" cy="1041200"/>
          </a:xfrm>
          <a:prstGeom prst="rect">
            <a:avLst/>
          </a:prstGeom>
          <a:noFill/>
          <a:ln>
            <a:noFill/>
          </a:ln>
        </p:spPr>
        <p:txBody>
          <a:bodyPr spcFirstLastPara="1" wrap="square" lIns="121900" tIns="121900" rIns="121900" bIns="121900" anchor="t" anchorCtr="0">
            <a:noAutofit/>
          </a:bodyPr>
          <a:lstStyle/>
          <a:p>
            <a:pPr lvl="0">
              <a:buSzPts val="2200"/>
            </a:pPr>
            <a:r>
              <a:rPr lang="en-US" sz="2400" b="1" dirty="0">
                <a:solidFill>
                  <a:srgbClr val="FF0000"/>
                </a:solidFill>
                <a:latin typeface="Calibri" panose="020F0502020204030204" charset="0"/>
                <a:cs typeface="Calibri" panose="020F0502020204030204" charset="0"/>
              </a:rPr>
              <a:t>EXPECTED LEARNING OUTCOMES</a:t>
            </a:r>
            <a:endParaRPr sz="2400" b="1" dirty="0">
              <a:solidFill>
                <a:srgbClr val="FF0000"/>
              </a:solidFill>
              <a:latin typeface="Calibri" panose="020F0502020204030204" charset="0"/>
              <a:cs typeface="Calibri" panose="020F0502020204030204" charset="0"/>
              <a:sym typeface="Arial" panose="020B0604020202020204"/>
            </a:endParaRPr>
          </a:p>
        </p:txBody>
      </p:sp>
      <p:sp>
        <p:nvSpPr>
          <p:cNvPr id="65" name="Google Shape;65;p2"/>
          <p:cNvSpPr txBox="1"/>
          <p:nvPr/>
        </p:nvSpPr>
        <p:spPr>
          <a:xfrm>
            <a:off x="448496" y="1033670"/>
            <a:ext cx="8512479" cy="5620664"/>
          </a:xfrm>
          <a:prstGeom prst="rect">
            <a:avLst/>
          </a:prstGeom>
          <a:noFill/>
          <a:ln>
            <a:noFill/>
          </a:ln>
        </p:spPr>
        <p:txBody>
          <a:bodyPr spcFirstLastPara="1" wrap="square" lIns="121900" tIns="121900" rIns="121900" bIns="121900" anchor="t" anchorCtr="0">
            <a:noAutofit/>
          </a:bodyPr>
          <a:lstStyle/>
          <a:p>
            <a:pPr>
              <a:lnSpc>
                <a:spcPct val="115000"/>
              </a:lnSpc>
            </a:pPr>
            <a:r>
              <a:rPr lang="en-GB" sz="2000" b="1" dirty="0">
                <a:latin typeface="Calibri" panose="020F0502020204030204" charset="0"/>
                <a:cs typeface="Calibri" panose="020F0502020204030204" charset="0"/>
              </a:rPr>
              <a:t>GENERAL </a:t>
            </a:r>
            <a:r>
              <a:rPr lang="en-GB" sz="2000" b="1" dirty="0" smtClean="0">
                <a:latin typeface="Calibri" panose="020F0502020204030204" charset="0"/>
                <a:cs typeface="Calibri" panose="020F0502020204030204" charset="0"/>
              </a:rPr>
              <a:t>OBJECTIVES</a:t>
            </a:r>
            <a:endParaRPr lang="en-GB" sz="2000" dirty="0">
              <a:latin typeface="Calibri" panose="020F0502020204030204" charset="0"/>
              <a:ea typeface="Arial" panose="020B0604020202020204" pitchFamily="34" charset="0"/>
              <a:cs typeface="Calibri" panose="020F0502020204030204" charset="0"/>
            </a:endParaRPr>
          </a:p>
          <a:p>
            <a:pPr marL="457200" indent="-457200">
              <a:lnSpc>
                <a:spcPct val="115000"/>
              </a:lnSpc>
              <a:buFont typeface="+mj-lt"/>
              <a:buAutoNum type="arabicPeriod"/>
            </a:pPr>
            <a:r>
              <a:rPr lang="en-GB" sz="2000" dirty="0">
                <a:latin typeface="Calibri" panose="020F0502020204030204" charset="0"/>
                <a:ea typeface="Arial" panose="020B0604020202020204" pitchFamily="34" charset="0"/>
                <a:cs typeface="Calibri" panose="020F0502020204030204" charset="0"/>
              </a:rPr>
              <a:t>Understand and </a:t>
            </a:r>
            <a:r>
              <a:rPr lang="en-GB" sz="2000" dirty="0" smtClean="0">
                <a:latin typeface="Calibri" panose="020F0502020204030204" charset="0"/>
                <a:ea typeface="Arial" panose="020B0604020202020204" pitchFamily="34" charset="0"/>
                <a:cs typeface="Calibri" panose="020F0502020204030204" charset="0"/>
              </a:rPr>
              <a:t>appreciate poetry as a literary art form</a:t>
            </a:r>
            <a:endParaRPr lang="en-GB" sz="2000" dirty="0">
              <a:latin typeface="Calibri" panose="020F0502020204030204" charset="0"/>
              <a:ea typeface="Arial" panose="020B0604020202020204" pitchFamily="34" charset="0"/>
              <a:cs typeface="Calibri" panose="020F0502020204030204" charset="0"/>
            </a:endParaRPr>
          </a:p>
          <a:p>
            <a:pPr marL="457200" indent="-457200">
              <a:lnSpc>
                <a:spcPct val="115000"/>
              </a:lnSpc>
              <a:buFont typeface="+mj-lt"/>
              <a:buAutoNum type="arabicPeriod"/>
            </a:pPr>
            <a:r>
              <a:rPr lang="en-GB" sz="2000" dirty="0">
                <a:latin typeface="Calibri" panose="020F0502020204030204" charset="0"/>
                <a:ea typeface="Arial" panose="020B0604020202020204" pitchFamily="34" charset="0"/>
                <a:cs typeface="Calibri" panose="020F0502020204030204" charset="0"/>
              </a:rPr>
              <a:t>Analyze the various elements of poetry, such as diction, tone, form, genre, imagery, figures of speech, symbolism, theme, etc.</a:t>
            </a:r>
          </a:p>
          <a:p>
            <a:pPr marL="457200" indent="-457200">
              <a:lnSpc>
                <a:spcPct val="115000"/>
              </a:lnSpc>
              <a:buFont typeface="+mj-lt"/>
              <a:buAutoNum type="arabicPeriod"/>
            </a:pPr>
            <a:r>
              <a:rPr lang="en-GB" sz="2000" dirty="0">
                <a:latin typeface="Calibri" panose="020F0502020204030204" charset="0"/>
                <a:ea typeface="Arial" panose="020B0604020202020204" pitchFamily="34" charset="0"/>
                <a:cs typeface="Calibri" panose="020F0502020204030204" charset="0"/>
              </a:rPr>
              <a:t>Recognize the rhythms, metrics and other musical aspects of </a:t>
            </a:r>
            <a:r>
              <a:rPr lang="en-GB" sz="2000" dirty="0" smtClean="0">
                <a:latin typeface="Calibri" panose="020F0502020204030204" charset="0"/>
                <a:ea typeface="Arial" panose="020B0604020202020204" pitchFamily="34" charset="0"/>
                <a:cs typeface="Calibri" panose="020F0502020204030204" charset="0"/>
              </a:rPr>
              <a:t>poetry</a:t>
            </a:r>
            <a:endParaRPr lang="en-GB" sz="2000" dirty="0">
              <a:latin typeface="Calibri" panose="020F0502020204030204" charset="0"/>
              <a:ea typeface="Arial" panose="020B0604020202020204" pitchFamily="34" charset="0"/>
              <a:cs typeface="Calibri" panose="020F0502020204030204" charset="0"/>
            </a:endParaRPr>
          </a:p>
          <a:p>
            <a:pPr marL="457200" indent="-457200">
              <a:lnSpc>
                <a:spcPct val="115000"/>
              </a:lnSpc>
              <a:buFont typeface="+mj-lt"/>
              <a:buAutoNum type="arabicPeriod"/>
            </a:pPr>
            <a:r>
              <a:rPr lang="en-GB" sz="2000" dirty="0">
                <a:latin typeface="Calibri" panose="020F0502020204030204" charset="0"/>
                <a:ea typeface="Arial" panose="020B0604020202020204" pitchFamily="34" charset="0"/>
                <a:cs typeface="Calibri" panose="020F0502020204030204" charset="0"/>
              </a:rPr>
              <a:t>Develop their critical thinking skills</a:t>
            </a:r>
          </a:p>
          <a:p>
            <a:pPr marL="457200" indent="-457200">
              <a:lnSpc>
                <a:spcPct val="115000"/>
              </a:lnSpc>
              <a:buFont typeface="+mj-lt"/>
              <a:buAutoNum type="arabicPeriod"/>
            </a:pPr>
            <a:r>
              <a:rPr lang="en-GB" sz="2000" dirty="0">
                <a:latin typeface="Calibri" panose="020F0502020204030204" charset="0"/>
                <a:ea typeface="Arial" panose="020B0604020202020204" pitchFamily="34" charset="0"/>
                <a:cs typeface="Calibri" panose="020F0502020204030204" charset="0"/>
              </a:rPr>
              <a:t>Develop their own creativity</a:t>
            </a:r>
            <a:r>
              <a:rPr lang="en-IN" altLang="en-GB" sz="2000" dirty="0">
                <a:latin typeface="Calibri" panose="020F0502020204030204" charset="0"/>
                <a:ea typeface="Arial" panose="020B0604020202020204" pitchFamily="34" charset="0"/>
                <a:cs typeface="Calibri" panose="020F0502020204030204" charset="0"/>
              </a:rPr>
              <a:t> which will help to e</a:t>
            </a:r>
            <a:r>
              <a:rPr lang="en-GB" sz="2000" dirty="0" err="1">
                <a:latin typeface="Calibri" panose="020F0502020204030204" charset="0"/>
                <a:ea typeface="Arial" panose="020B0604020202020204" pitchFamily="34" charset="0"/>
                <a:cs typeface="Calibri" panose="020F0502020204030204" charset="0"/>
              </a:rPr>
              <a:t>nhance</a:t>
            </a:r>
            <a:r>
              <a:rPr lang="en-GB" sz="2000" dirty="0">
                <a:latin typeface="Calibri" panose="020F0502020204030204" charset="0"/>
                <a:ea typeface="Arial" panose="020B0604020202020204" pitchFamily="34" charset="0"/>
                <a:cs typeface="Calibri" panose="020F0502020204030204" charset="0"/>
              </a:rPr>
              <a:t> </a:t>
            </a:r>
            <a:r>
              <a:rPr lang="en-GB" sz="2000" dirty="0" smtClean="0">
                <a:latin typeface="Calibri" panose="020F0502020204030204" charset="0"/>
                <a:ea typeface="Arial" panose="020B0604020202020204" pitchFamily="34" charset="0"/>
                <a:cs typeface="Calibri" panose="020F0502020204030204" charset="0"/>
              </a:rPr>
              <a:t> </a:t>
            </a:r>
            <a:r>
              <a:rPr lang="en-GB" sz="2000" dirty="0">
                <a:latin typeface="Calibri" panose="020F0502020204030204" charset="0"/>
                <a:ea typeface="Arial" panose="020B0604020202020204" pitchFamily="34" charset="0"/>
                <a:cs typeface="Calibri" panose="020F0502020204030204" charset="0"/>
              </a:rPr>
              <a:t>writing </a:t>
            </a:r>
            <a:r>
              <a:rPr lang="en-GB" sz="2000" dirty="0" smtClean="0">
                <a:latin typeface="Calibri" panose="020F0502020204030204" charset="0"/>
                <a:ea typeface="Arial" panose="020B0604020202020204" pitchFamily="34" charset="0"/>
                <a:cs typeface="Calibri" panose="020F0502020204030204" charset="0"/>
              </a:rPr>
              <a:t>skills</a:t>
            </a:r>
          </a:p>
          <a:p>
            <a:pPr marL="457200" indent="-457200">
              <a:lnSpc>
                <a:spcPct val="115000"/>
              </a:lnSpc>
            </a:pPr>
            <a:endParaRPr lang="en-GB" sz="2000" b="1" dirty="0" smtClean="0">
              <a:latin typeface="Calibri" panose="020F0502020204030204" charset="0"/>
              <a:ea typeface="Arial" panose="020B0604020202020204" pitchFamily="34" charset="0"/>
              <a:cs typeface="Calibri" panose="020F0502020204030204" charset="0"/>
            </a:endParaRPr>
          </a:p>
          <a:p>
            <a:pPr marL="457200" indent="-457200">
              <a:lnSpc>
                <a:spcPct val="115000"/>
              </a:lnSpc>
            </a:pPr>
            <a:r>
              <a:rPr lang="en-GB" sz="2000" b="1" dirty="0" smtClean="0">
                <a:latin typeface="Calibri" panose="020F0502020204030204" charset="0"/>
                <a:ea typeface="Arial" panose="020B0604020202020204" pitchFamily="34" charset="0"/>
                <a:cs typeface="Calibri" panose="020F0502020204030204" charset="0"/>
              </a:rPr>
              <a:t>SPECIFIC LEARNING OBJECTIVES</a:t>
            </a:r>
          </a:p>
          <a:p>
            <a:pPr marL="457200" indent="-457200">
              <a:lnSpc>
                <a:spcPct val="115000"/>
              </a:lnSpc>
              <a:buAutoNum type="arabicPeriod"/>
            </a:pPr>
            <a:r>
              <a:rPr lang="en-GB" sz="2000" dirty="0" smtClean="0">
                <a:latin typeface="Calibri" panose="020F0502020204030204" charset="0"/>
                <a:ea typeface="Arial" panose="020B0604020202020204" pitchFamily="34" charset="0"/>
                <a:cs typeface="Calibri" panose="020F0502020204030204" charset="0"/>
              </a:rPr>
              <a:t>Analyse the poem and understand its central theme</a:t>
            </a:r>
          </a:p>
          <a:p>
            <a:pPr marL="457200" indent="-457200">
              <a:lnSpc>
                <a:spcPct val="115000"/>
              </a:lnSpc>
              <a:buAutoNum type="arabicPeriod"/>
            </a:pPr>
            <a:r>
              <a:rPr lang="en-GB" sz="2000" dirty="0" smtClean="0">
                <a:latin typeface="Calibri" panose="020F0502020204030204" charset="0"/>
                <a:ea typeface="Arial" panose="020B0604020202020204" pitchFamily="34" charset="0"/>
                <a:cs typeface="Calibri" panose="020F0502020204030204" charset="0"/>
              </a:rPr>
              <a:t>Relate the theme of the poem to his/her personal life</a:t>
            </a:r>
          </a:p>
          <a:p>
            <a:pPr marL="457200" indent="-457200">
              <a:lnSpc>
                <a:spcPct val="115000"/>
              </a:lnSpc>
              <a:buAutoNum type="arabicPeriod"/>
            </a:pPr>
            <a:r>
              <a:rPr lang="en-GB" sz="2000" dirty="0" smtClean="0">
                <a:latin typeface="Calibri" panose="020F0502020204030204" charset="0"/>
                <a:ea typeface="Arial" panose="020B0604020202020204" pitchFamily="34" charset="0"/>
                <a:cs typeface="Calibri" panose="020F0502020204030204" charset="0"/>
              </a:rPr>
              <a:t>Analyse the structure of the poem</a:t>
            </a:r>
          </a:p>
          <a:p>
            <a:pPr marL="457200" indent="-457200">
              <a:lnSpc>
                <a:spcPct val="115000"/>
              </a:lnSpc>
              <a:buAutoNum type="arabicPeriod"/>
            </a:pPr>
            <a:r>
              <a:rPr lang="en-GB" sz="2000" dirty="0" smtClean="0">
                <a:latin typeface="Calibri" panose="020F0502020204030204" charset="0"/>
                <a:ea typeface="Arial" panose="020B0604020202020204" pitchFamily="34" charset="0"/>
                <a:cs typeface="Calibri" panose="020F0502020204030204" charset="0"/>
              </a:rPr>
              <a:t>Interpret the tone and mood of the poem</a:t>
            </a:r>
            <a:endParaRPr lang="en-GB" sz="2000" dirty="0">
              <a:latin typeface="Calibri" panose="020F0502020204030204" charset="0"/>
              <a:ea typeface="Arial" panose="020B0604020202020204" pitchFamily="34" charset="0"/>
              <a:cs typeface="Calibri" panose="020F0502020204030204" charset="0"/>
            </a:endParaRPr>
          </a:p>
          <a:p>
            <a:pPr indent="0">
              <a:lnSpc>
                <a:spcPct val="115000"/>
              </a:lnSpc>
              <a:buFont typeface="+mj-lt"/>
              <a:buNone/>
            </a:pPr>
            <a:endParaRPr lang="en-US" sz="2000" dirty="0">
              <a:latin typeface="Calibri" panose="020F0502020204030204" charset="0"/>
              <a:ea typeface="Arial" panose="020B0604020202020204" pitchFamily="34" charset="0"/>
              <a:cs typeface="Calibri" panose="020F0502020204030204" charset="0"/>
            </a:endParaRPr>
          </a:p>
        </p:txBody>
      </p:sp>
    </p:spTree>
  </p:cSld>
  <p:clrMapOvr>
    <a:masterClrMapping/>
  </p:clrMapOvr>
  <p:transition>
    <p:cover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rPr>
              <a:t>About the Poet</a:t>
            </a:r>
            <a:endParaRPr lang="en-US" b="1" dirty="0">
              <a:solidFill>
                <a:srgbClr val="FF0000"/>
              </a:solidFill>
            </a:endParaRPr>
          </a:p>
        </p:txBody>
      </p:sp>
      <p:sp>
        <p:nvSpPr>
          <p:cNvPr id="3" name="Text Placeholder 2"/>
          <p:cNvSpPr>
            <a:spLocks noGrp="1"/>
          </p:cNvSpPr>
          <p:nvPr>
            <p:ph type="body" idx="1"/>
          </p:nvPr>
        </p:nvSpPr>
        <p:spPr>
          <a:xfrm>
            <a:off x="311700" y="1536633"/>
            <a:ext cx="5617622" cy="4555200"/>
          </a:xfrm>
        </p:spPr>
        <p:txBody>
          <a:bodyPr/>
          <a:lstStyle/>
          <a:p>
            <a:pPr>
              <a:buNone/>
            </a:pPr>
            <a:r>
              <a:rPr lang="en-US" sz="2000" dirty="0" err="1" smtClean="0"/>
              <a:t>Arun</a:t>
            </a:r>
            <a:r>
              <a:rPr lang="en-US" sz="2000" dirty="0" smtClean="0"/>
              <a:t> </a:t>
            </a:r>
            <a:r>
              <a:rPr lang="en-US" sz="2000" dirty="0" err="1" smtClean="0"/>
              <a:t>Kolatkar</a:t>
            </a:r>
            <a:r>
              <a:rPr lang="en-US" sz="2000" dirty="0" smtClean="0"/>
              <a:t> (1932-2004) was educated and employed as a graphic artist in Mumbai. </a:t>
            </a:r>
            <a:r>
              <a:rPr lang="en-US" sz="2000" dirty="0" err="1" smtClean="0"/>
              <a:t>Kolatkar</a:t>
            </a:r>
            <a:r>
              <a:rPr lang="en-US" sz="2000" dirty="0" smtClean="0"/>
              <a:t>, a </a:t>
            </a:r>
            <a:r>
              <a:rPr lang="en-US" sz="2000" b="1" dirty="0" smtClean="0"/>
              <a:t>Commonwealth Poetry Prize recipient</a:t>
            </a:r>
            <a:r>
              <a:rPr lang="en-US" sz="2000" dirty="0" smtClean="0"/>
              <a:t>, has written to ‘</a:t>
            </a:r>
            <a:r>
              <a:rPr lang="en-US" sz="2000" dirty="0" err="1" smtClean="0"/>
              <a:t>Kavi</a:t>
            </a:r>
            <a:r>
              <a:rPr lang="en-US" sz="2000" dirty="0" smtClean="0"/>
              <a:t>,’ ‘Opinion Literary Review,’ ‘New Writing in India,’ and ‘The Shell and The Rain,’ among other publications. He is a poet who is bilingual and has also translated Marathi poetry. This poem is from his book ‘</a:t>
            </a:r>
            <a:r>
              <a:rPr lang="en-US" sz="2000" dirty="0" err="1" smtClean="0"/>
              <a:t>Jejuri</a:t>
            </a:r>
            <a:r>
              <a:rPr lang="en-US" sz="2000" dirty="0" smtClean="0"/>
              <a:t>,’ which contains a compilation of his poetry.</a:t>
            </a:r>
            <a:endParaRPr lang="en-US" sz="2000" dirty="0"/>
          </a:p>
        </p:txBody>
      </p:sp>
      <p:pic>
        <p:nvPicPr>
          <p:cNvPr id="2050" name="Picture 2" descr="See the source image"/>
          <p:cNvPicPr>
            <a:picLocks noChangeAspect="1" noChangeArrowheads="1"/>
          </p:cNvPicPr>
          <p:nvPr/>
        </p:nvPicPr>
        <p:blipFill>
          <a:blip r:embed="rId2"/>
          <a:srcRect/>
          <a:stretch>
            <a:fillRect/>
          </a:stretch>
        </p:blipFill>
        <p:spPr bwMode="auto">
          <a:xfrm>
            <a:off x="5786446" y="1500174"/>
            <a:ext cx="3357554" cy="4286280"/>
          </a:xfrm>
          <a:prstGeom prst="rect">
            <a:avLst/>
          </a:prstGeom>
          <a:noFill/>
        </p:spPr>
      </p:pic>
    </p:spTree>
  </p:cSld>
  <p:clrMapOvr>
    <a:masterClrMapping/>
  </p:clrMapOvr>
  <p:transition>
    <p:cover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rPr>
              <a:t>Theme</a:t>
            </a:r>
            <a:endParaRPr lang="en-US" b="1" dirty="0">
              <a:solidFill>
                <a:srgbClr val="FF0000"/>
              </a:solidFill>
            </a:endParaRPr>
          </a:p>
        </p:txBody>
      </p:sp>
      <p:sp>
        <p:nvSpPr>
          <p:cNvPr id="3" name="Text Placeholder 2"/>
          <p:cNvSpPr>
            <a:spLocks noGrp="1"/>
          </p:cNvSpPr>
          <p:nvPr>
            <p:ph type="body" idx="1"/>
          </p:nvPr>
        </p:nvSpPr>
        <p:spPr>
          <a:xfrm>
            <a:off x="311700" y="1536633"/>
            <a:ext cx="7760762" cy="4555200"/>
          </a:xfrm>
        </p:spPr>
        <p:txBody>
          <a:bodyPr/>
          <a:lstStyle/>
          <a:p>
            <a:pPr>
              <a:buNone/>
            </a:pPr>
            <a:r>
              <a:rPr lang="en-US" sz="2400" dirty="0" smtClean="0"/>
              <a:t>In this poem, the visitor’s impression of the woman as someone who just pestered the tourists for money has transformed. He realizes that despite witnessing a catastrophe, this woman prefers to earn her life on her own. The poem ends on a note that, no one can be taken for granted.</a:t>
            </a:r>
            <a:endParaRPr lang="en-US" sz="2400" dirty="0"/>
          </a:p>
        </p:txBody>
      </p:sp>
    </p:spTree>
  </p:cSld>
  <p:clrMapOvr>
    <a:masterClrMapping/>
  </p:clrMapOvr>
  <p:transition>
    <p:cover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solidFill>
                  <a:srgbClr val="FF0000"/>
                </a:solidFill>
              </a:rPr>
              <a:t>Introduction</a:t>
            </a:r>
            <a:endParaRPr lang="en-US" b="1" dirty="0">
              <a:solidFill>
                <a:srgbClr val="FF0000"/>
              </a:solidFill>
            </a:endParaRPr>
          </a:p>
        </p:txBody>
      </p:sp>
      <p:sp>
        <p:nvSpPr>
          <p:cNvPr id="5" name="Content Placeholder 4"/>
          <p:cNvSpPr>
            <a:spLocks noGrp="1"/>
          </p:cNvSpPr>
          <p:nvPr>
            <p:ph idx="1"/>
          </p:nvPr>
        </p:nvSpPr>
        <p:spPr/>
        <p:txBody>
          <a:bodyPr/>
          <a:lstStyle/>
          <a:p>
            <a:pPr>
              <a:buNone/>
            </a:pPr>
            <a:r>
              <a:rPr lang="en-US" dirty="0"/>
              <a:t>In the poem ‘</a:t>
            </a:r>
            <a:r>
              <a:rPr lang="en-US" b="1" dirty="0"/>
              <a:t>An Old Woman’</a:t>
            </a:r>
            <a:r>
              <a:rPr lang="en-US" dirty="0"/>
              <a:t>, </a:t>
            </a:r>
            <a:r>
              <a:rPr lang="en-US" dirty="0" err="1"/>
              <a:t>Arun</a:t>
            </a:r>
            <a:r>
              <a:rPr lang="en-US" dirty="0"/>
              <a:t> </a:t>
            </a:r>
            <a:r>
              <a:rPr lang="en-US" dirty="0" err="1"/>
              <a:t>Kolatkar</a:t>
            </a:r>
            <a:r>
              <a:rPr lang="en-US" dirty="0"/>
              <a:t> wonderfully paints the graphic picture of an old begging woman. The decay of this old woman here clearly symbolizes the decay in our own lives, in our society.</a:t>
            </a:r>
          </a:p>
        </p:txBody>
      </p:sp>
      <p:pic>
        <p:nvPicPr>
          <p:cNvPr id="6" name="Google Shape;63;p2"/>
          <p:cNvPicPr preferRelativeResize="0"/>
          <p:nvPr/>
        </p:nvPicPr>
        <p:blipFill rotWithShape="1">
          <a:blip r:embed="rId2" cstate="print"/>
          <a:srcRect/>
          <a:stretch>
            <a:fillRect/>
          </a:stretch>
        </p:blipFill>
        <p:spPr>
          <a:xfrm>
            <a:off x="7699400" y="234537"/>
            <a:ext cx="1232526" cy="815833"/>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Summary</a:t>
            </a:r>
            <a:endParaRPr lang="en-US" dirty="0">
              <a:solidFill>
                <a:srgbClr val="FF0000"/>
              </a:solidFill>
            </a:endParaRPr>
          </a:p>
        </p:txBody>
      </p:sp>
      <p:sp>
        <p:nvSpPr>
          <p:cNvPr id="3" name="Content Placeholder 2"/>
          <p:cNvSpPr>
            <a:spLocks noGrp="1"/>
          </p:cNvSpPr>
          <p:nvPr>
            <p:ph idx="1"/>
          </p:nvPr>
        </p:nvSpPr>
        <p:spPr>
          <a:xfrm>
            <a:off x="457200" y="1600200"/>
            <a:ext cx="4114800" cy="4525963"/>
          </a:xfrm>
        </p:spPr>
        <p:txBody>
          <a:bodyPr>
            <a:normAutofit lnSpcReduction="10000"/>
          </a:bodyPr>
          <a:lstStyle/>
          <a:p>
            <a:pPr>
              <a:buNone/>
            </a:pPr>
            <a:r>
              <a:rPr lang="en-US" dirty="0"/>
              <a:t>At </a:t>
            </a:r>
            <a:r>
              <a:rPr lang="en-US" b="1" dirty="0" err="1" smtClean="0"/>
              <a:t>Jejuri</a:t>
            </a:r>
            <a:r>
              <a:rPr lang="en-US" dirty="0" smtClean="0"/>
              <a:t>, </a:t>
            </a:r>
            <a:r>
              <a:rPr lang="en-US" dirty="0"/>
              <a:t>an old woman catches hold of a pilgrim in order to extract some money from him. She is a very poor woman who earns her living by begging money from the pilgrims who go to </a:t>
            </a:r>
            <a:r>
              <a:rPr lang="en-US" dirty="0" err="1" smtClean="0"/>
              <a:t>Jejuri</a:t>
            </a:r>
            <a:r>
              <a:rPr lang="en-US" dirty="0" smtClean="0"/>
              <a:t>.</a:t>
            </a:r>
            <a:endParaRPr lang="en-US" dirty="0"/>
          </a:p>
        </p:txBody>
      </p:sp>
      <p:pic>
        <p:nvPicPr>
          <p:cNvPr id="4" name="Google Shape;63;p2"/>
          <p:cNvPicPr preferRelativeResize="0"/>
          <p:nvPr/>
        </p:nvPicPr>
        <p:blipFill rotWithShape="1">
          <a:blip r:embed="rId2" cstate="print"/>
          <a:srcRect/>
          <a:stretch>
            <a:fillRect/>
          </a:stretch>
        </p:blipFill>
        <p:spPr>
          <a:xfrm>
            <a:off x="7699400" y="234537"/>
            <a:ext cx="1232526" cy="815833"/>
          </a:xfrm>
          <a:prstGeom prst="rect">
            <a:avLst/>
          </a:prstGeom>
          <a:noFill/>
          <a:ln>
            <a:noFill/>
          </a:ln>
        </p:spPr>
      </p:pic>
      <p:pic>
        <p:nvPicPr>
          <p:cNvPr id="5122" name="Picture 2" descr="See the source image"/>
          <p:cNvPicPr>
            <a:picLocks noChangeAspect="1" noChangeArrowheads="1"/>
          </p:cNvPicPr>
          <p:nvPr/>
        </p:nvPicPr>
        <p:blipFill>
          <a:blip r:embed="rId3"/>
          <a:srcRect/>
          <a:stretch>
            <a:fillRect/>
          </a:stretch>
        </p:blipFill>
        <p:spPr bwMode="auto">
          <a:xfrm>
            <a:off x="4629150" y="1142984"/>
            <a:ext cx="4514850" cy="5715016"/>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Summary</a:t>
            </a:r>
            <a:endParaRPr lang="en-US" dirty="0">
              <a:solidFill>
                <a:srgbClr val="FF0000"/>
              </a:solidFill>
            </a:endParaRPr>
          </a:p>
        </p:txBody>
      </p:sp>
      <p:sp>
        <p:nvSpPr>
          <p:cNvPr id="3" name="Content Placeholder 2"/>
          <p:cNvSpPr>
            <a:spLocks noGrp="1"/>
          </p:cNvSpPr>
          <p:nvPr>
            <p:ph idx="1"/>
          </p:nvPr>
        </p:nvSpPr>
        <p:spPr>
          <a:xfrm>
            <a:off x="457200" y="1600200"/>
            <a:ext cx="4471990" cy="4525963"/>
          </a:xfrm>
        </p:spPr>
        <p:txBody>
          <a:bodyPr>
            <a:normAutofit fontScale="92500" lnSpcReduction="20000"/>
          </a:bodyPr>
          <a:lstStyle/>
          <a:p>
            <a:pPr>
              <a:buNone/>
            </a:pPr>
            <a:r>
              <a:rPr lang="en-US" dirty="0" smtClean="0"/>
              <a:t>Her </a:t>
            </a:r>
            <a:r>
              <a:rPr lang="en-US" dirty="0"/>
              <a:t>demand is very modest because she asks a pilgrim for only a fifty-</a:t>
            </a:r>
            <a:r>
              <a:rPr lang="en-US" dirty="0" err="1"/>
              <a:t>paise</a:t>
            </a:r>
            <a:r>
              <a:rPr lang="en-US" dirty="0"/>
              <a:t> coin; and, when the pilgrim shows his unwillingness to give her the money, she says that, in return for the money, she would take him with her and show him the Horseshoe Shrine. </a:t>
            </a:r>
          </a:p>
        </p:txBody>
      </p:sp>
      <p:pic>
        <p:nvPicPr>
          <p:cNvPr id="4" name="Google Shape;63;p2"/>
          <p:cNvPicPr preferRelativeResize="0"/>
          <p:nvPr/>
        </p:nvPicPr>
        <p:blipFill rotWithShape="1">
          <a:blip r:embed="rId2" cstate="print"/>
          <a:srcRect/>
          <a:stretch>
            <a:fillRect/>
          </a:stretch>
        </p:blipFill>
        <p:spPr>
          <a:xfrm>
            <a:off x="7699400" y="234537"/>
            <a:ext cx="1232526" cy="815833"/>
          </a:xfrm>
          <a:prstGeom prst="rect">
            <a:avLst/>
          </a:prstGeom>
          <a:noFill/>
          <a:ln>
            <a:noFill/>
          </a:ln>
        </p:spPr>
      </p:pic>
      <p:pic>
        <p:nvPicPr>
          <p:cNvPr id="4100" name="Picture 4" descr="See the source image"/>
          <p:cNvPicPr>
            <a:picLocks noChangeAspect="1" noChangeArrowheads="1"/>
          </p:cNvPicPr>
          <p:nvPr/>
        </p:nvPicPr>
        <p:blipFill>
          <a:blip r:embed="rId3"/>
          <a:srcRect/>
          <a:stretch>
            <a:fillRect/>
          </a:stretch>
        </p:blipFill>
        <p:spPr bwMode="auto">
          <a:xfrm>
            <a:off x="5143504" y="1643050"/>
            <a:ext cx="3171825" cy="47625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Summary</a:t>
            </a:r>
            <a:endParaRPr lang="en-US" dirty="0">
              <a:solidFill>
                <a:srgbClr val="FF0000"/>
              </a:solidFill>
            </a:endParaRPr>
          </a:p>
        </p:txBody>
      </p:sp>
      <p:sp>
        <p:nvSpPr>
          <p:cNvPr id="3" name="Content Placeholder 2"/>
          <p:cNvSpPr>
            <a:spLocks noGrp="1"/>
          </p:cNvSpPr>
          <p:nvPr>
            <p:ph idx="1"/>
          </p:nvPr>
        </p:nvSpPr>
        <p:spPr>
          <a:xfrm>
            <a:off x="457200" y="1600200"/>
            <a:ext cx="4471990" cy="4525963"/>
          </a:xfrm>
        </p:spPr>
        <p:txBody>
          <a:bodyPr>
            <a:normAutofit fontScale="77500" lnSpcReduction="20000"/>
          </a:bodyPr>
          <a:lstStyle/>
          <a:p>
            <a:pPr>
              <a:buNone/>
            </a:pPr>
            <a:r>
              <a:rPr lang="en-US" dirty="0"/>
              <a:t>When the pilgrim replies that he has already seen that shrine, she still clings to him and, in fact, tightens her grip on his sleeve. The pilgrim looks at her with an expression of finality, indicating his refusal to give her any money. But the woman still does not leave him and says that a poor old woman has no alternative but to maintain herself on the charity of people.</a:t>
            </a:r>
          </a:p>
          <a:p>
            <a:pPr>
              <a:buNone/>
            </a:pPr>
            <a:endParaRPr lang="en-US" dirty="0"/>
          </a:p>
        </p:txBody>
      </p:sp>
      <p:pic>
        <p:nvPicPr>
          <p:cNvPr id="4" name="Google Shape;63;p2"/>
          <p:cNvPicPr preferRelativeResize="0"/>
          <p:nvPr/>
        </p:nvPicPr>
        <p:blipFill rotWithShape="1">
          <a:blip r:embed="rId2" cstate="print"/>
          <a:srcRect/>
          <a:stretch>
            <a:fillRect/>
          </a:stretch>
        </p:blipFill>
        <p:spPr>
          <a:xfrm>
            <a:off x="7699400" y="234537"/>
            <a:ext cx="1232526" cy="815833"/>
          </a:xfrm>
          <a:prstGeom prst="rect">
            <a:avLst/>
          </a:prstGeom>
          <a:noFill/>
          <a:ln>
            <a:noFill/>
          </a:ln>
        </p:spPr>
      </p:pic>
      <p:pic>
        <p:nvPicPr>
          <p:cNvPr id="3074" name="Picture 2" descr="See the source image"/>
          <p:cNvPicPr>
            <a:picLocks noChangeAspect="1" noChangeArrowheads="1"/>
          </p:cNvPicPr>
          <p:nvPr/>
        </p:nvPicPr>
        <p:blipFill>
          <a:blip r:embed="rId3"/>
          <a:srcRect/>
          <a:stretch>
            <a:fillRect/>
          </a:stretch>
        </p:blipFill>
        <p:spPr bwMode="auto">
          <a:xfrm>
            <a:off x="5286380" y="1357298"/>
            <a:ext cx="3857620" cy="5214974"/>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3" cstate="print"/>
          <a:srcRect/>
          <a:stretch>
            <a:fillRect/>
          </a:stretch>
        </p:blipFill>
        <p:spPr>
          <a:xfrm>
            <a:off x="7630820" y="286788"/>
            <a:ext cx="1232526" cy="815833"/>
          </a:xfrm>
          <a:prstGeom prst="rect">
            <a:avLst/>
          </a:prstGeom>
          <a:noFill/>
          <a:ln>
            <a:noFill/>
          </a:ln>
        </p:spPr>
      </p:pic>
      <p:sp>
        <p:nvSpPr>
          <p:cNvPr id="78" name="Google Shape;78;p4"/>
          <p:cNvSpPr txBox="1"/>
          <p:nvPr/>
        </p:nvSpPr>
        <p:spPr>
          <a:xfrm>
            <a:off x="621425" y="991333"/>
            <a:ext cx="7801200" cy="4749600"/>
          </a:xfrm>
          <a:prstGeom prst="rect">
            <a:avLst/>
          </a:prstGeom>
          <a:noFill/>
          <a:ln>
            <a:noFill/>
          </a:ln>
        </p:spPr>
        <p:txBody>
          <a:bodyPr spcFirstLastPara="1" wrap="square" lIns="121900" tIns="121900" rIns="121900" bIns="121900" anchor="ctr" anchorCtr="0">
            <a:noAutofit/>
          </a:bodyPr>
          <a:lstStyle/>
          <a:p>
            <a:pPr marL="609600" algn="ctr">
              <a:lnSpc>
                <a:spcPct val="115000"/>
              </a:lnSpc>
              <a:buClr>
                <a:srgbClr val="000000"/>
              </a:buClr>
              <a:buSzPts val="4000"/>
            </a:pPr>
            <a:r>
              <a:rPr lang="en-GB" sz="5335" b="1">
                <a:solidFill>
                  <a:srgbClr val="000000"/>
                </a:solidFill>
                <a:latin typeface="Arial" panose="020B0604020202020204"/>
                <a:ea typeface="Arial" panose="020B0604020202020204"/>
                <a:cs typeface="Arial" panose="020B0604020202020204"/>
                <a:sym typeface="Arial" panose="020B0604020202020204"/>
              </a:rPr>
              <a:t>THANK YOU</a:t>
            </a:r>
            <a:endParaRPr sz="5335" b="1" dirty="0">
              <a:solidFill>
                <a:srgbClr val="000000"/>
              </a:solidFill>
              <a:latin typeface="Arial" panose="020B0604020202020204"/>
              <a:ea typeface="Arial" panose="020B0604020202020204"/>
              <a:cs typeface="Arial" panose="020B0604020202020204"/>
              <a:sym typeface="Arial" panose="020B0604020202020204"/>
            </a:endParaRPr>
          </a:p>
          <a:p>
            <a:pPr marL="609600" algn="ctr">
              <a:lnSpc>
                <a:spcPct val="115000"/>
              </a:lnSpc>
              <a:buClr>
                <a:srgbClr val="000000"/>
              </a:buClr>
              <a:buSzPts val="4000"/>
            </a:pPr>
            <a:r>
              <a:rPr lang="en-GB" sz="5335" b="1" dirty="0">
                <a:solidFill>
                  <a:srgbClr val="FF0000"/>
                </a:solidFill>
                <a:latin typeface="Arial" panose="020B0604020202020204"/>
                <a:ea typeface="Arial" panose="020B0604020202020204"/>
                <a:cs typeface="Arial" panose="020B0604020202020204"/>
                <a:sym typeface="Arial" panose="020B0604020202020204"/>
              </a:rPr>
              <a:t>ODM EDUCATIONAL GROUP</a:t>
            </a:r>
            <a:endParaRPr sz="5335" b="1" dirty="0">
              <a:solidFill>
                <a:srgbClr val="FF0000"/>
              </a:solidFill>
              <a:latin typeface="Arial" panose="020B0604020202020204"/>
              <a:ea typeface="Arial" panose="020B0604020202020204"/>
              <a:cs typeface="Arial" panose="020B0604020202020204"/>
              <a:sym typeface="Arial" panose="020B0604020202020204"/>
            </a:endParaRPr>
          </a:p>
          <a:p>
            <a:pPr>
              <a:buClr>
                <a:srgbClr val="000000"/>
              </a:buClr>
              <a:buSzPts val="1400"/>
            </a:pPr>
            <a:endParaRPr sz="1865"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cover dir="u"/>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383</Words>
  <Application>Microsoft Office PowerPoint</Application>
  <PresentationFormat>On-screen Show (4:3)</PresentationFormat>
  <Paragraphs>33</Paragraphs>
  <Slides>9</Slides>
  <Notes>3</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Slide 2</vt:lpstr>
      <vt:lpstr>About the Poet</vt:lpstr>
      <vt:lpstr>Theme</vt:lpstr>
      <vt:lpstr>Introduction</vt:lpstr>
      <vt:lpstr>Summary</vt:lpstr>
      <vt:lpstr>Summary</vt:lpstr>
      <vt:lpstr>Summary</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HP</cp:lastModifiedBy>
  <cp:revision>14</cp:revision>
  <dcterms:created xsi:type="dcterms:W3CDTF">2022-05-07T01:12:47Z</dcterms:created>
  <dcterms:modified xsi:type="dcterms:W3CDTF">2022-05-07T03:17:08Z</dcterms:modified>
</cp:coreProperties>
</file>