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17" roundtripDataSignature="AMtx7mikUQ1Sh9TTw1Z+wQfM/t1Xoy+O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1486e630778_0_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1486e630778_0_1: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486e630778_0_5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1486e630778_0_59: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486e630778_0_10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1486e630778_0_102: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13"/>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14"/>
          <p:cNvSpPr txBox="1"/>
          <p:nvPr>
            <p:ph type="title"/>
          </p:nvPr>
        </p:nvSpPr>
        <p:spPr>
          <a:xfrm>
            <a:off x="1012189" y="2252979"/>
            <a:ext cx="7119620" cy="17805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800">
                <a:solidFill>
                  <a:srgbClr val="FF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body"/>
          </p:nvPr>
        </p:nvSpPr>
        <p:spPr>
          <a:xfrm>
            <a:off x="383540" y="3310254"/>
            <a:ext cx="8376919" cy="21342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14"/>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sp>
        <p:nvSpPr>
          <p:cNvPr id="22" name="Google Shape;22;p15"/>
          <p:cNvSpPr txBox="1"/>
          <p:nvPr>
            <p:ph type="title"/>
          </p:nvPr>
        </p:nvSpPr>
        <p:spPr>
          <a:xfrm>
            <a:off x="1012189" y="2252979"/>
            <a:ext cx="7119620" cy="17805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800">
                <a:solidFill>
                  <a:srgbClr val="FF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 name="Shape 26"/>
        <p:cNvGrpSpPr/>
        <p:nvPr/>
      </p:nvGrpSpPr>
      <p:grpSpPr>
        <a:xfrm>
          <a:off x="0" y="0"/>
          <a:ext cx="0" cy="0"/>
          <a:chOff x="0" y="0"/>
          <a:chExt cx="0" cy="0"/>
        </a:xfrm>
      </p:grpSpPr>
      <p:sp>
        <p:nvSpPr>
          <p:cNvPr id="27" name="Google Shape;27;p16"/>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6"/>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17"/>
          <p:cNvSpPr txBox="1"/>
          <p:nvPr>
            <p:ph type="title"/>
          </p:nvPr>
        </p:nvSpPr>
        <p:spPr>
          <a:xfrm>
            <a:off x="1012189" y="2252979"/>
            <a:ext cx="7119620" cy="17805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800">
                <a:solidFill>
                  <a:srgbClr val="FF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7"/>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17"/>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17"/>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1012189" y="2252979"/>
            <a:ext cx="7119620" cy="178053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4800" u="none" cap="none" strike="noStrike">
                <a:solidFill>
                  <a:srgbClr val="FF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383540" y="3310254"/>
            <a:ext cx="8376919" cy="21342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2"/>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2"/>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2"/>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biography.com/video/albert-einstein-nazi-" TargetMode="External"/><Relationship Id="rId4" Type="http://schemas.openxmlformats.org/officeDocument/2006/relationships/hyperlink" Target="http://www.youtube.com/watch?v=ZyYqyYAKGC0" TargetMode="Externa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20" Type="http://schemas.openxmlformats.org/officeDocument/2006/relationships/image" Target="../media/image28.png"/><Relationship Id="rId11" Type="http://schemas.openxmlformats.org/officeDocument/2006/relationships/image" Target="../media/image19.png"/><Relationship Id="rId10" Type="http://schemas.openxmlformats.org/officeDocument/2006/relationships/image" Target="../media/image9.png"/><Relationship Id="rId21" Type="http://schemas.openxmlformats.org/officeDocument/2006/relationships/image" Target="../media/image27.jpg"/><Relationship Id="rId13" Type="http://schemas.openxmlformats.org/officeDocument/2006/relationships/image" Target="../media/image20.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image" Target="../media/image10.png"/><Relationship Id="rId17" Type="http://schemas.openxmlformats.org/officeDocument/2006/relationships/image" Target="../media/image15.png"/><Relationship Id="rId16" Type="http://schemas.openxmlformats.org/officeDocument/2006/relationships/image" Target="../media/image12.png"/><Relationship Id="rId5" Type="http://schemas.openxmlformats.org/officeDocument/2006/relationships/image" Target="../media/image8.png"/><Relationship Id="rId19" Type="http://schemas.openxmlformats.org/officeDocument/2006/relationships/image" Target="../media/image11.png"/><Relationship Id="rId6" Type="http://schemas.openxmlformats.org/officeDocument/2006/relationships/image" Target="../media/image16.png"/><Relationship Id="rId18" Type="http://schemas.openxmlformats.org/officeDocument/2006/relationships/image" Target="../media/image18.png"/><Relationship Id="rId7" Type="http://schemas.openxmlformats.org/officeDocument/2006/relationships/image" Target="../media/image13.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30.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sp>
        <p:nvSpPr>
          <p:cNvPr id="43" name="Google Shape;43;p1"/>
          <p:cNvSpPr txBox="1"/>
          <p:nvPr/>
        </p:nvSpPr>
        <p:spPr>
          <a:xfrm>
            <a:off x="383540" y="2407793"/>
            <a:ext cx="4422140" cy="2311400"/>
          </a:xfrm>
          <a:prstGeom prst="rect">
            <a:avLst/>
          </a:prstGeom>
          <a:noFill/>
          <a:ln>
            <a:noFill/>
          </a:ln>
        </p:spPr>
        <p:txBody>
          <a:bodyPr anchorCtr="0" anchor="t" bIns="0" lIns="0" spcFirstLastPara="1" rIns="0" wrap="square" tIns="88900">
            <a:spAutoFit/>
          </a:bodyPr>
          <a:lstStyle/>
          <a:p>
            <a:pPr indent="0" lvl="0" marL="12700" marR="0" rtl="0" algn="l">
              <a:lnSpc>
                <a:spcPct val="100000"/>
              </a:lnSpc>
              <a:spcBef>
                <a:spcPts val="0"/>
              </a:spcBef>
              <a:spcAft>
                <a:spcPts val="0"/>
              </a:spcAft>
              <a:buNone/>
            </a:pPr>
            <a:r>
              <a:rPr b="1" i="0" lang="en-US" sz="2500" u="none" cap="none" strike="noStrike">
                <a:latin typeface="Calibri"/>
                <a:ea typeface="Calibri"/>
                <a:cs typeface="Calibri"/>
                <a:sym typeface="Calibri"/>
              </a:rPr>
              <a:t>STD-IX</a:t>
            </a:r>
            <a:endParaRPr b="0" i="0" sz="2500" u="none" cap="none" strike="noStrike">
              <a:latin typeface="Calibri"/>
              <a:ea typeface="Calibri"/>
              <a:cs typeface="Calibri"/>
              <a:sym typeface="Calibri"/>
            </a:endParaRPr>
          </a:p>
          <a:p>
            <a:pPr indent="0" lvl="0" marL="12700" marR="1541780" rtl="0" algn="l">
              <a:lnSpc>
                <a:spcPct val="120000"/>
              </a:lnSpc>
              <a:spcBef>
                <a:spcPts val="0"/>
              </a:spcBef>
              <a:spcAft>
                <a:spcPts val="0"/>
              </a:spcAft>
              <a:buNone/>
            </a:pPr>
            <a:r>
              <a:rPr b="1" i="0" lang="en-US" sz="2500" u="none" cap="none" strike="noStrike">
                <a:latin typeface="Calibri"/>
                <a:ea typeface="Calibri"/>
                <a:cs typeface="Calibri"/>
                <a:sym typeface="Calibri"/>
              </a:rPr>
              <a:t>SUBJECT- LITERATURE  CHAPTER - 4</a:t>
            </a:r>
            <a:endParaRPr b="0" i="0" sz="2500" u="none" cap="none" strike="noStrike">
              <a:latin typeface="Calibri"/>
              <a:ea typeface="Calibri"/>
              <a:cs typeface="Calibri"/>
              <a:sym typeface="Calibri"/>
            </a:endParaRPr>
          </a:p>
          <a:p>
            <a:pPr indent="0" lvl="0" marL="12700" marR="5080" rtl="0" algn="l">
              <a:lnSpc>
                <a:spcPct val="120000"/>
              </a:lnSpc>
              <a:spcBef>
                <a:spcPts val="0"/>
              </a:spcBef>
              <a:spcAft>
                <a:spcPts val="0"/>
              </a:spcAft>
              <a:buNone/>
            </a:pPr>
            <a:r>
              <a:rPr b="1" i="0" lang="en-US" sz="2500" u="none" cap="none" strike="noStrike">
                <a:latin typeface="Calibri"/>
                <a:ea typeface="Calibri"/>
                <a:cs typeface="Calibri"/>
                <a:sym typeface="Calibri"/>
              </a:rPr>
              <a:t>TOPIC- A TRULY BEAUTIFUL MIND  PERIOD-4</a:t>
            </a:r>
            <a:endParaRPr b="0" i="0" sz="2500" u="none" cap="none" strike="noStrike">
              <a:latin typeface="Calibri"/>
              <a:ea typeface="Calibri"/>
              <a:cs typeface="Calibri"/>
              <a:sym typeface="Calibri"/>
            </a:endParaRPr>
          </a:p>
        </p:txBody>
      </p:sp>
      <p:grpSp>
        <p:nvGrpSpPr>
          <p:cNvPr id="44" name="Google Shape;44;p1"/>
          <p:cNvGrpSpPr/>
          <p:nvPr/>
        </p:nvGrpSpPr>
        <p:grpSpPr>
          <a:xfrm>
            <a:off x="304800" y="1632849"/>
            <a:ext cx="8610600" cy="4920351"/>
            <a:chOff x="304800" y="1632849"/>
            <a:chExt cx="8610600" cy="4920351"/>
          </a:xfrm>
        </p:grpSpPr>
        <p:pic>
          <p:nvPicPr>
            <p:cNvPr id="45" name="Google Shape;45;p1"/>
            <p:cNvPicPr preferRelativeResize="0"/>
            <p:nvPr/>
          </p:nvPicPr>
          <p:blipFill rotWithShape="1">
            <a:blip r:embed="rId3">
              <a:alphaModFix/>
            </a:blip>
            <a:srcRect b="0" l="0" r="0" t="0"/>
            <a:stretch/>
          </p:blipFill>
          <p:spPr>
            <a:xfrm>
              <a:off x="3761833" y="1632849"/>
              <a:ext cx="1330319" cy="277191"/>
            </a:xfrm>
            <a:prstGeom prst="rect">
              <a:avLst/>
            </a:prstGeom>
            <a:noFill/>
            <a:ln>
              <a:noFill/>
            </a:ln>
          </p:spPr>
        </p:pic>
        <p:pic>
          <p:nvPicPr>
            <p:cNvPr id="46" name="Google Shape;46;p1"/>
            <p:cNvPicPr preferRelativeResize="0"/>
            <p:nvPr/>
          </p:nvPicPr>
          <p:blipFill rotWithShape="1">
            <a:blip r:embed="rId4">
              <a:alphaModFix/>
            </a:blip>
            <a:srcRect b="0" l="0" r="0" t="0"/>
            <a:stretch/>
          </p:blipFill>
          <p:spPr>
            <a:xfrm>
              <a:off x="304800" y="4648200"/>
              <a:ext cx="8610600" cy="1905000"/>
            </a:xfrm>
            <a:prstGeom prst="rect">
              <a:avLst/>
            </a:prstGeom>
            <a:noFill/>
            <a:ln>
              <a:noFill/>
            </a:ln>
          </p:spPr>
        </p:pic>
      </p:grpSp>
      <p:pic>
        <p:nvPicPr>
          <p:cNvPr id="47" name="Google Shape;47;p1"/>
          <p:cNvPicPr preferRelativeResize="0"/>
          <p:nvPr/>
        </p:nvPicPr>
        <p:blipFill rotWithShape="1">
          <a:blip r:embed="rId5">
            <a:alphaModFix/>
          </a:blip>
          <a:srcRect b="0" l="0" r="0" t="0"/>
          <a:stretch/>
        </p:blipFill>
        <p:spPr>
          <a:xfrm>
            <a:off x="6858000" y="0"/>
            <a:ext cx="2286000"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10"/>
          <p:cNvSpPr txBox="1"/>
          <p:nvPr>
            <p:ph type="title"/>
          </p:nvPr>
        </p:nvSpPr>
        <p:spPr>
          <a:xfrm>
            <a:off x="191765" y="1178529"/>
            <a:ext cx="26256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600"/>
              <a:t>VOCABULARY</a:t>
            </a:r>
            <a:endParaRPr sz="3600"/>
          </a:p>
        </p:txBody>
      </p:sp>
      <p:sp>
        <p:nvSpPr>
          <p:cNvPr id="138" name="Google Shape;138;p10"/>
          <p:cNvSpPr txBox="1"/>
          <p:nvPr/>
        </p:nvSpPr>
        <p:spPr>
          <a:xfrm>
            <a:off x="191765" y="1770454"/>
            <a:ext cx="8110800" cy="2411400"/>
          </a:xfrm>
          <a:prstGeom prst="rect">
            <a:avLst/>
          </a:prstGeom>
          <a:noFill/>
          <a:ln>
            <a:noFill/>
          </a:ln>
        </p:spPr>
        <p:txBody>
          <a:bodyPr anchorCtr="0" anchor="t" bIns="0" lIns="0" spcFirstLastPara="1" rIns="0" wrap="square" tIns="12700">
            <a:spAutoFit/>
          </a:bodyPr>
          <a:lstStyle/>
          <a:p>
            <a:pPr indent="-342900" lvl="0" marL="355600" marR="0" rtl="0" algn="l">
              <a:lnSpc>
                <a:spcPct val="120000"/>
              </a:lnSpc>
              <a:spcBef>
                <a:spcPts val="0"/>
              </a:spcBef>
              <a:spcAft>
                <a:spcPts val="0"/>
              </a:spcAft>
              <a:buSzPts val="1800"/>
              <a:buFont typeface="Arial"/>
              <a:buChar char="•"/>
            </a:pPr>
            <a:r>
              <a:rPr lang="en-US" sz="1800">
                <a:latin typeface="Calibri"/>
                <a:ea typeface="Calibri"/>
                <a:cs typeface="Calibri"/>
                <a:sym typeface="Calibri"/>
              </a:rPr>
              <a:t>visionary: a person who can think about the future in an original and intelligent way</a:t>
            </a:r>
            <a:endParaRPr sz="1800">
              <a:latin typeface="Calibri"/>
              <a:ea typeface="Calibri"/>
              <a:cs typeface="Calibri"/>
              <a:sym typeface="Calibri"/>
            </a:endParaRPr>
          </a:p>
          <a:p>
            <a:pPr indent="-342900" lvl="0" marL="355600" marR="0" rtl="0" algn="l">
              <a:lnSpc>
                <a:spcPct val="119722"/>
              </a:lnSpc>
              <a:spcBef>
                <a:spcPts val="0"/>
              </a:spcBef>
              <a:spcAft>
                <a:spcPts val="0"/>
              </a:spcAft>
              <a:buSzPts val="1800"/>
              <a:buFont typeface="Arial"/>
              <a:buChar char="•"/>
            </a:pPr>
            <a:r>
              <a:rPr lang="en-US" sz="1800">
                <a:latin typeface="Calibri"/>
                <a:ea typeface="Calibri"/>
                <a:cs typeface="Calibri"/>
                <a:sym typeface="Calibri"/>
              </a:rPr>
              <a:t>missive: letter, especially long and official</a:t>
            </a:r>
            <a:endParaRPr sz="1800">
              <a:latin typeface="Calibri"/>
              <a:ea typeface="Calibri"/>
              <a:cs typeface="Calibri"/>
              <a:sym typeface="Calibri"/>
            </a:endParaRPr>
          </a:p>
          <a:p>
            <a:pPr indent="-342900" lvl="0" marL="355600" marR="0" rtl="0" algn="l">
              <a:lnSpc>
                <a:spcPct val="119722"/>
              </a:lnSpc>
              <a:spcBef>
                <a:spcPts val="0"/>
              </a:spcBef>
              <a:spcAft>
                <a:spcPts val="0"/>
              </a:spcAft>
              <a:buSzPts val="1800"/>
              <a:buFont typeface="Arial"/>
              <a:buChar char="•"/>
            </a:pPr>
            <a:r>
              <a:rPr lang="en-US" sz="1800">
                <a:latin typeface="Calibri"/>
                <a:ea typeface="Calibri"/>
                <a:cs typeface="Calibri"/>
                <a:sym typeface="Calibri"/>
              </a:rPr>
              <a:t>in an uproar: very upset</a:t>
            </a:r>
            <a:endParaRPr sz="1800">
              <a:latin typeface="Calibri"/>
              <a:ea typeface="Calibri"/>
              <a:cs typeface="Calibri"/>
              <a:sym typeface="Calibri"/>
            </a:endParaRPr>
          </a:p>
          <a:p>
            <a:pPr indent="-342900" lvl="0" marL="355600" marR="0" rtl="0" algn="l">
              <a:lnSpc>
                <a:spcPct val="119722"/>
              </a:lnSpc>
              <a:spcBef>
                <a:spcPts val="0"/>
              </a:spcBef>
              <a:spcAft>
                <a:spcPts val="0"/>
              </a:spcAft>
              <a:buSzPts val="1800"/>
              <a:buFont typeface="Arial"/>
              <a:buChar char="•"/>
            </a:pPr>
            <a:r>
              <a:rPr lang="en-US" sz="1800">
                <a:latin typeface="Calibri"/>
                <a:ea typeface="Calibri"/>
                <a:cs typeface="Calibri"/>
                <a:sym typeface="Calibri"/>
              </a:rPr>
              <a:t>Emigrated: leave one’s own country in order to settle permanently in another</a:t>
            </a:r>
            <a:endParaRPr sz="1800">
              <a:latin typeface="Calibri"/>
              <a:ea typeface="Calibri"/>
              <a:cs typeface="Calibri"/>
              <a:sym typeface="Calibri"/>
            </a:endParaRPr>
          </a:p>
          <a:p>
            <a:pPr indent="0" lvl="0" marL="0" marR="0" rtl="0" algn="l">
              <a:lnSpc>
                <a:spcPct val="100000"/>
              </a:lnSpc>
              <a:spcBef>
                <a:spcPts val="40"/>
              </a:spcBef>
              <a:spcAft>
                <a:spcPts val="0"/>
              </a:spcAft>
              <a:buNone/>
            </a:pPr>
            <a:r>
              <a:t/>
            </a:r>
            <a:endParaRPr sz="1700">
              <a:latin typeface="Calibri"/>
              <a:ea typeface="Calibri"/>
              <a:cs typeface="Calibri"/>
              <a:sym typeface="Calibri"/>
            </a:endParaRPr>
          </a:p>
          <a:p>
            <a:pPr indent="0" lvl="0" marL="12700" marR="0" rtl="0" algn="l">
              <a:lnSpc>
                <a:spcPct val="100000"/>
              </a:lnSpc>
              <a:spcBef>
                <a:spcPts val="5"/>
              </a:spcBef>
              <a:spcAft>
                <a:spcPts val="0"/>
              </a:spcAft>
              <a:buNone/>
            </a:pPr>
            <a:r>
              <a:rPr b="1" lang="en-US" sz="3200">
                <a:solidFill>
                  <a:srgbClr val="FF0000"/>
                </a:solidFill>
                <a:latin typeface="Calibri"/>
                <a:ea typeface="Calibri"/>
                <a:cs typeface="Calibri"/>
                <a:sym typeface="Calibri"/>
              </a:rPr>
              <a:t>HOMEWORK</a:t>
            </a:r>
            <a:endParaRPr sz="3200">
              <a:latin typeface="Calibri"/>
              <a:ea typeface="Calibri"/>
              <a:cs typeface="Calibri"/>
              <a:sym typeface="Calibri"/>
            </a:endParaRPr>
          </a:p>
          <a:p>
            <a:pPr indent="0" lvl="0" marL="12700" marR="0" rtl="0" algn="l">
              <a:lnSpc>
                <a:spcPct val="100000"/>
              </a:lnSpc>
              <a:spcBef>
                <a:spcPts val="25"/>
              </a:spcBef>
              <a:spcAft>
                <a:spcPts val="0"/>
              </a:spcAft>
              <a:buNone/>
            </a:pPr>
            <a:r>
              <a:rPr lang="en-US" sz="2000">
                <a:latin typeface="Calibri"/>
                <a:ea typeface="Calibri"/>
                <a:cs typeface="Calibri"/>
                <a:sym typeface="Calibri"/>
              </a:rPr>
              <a:t>NCERT textbook question 3-8</a:t>
            </a:r>
            <a:endParaRPr sz="2000">
              <a:latin typeface="Calibri"/>
              <a:ea typeface="Calibri"/>
              <a:cs typeface="Calibri"/>
              <a:sym typeface="Calibri"/>
            </a:endParaRPr>
          </a:p>
        </p:txBody>
      </p:sp>
      <p:sp>
        <p:nvSpPr>
          <p:cNvPr id="139" name="Google Shape;139;p10"/>
          <p:cNvSpPr txBox="1"/>
          <p:nvPr/>
        </p:nvSpPr>
        <p:spPr>
          <a:xfrm>
            <a:off x="191765" y="4231079"/>
            <a:ext cx="8055000" cy="22293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3200">
                <a:solidFill>
                  <a:srgbClr val="FF0000"/>
                </a:solidFill>
                <a:latin typeface="Calibri"/>
                <a:ea typeface="Calibri"/>
                <a:cs typeface="Calibri"/>
                <a:sym typeface="Calibri"/>
              </a:rPr>
              <a:t>A VIDEO ON NAZISM AND EINSTEIN</a:t>
            </a:r>
            <a:endParaRPr sz="3200">
              <a:latin typeface="Calibri"/>
              <a:ea typeface="Calibri"/>
              <a:cs typeface="Calibri"/>
              <a:sym typeface="Calibri"/>
            </a:endParaRPr>
          </a:p>
          <a:p>
            <a:pPr indent="0" lvl="0" marL="12700" marR="5080" rtl="0" algn="l">
              <a:lnSpc>
                <a:spcPct val="79900"/>
              </a:lnSpc>
              <a:spcBef>
                <a:spcPts val="680"/>
              </a:spcBef>
              <a:spcAft>
                <a:spcPts val="0"/>
              </a:spcAft>
              <a:buNone/>
            </a:pPr>
            <a:r>
              <a:rPr lang="en-US" sz="2800" u="sng">
                <a:solidFill>
                  <a:srgbClr val="0000FF"/>
                </a:solidFill>
                <a:latin typeface="Calibri"/>
                <a:ea typeface="Calibri"/>
                <a:cs typeface="Calibri"/>
                <a:sym typeface="Calibri"/>
              </a:rPr>
              <a:t>https://</a:t>
            </a:r>
            <a:r>
              <a:rPr lang="en-US" sz="2800" u="sng">
                <a:solidFill>
                  <a:srgbClr val="0000FF"/>
                </a:solidFill>
                <a:latin typeface="Calibri"/>
                <a:ea typeface="Calibri"/>
                <a:cs typeface="Calibri"/>
                <a:sym typeface="Calibri"/>
                <a:hlinkClick r:id="rId3">
                  <a:extLst>
                    <a:ext uri="{A12FA001-AC4F-418D-AE19-62706E023703}">
                      <ahyp:hlinkClr val="tx"/>
                    </a:ext>
                  </a:extLst>
                </a:hlinkClick>
              </a:rPr>
              <a:t>www.biography.com/video/albert-einstein-nazi- </a:t>
            </a:r>
            <a:r>
              <a:rPr lang="en-US" sz="2800">
                <a:solidFill>
                  <a:srgbClr val="0000FF"/>
                </a:solidFill>
                <a:latin typeface="Calibri"/>
                <a:ea typeface="Calibri"/>
                <a:cs typeface="Calibri"/>
                <a:sym typeface="Calibri"/>
              </a:rPr>
              <a:t> </a:t>
            </a:r>
            <a:r>
              <a:rPr lang="en-US" sz="2800" u="sng">
                <a:solidFill>
                  <a:srgbClr val="0000FF"/>
                </a:solidFill>
                <a:latin typeface="Calibri"/>
                <a:ea typeface="Calibri"/>
                <a:cs typeface="Calibri"/>
                <a:sym typeface="Calibri"/>
              </a:rPr>
              <a:t>germany-1453635735</a:t>
            </a:r>
            <a:endParaRPr sz="2800">
              <a:latin typeface="Calibri"/>
              <a:ea typeface="Calibri"/>
              <a:cs typeface="Calibri"/>
              <a:sym typeface="Calibri"/>
            </a:endParaRPr>
          </a:p>
          <a:p>
            <a:pPr indent="0" lvl="0" marL="12700" marR="0" rtl="0" algn="l">
              <a:lnSpc>
                <a:spcPct val="119785"/>
              </a:lnSpc>
              <a:spcBef>
                <a:spcPts val="0"/>
              </a:spcBef>
              <a:spcAft>
                <a:spcPts val="0"/>
              </a:spcAft>
              <a:buNone/>
            </a:pPr>
            <a:r>
              <a:rPr b="1" lang="en-US" sz="2800">
                <a:solidFill>
                  <a:srgbClr val="FF0000"/>
                </a:solidFill>
                <a:latin typeface="Calibri"/>
                <a:ea typeface="Calibri"/>
                <a:cs typeface="Calibri"/>
                <a:sym typeface="Calibri"/>
              </a:rPr>
              <a:t>EINSTEIN AND ATOMIC BOMB</a:t>
            </a:r>
            <a:endParaRPr sz="2800">
              <a:latin typeface="Calibri"/>
              <a:ea typeface="Calibri"/>
              <a:cs typeface="Calibri"/>
              <a:sym typeface="Calibri"/>
            </a:endParaRPr>
          </a:p>
          <a:p>
            <a:pPr indent="0" lvl="0" marL="12700" marR="0" rtl="0" algn="l">
              <a:lnSpc>
                <a:spcPct val="119785"/>
              </a:lnSpc>
              <a:spcBef>
                <a:spcPts val="0"/>
              </a:spcBef>
              <a:spcAft>
                <a:spcPts val="0"/>
              </a:spcAft>
              <a:buNone/>
            </a:pPr>
            <a:r>
              <a:rPr lang="en-US" sz="2800" u="sng">
                <a:solidFill>
                  <a:srgbClr val="0000FF"/>
                </a:solidFill>
                <a:latin typeface="Calibri"/>
                <a:ea typeface="Calibri"/>
                <a:cs typeface="Calibri"/>
                <a:sym typeface="Calibri"/>
              </a:rPr>
              <a:t>https://</a:t>
            </a:r>
            <a:r>
              <a:rPr lang="en-US" sz="2800" u="sng">
                <a:solidFill>
                  <a:srgbClr val="0000FF"/>
                </a:solidFill>
                <a:latin typeface="Calibri"/>
                <a:ea typeface="Calibri"/>
                <a:cs typeface="Calibri"/>
                <a:sym typeface="Calibri"/>
                <a:hlinkClick r:id="rId4">
                  <a:extLst>
                    <a:ext uri="{A12FA001-AC4F-418D-AE19-62706E023703}">
                      <ahyp:hlinkClr val="tx"/>
                    </a:ext>
                  </a:extLst>
                </a:hlinkClick>
              </a:rPr>
              <a:t>www.youtube.com/watch?v=ZyYqyYAKGC0</a:t>
            </a:r>
            <a:endParaRPr sz="2800">
              <a:latin typeface="Calibri"/>
              <a:ea typeface="Calibri"/>
              <a:cs typeface="Calibri"/>
              <a:sym typeface="Calibri"/>
            </a:endParaRPr>
          </a:p>
        </p:txBody>
      </p:sp>
      <p:pic>
        <p:nvPicPr>
          <p:cNvPr id="140" name="Google Shape;140;p10"/>
          <p:cNvPicPr preferRelativeResize="0"/>
          <p:nvPr/>
        </p:nvPicPr>
        <p:blipFill rotWithShape="1">
          <a:blip r:embed="rId5">
            <a:alphaModFix/>
          </a:blip>
          <a:srcRect b="0" l="0" r="0" t="0"/>
          <a:stretch/>
        </p:blipFill>
        <p:spPr>
          <a:xfrm>
            <a:off x="6858000" y="0"/>
            <a:ext cx="2286000" cy="114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1012189" y="2252979"/>
            <a:ext cx="7119620" cy="1780539"/>
          </a:xfrm>
          <a:prstGeom prst="rect">
            <a:avLst/>
          </a:prstGeom>
          <a:noFill/>
          <a:ln>
            <a:noFill/>
          </a:ln>
        </p:spPr>
        <p:txBody>
          <a:bodyPr anchorCtr="0" anchor="t" bIns="0" lIns="0" spcFirstLastPara="1" rIns="0" wrap="square" tIns="158750">
            <a:spAutoFit/>
          </a:bodyPr>
          <a:lstStyle/>
          <a:p>
            <a:pPr indent="0" lvl="0" marL="0" marR="596900" rtl="0" algn="ctr">
              <a:lnSpc>
                <a:spcPct val="100000"/>
              </a:lnSpc>
              <a:spcBef>
                <a:spcPts val="0"/>
              </a:spcBef>
              <a:spcAft>
                <a:spcPts val="0"/>
              </a:spcAft>
              <a:buNone/>
            </a:pPr>
            <a:r>
              <a:rPr lang="en-US"/>
              <a:t>THANK YOU</a:t>
            </a:r>
            <a:endParaRPr/>
          </a:p>
          <a:p>
            <a:pPr indent="0" lvl="0" marL="0" rtl="0" algn="ctr">
              <a:lnSpc>
                <a:spcPct val="100000"/>
              </a:lnSpc>
              <a:spcBef>
                <a:spcPts val="1150"/>
              </a:spcBef>
              <a:spcAft>
                <a:spcPts val="0"/>
              </a:spcAft>
              <a:buNone/>
            </a:pPr>
            <a:r>
              <a:rPr lang="en-US"/>
              <a:t>ODM EDUCATIONAL GROUP</a:t>
            </a:r>
            <a:endParaRPr/>
          </a:p>
        </p:txBody>
      </p:sp>
      <p:pic>
        <p:nvPicPr>
          <p:cNvPr id="146" name="Google Shape;146;p11"/>
          <p:cNvPicPr preferRelativeResize="0"/>
          <p:nvPr/>
        </p:nvPicPr>
        <p:blipFill rotWithShape="1">
          <a:blip r:embed="rId3">
            <a:alphaModFix/>
          </a:blip>
          <a:srcRect b="0" l="0" r="0" t="0"/>
          <a:stretch/>
        </p:blipFill>
        <p:spPr>
          <a:xfrm>
            <a:off x="6858000" y="0"/>
            <a:ext cx="2286000" cy="114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 name="Shape 51"/>
        <p:cNvGrpSpPr/>
        <p:nvPr/>
      </p:nvGrpSpPr>
      <p:grpSpPr>
        <a:xfrm>
          <a:off x="0" y="0"/>
          <a:ext cx="0" cy="0"/>
          <a:chOff x="0" y="0"/>
          <a:chExt cx="0" cy="0"/>
        </a:xfrm>
      </p:grpSpPr>
      <p:pic>
        <p:nvPicPr>
          <p:cNvPr id="52" name="Google Shape;52;g1486e630778_0_1"/>
          <p:cNvPicPr preferRelativeResize="0"/>
          <p:nvPr/>
        </p:nvPicPr>
        <p:blipFill rotWithShape="1">
          <a:blip r:embed="rId3">
            <a:alphaModFix/>
          </a:blip>
          <a:srcRect b="0" l="0" r="0" t="0"/>
          <a:stretch/>
        </p:blipFill>
        <p:spPr>
          <a:xfrm>
            <a:off x="6880950" y="10800"/>
            <a:ext cx="2286000" cy="1143000"/>
          </a:xfrm>
          <a:prstGeom prst="rect">
            <a:avLst/>
          </a:prstGeom>
          <a:noFill/>
          <a:ln>
            <a:noFill/>
          </a:ln>
        </p:spPr>
      </p:pic>
      <p:pic>
        <p:nvPicPr>
          <p:cNvPr id="53" name="Google Shape;53;g1486e630778_0_1"/>
          <p:cNvPicPr preferRelativeResize="0"/>
          <p:nvPr/>
        </p:nvPicPr>
        <p:blipFill rotWithShape="1">
          <a:blip r:embed="rId4">
            <a:alphaModFix/>
          </a:blip>
          <a:srcRect b="0" l="0" r="0" t="0"/>
          <a:stretch/>
        </p:blipFill>
        <p:spPr>
          <a:xfrm>
            <a:off x="546170" y="609282"/>
            <a:ext cx="420985" cy="458469"/>
          </a:xfrm>
          <a:prstGeom prst="rect">
            <a:avLst/>
          </a:prstGeom>
          <a:noFill/>
          <a:ln>
            <a:noFill/>
          </a:ln>
        </p:spPr>
      </p:pic>
      <p:grpSp>
        <p:nvGrpSpPr>
          <p:cNvPr id="54" name="Google Shape;54;g1486e630778_0_1"/>
          <p:cNvGrpSpPr/>
          <p:nvPr/>
        </p:nvGrpSpPr>
        <p:grpSpPr>
          <a:xfrm>
            <a:off x="1112202" y="609282"/>
            <a:ext cx="1144270" cy="464819"/>
            <a:chOff x="1112202" y="609282"/>
            <a:chExt cx="1144270" cy="464819"/>
          </a:xfrm>
        </p:grpSpPr>
        <p:pic>
          <p:nvPicPr>
            <p:cNvPr id="55" name="Google Shape;55;g1486e630778_0_1"/>
            <p:cNvPicPr preferRelativeResize="0"/>
            <p:nvPr/>
          </p:nvPicPr>
          <p:blipFill rotWithShape="1">
            <a:blip r:embed="rId5">
              <a:alphaModFix/>
            </a:blip>
            <a:srcRect b="0" l="0" r="0" t="0"/>
            <a:stretch/>
          </p:blipFill>
          <p:spPr>
            <a:xfrm>
              <a:off x="1112202" y="611822"/>
              <a:ext cx="353059" cy="457200"/>
            </a:xfrm>
            <a:prstGeom prst="rect">
              <a:avLst/>
            </a:prstGeom>
            <a:noFill/>
            <a:ln>
              <a:noFill/>
            </a:ln>
          </p:spPr>
        </p:pic>
        <p:pic>
          <p:nvPicPr>
            <p:cNvPr id="56" name="Google Shape;56;g1486e630778_0_1"/>
            <p:cNvPicPr preferRelativeResize="0"/>
            <p:nvPr/>
          </p:nvPicPr>
          <p:blipFill rotWithShape="1">
            <a:blip r:embed="rId6">
              <a:alphaModFix/>
            </a:blip>
            <a:srcRect b="0" l="0" r="0" t="0"/>
            <a:stretch/>
          </p:blipFill>
          <p:spPr>
            <a:xfrm>
              <a:off x="1494472" y="611822"/>
              <a:ext cx="343456" cy="457200"/>
            </a:xfrm>
            <a:prstGeom prst="rect">
              <a:avLst/>
            </a:prstGeom>
            <a:noFill/>
            <a:ln>
              <a:noFill/>
            </a:ln>
          </p:spPr>
        </p:pic>
        <p:pic>
          <p:nvPicPr>
            <p:cNvPr id="57" name="Google Shape;57;g1486e630778_0_1"/>
            <p:cNvPicPr preferRelativeResize="0"/>
            <p:nvPr/>
          </p:nvPicPr>
          <p:blipFill rotWithShape="1">
            <a:blip r:embed="rId7">
              <a:alphaModFix/>
            </a:blip>
            <a:srcRect b="0" l="0" r="0" t="0"/>
            <a:stretch/>
          </p:blipFill>
          <p:spPr>
            <a:xfrm>
              <a:off x="1880552" y="609282"/>
              <a:ext cx="375920" cy="464819"/>
            </a:xfrm>
            <a:prstGeom prst="rect">
              <a:avLst/>
            </a:prstGeom>
            <a:noFill/>
            <a:ln>
              <a:noFill/>
            </a:ln>
          </p:spPr>
        </p:pic>
      </p:grpSp>
      <p:pic>
        <p:nvPicPr>
          <p:cNvPr id="58" name="Google Shape;58;g1486e630778_0_1"/>
          <p:cNvPicPr preferRelativeResize="0"/>
          <p:nvPr/>
        </p:nvPicPr>
        <p:blipFill rotWithShape="1">
          <a:blip r:embed="rId8">
            <a:alphaModFix/>
          </a:blip>
          <a:srcRect b="0" l="0" r="0" t="0"/>
          <a:stretch/>
        </p:blipFill>
        <p:spPr>
          <a:xfrm>
            <a:off x="2328237" y="609282"/>
            <a:ext cx="554662" cy="458469"/>
          </a:xfrm>
          <a:prstGeom prst="rect">
            <a:avLst/>
          </a:prstGeom>
          <a:noFill/>
          <a:ln>
            <a:noFill/>
          </a:ln>
        </p:spPr>
      </p:pic>
      <p:pic>
        <p:nvPicPr>
          <p:cNvPr id="59" name="Google Shape;59;g1486e630778_0_1"/>
          <p:cNvPicPr preferRelativeResize="0"/>
          <p:nvPr/>
        </p:nvPicPr>
        <p:blipFill rotWithShape="1">
          <a:blip r:embed="rId9">
            <a:alphaModFix/>
          </a:blip>
          <a:srcRect b="0" l="0" r="0" t="0"/>
          <a:stretch/>
        </p:blipFill>
        <p:spPr>
          <a:xfrm>
            <a:off x="584517" y="1434782"/>
            <a:ext cx="336428" cy="454659"/>
          </a:xfrm>
          <a:prstGeom prst="rect">
            <a:avLst/>
          </a:prstGeom>
          <a:noFill/>
          <a:ln>
            <a:noFill/>
          </a:ln>
        </p:spPr>
      </p:pic>
      <p:grpSp>
        <p:nvGrpSpPr>
          <p:cNvPr id="60" name="Google Shape;60;g1486e630778_0_1"/>
          <p:cNvGrpSpPr/>
          <p:nvPr/>
        </p:nvGrpSpPr>
        <p:grpSpPr>
          <a:xfrm>
            <a:off x="968692" y="1432242"/>
            <a:ext cx="1626870" cy="464820"/>
            <a:chOff x="968692" y="1432242"/>
            <a:chExt cx="1626870" cy="464820"/>
          </a:xfrm>
        </p:grpSpPr>
        <p:pic>
          <p:nvPicPr>
            <p:cNvPr id="61" name="Google Shape;61;g1486e630778_0_1"/>
            <p:cNvPicPr preferRelativeResize="0"/>
            <p:nvPr/>
          </p:nvPicPr>
          <p:blipFill rotWithShape="1">
            <a:blip r:embed="rId10">
              <a:alphaModFix/>
            </a:blip>
            <a:srcRect b="0" l="0" r="0" t="0"/>
            <a:stretch/>
          </p:blipFill>
          <p:spPr>
            <a:xfrm>
              <a:off x="968692" y="1432242"/>
              <a:ext cx="1104900" cy="464820"/>
            </a:xfrm>
            <a:prstGeom prst="rect">
              <a:avLst/>
            </a:prstGeom>
            <a:noFill/>
            <a:ln>
              <a:noFill/>
            </a:ln>
          </p:spPr>
        </p:pic>
        <p:pic>
          <p:nvPicPr>
            <p:cNvPr id="62" name="Google Shape;62;g1486e630778_0_1"/>
            <p:cNvPicPr preferRelativeResize="0"/>
            <p:nvPr/>
          </p:nvPicPr>
          <p:blipFill rotWithShape="1">
            <a:blip r:embed="rId11">
              <a:alphaModFix/>
            </a:blip>
            <a:srcRect b="0" l="0" r="0" t="0"/>
            <a:stretch/>
          </p:blipFill>
          <p:spPr>
            <a:xfrm>
              <a:off x="2102802" y="1432242"/>
              <a:ext cx="492760" cy="459740"/>
            </a:xfrm>
            <a:prstGeom prst="rect">
              <a:avLst/>
            </a:prstGeom>
            <a:noFill/>
            <a:ln>
              <a:noFill/>
            </a:ln>
          </p:spPr>
        </p:pic>
      </p:grpSp>
      <p:pic>
        <p:nvPicPr>
          <p:cNvPr id="63" name="Google Shape;63;g1486e630778_0_1"/>
          <p:cNvPicPr preferRelativeResize="0"/>
          <p:nvPr/>
        </p:nvPicPr>
        <p:blipFill rotWithShape="1">
          <a:blip r:embed="rId12">
            <a:alphaModFix/>
          </a:blip>
          <a:srcRect b="0" l="0" r="0" t="0"/>
          <a:stretch/>
        </p:blipFill>
        <p:spPr>
          <a:xfrm>
            <a:off x="2667952" y="1434782"/>
            <a:ext cx="265430" cy="457200"/>
          </a:xfrm>
          <a:prstGeom prst="rect">
            <a:avLst/>
          </a:prstGeom>
          <a:noFill/>
          <a:ln>
            <a:noFill/>
          </a:ln>
        </p:spPr>
      </p:pic>
      <p:pic>
        <p:nvPicPr>
          <p:cNvPr id="64" name="Google Shape;64;g1486e630778_0_1"/>
          <p:cNvPicPr preferRelativeResize="0"/>
          <p:nvPr/>
        </p:nvPicPr>
        <p:blipFill rotWithShape="1">
          <a:blip r:embed="rId13">
            <a:alphaModFix/>
          </a:blip>
          <a:srcRect b="0" l="0" r="0" t="0"/>
          <a:stretch/>
        </p:blipFill>
        <p:spPr>
          <a:xfrm>
            <a:off x="2982912" y="1432242"/>
            <a:ext cx="375920" cy="464820"/>
          </a:xfrm>
          <a:prstGeom prst="rect">
            <a:avLst/>
          </a:prstGeom>
          <a:noFill/>
          <a:ln>
            <a:noFill/>
          </a:ln>
        </p:spPr>
      </p:pic>
      <p:pic>
        <p:nvPicPr>
          <p:cNvPr id="65" name="Google Shape;65;g1486e630778_0_1"/>
          <p:cNvPicPr preferRelativeResize="0"/>
          <p:nvPr/>
        </p:nvPicPr>
        <p:blipFill rotWithShape="1">
          <a:blip r:embed="rId14">
            <a:alphaModFix/>
          </a:blip>
          <a:srcRect b="0" l="0" r="0" t="0"/>
          <a:stretch/>
        </p:blipFill>
        <p:spPr>
          <a:xfrm>
            <a:off x="3430597" y="1432242"/>
            <a:ext cx="260340" cy="457835"/>
          </a:xfrm>
          <a:prstGeom prst="rect">
            <a:avLst/>
          </a:prstGeom>
          <a:noFill/>
          <a:ln>
            <a:noFill/>
          </a:ln>
        </p:spPr>
      </p:pic>
      <p:pic>
        <p:nvPicPr>
          <p:cNvPr id="66" name="Google Shape;66;g1486e630778_0_1"/>
          <p:cNvPicPr preferRelativeResize="0"/>
          <p:nvPr/>
        </p:nvPicPr>
        <p:blipFill rotWithShape="1">
          <a:blip r:embed="rId15">
            <a:alphaModFix/>
          </a:blip>
          <a:srcRect b="0" l="0" r="0" t="0"/>
          <a:stretch/>
        </p:blipFill>
        <p:spPr>
          <a:xfrm>
            <a:off x="584565" y="2257742"/>
            <a:ext cx="527002" cy="457200"/>
          </a:xfrm>
          <a:prstGeom prst="rect">
            <a:avLst/>
          </a:prstGeom>
          <a:noFill/>
          <a:ln>
            <a:noFill/>
          </a:ln>
        </p:spPr>
      </p:pic>
      <p:pic>
        <p:nvPicPr>
          <p:cNvPr id="67" name="Google Shape;67;g1486e630778_0_1"/>
          <p:cNvPicPr preferRelativeResize="0"/>
          <p:nvPr/>
        </p:nvPicPr>
        <p:blipFill rotWithShape="1">
          <a:blip r:embed="rId16">
            <a:alphaModFix/>
          </a:blip>
          <a:srcRect b="0" l="0" r="0" t="0"/>
          <a:stretch/>
        </p:blipFill>
        <p:spPr>
          <a:xfrm>
            <a:off x="1183965" y="2255202"/>
            <a:ext cx="110482" cy="459739"/>
          </a:xfrm>
          <a:prstGeom prst="rect">
            <a:avLst/>
          </a:prstGeom>
          <a:noFill/>
          <a:ln>
            <a:noFill/>
          </a:ln>
        </p:spPr>
      </p:pic>
      <p:pic>
        <p:nvPicPr>
          <p:cNvPr id="68" name="Google Shape;68;g1486e630778_0_1"/>
          <p:cNvPicPr preferRelativeResize="0"/>
          <p:nvPr/>
        </p:nvPicPr>
        <p:blipFill rotWithShape="1">
          <a:blip r:embed="rId17">
            <a:alphaModFix/>
          </a:blip>
          <a:srcRect b="0" l="0" r="0" t="0"/>
          <a:stretch/>
        </p:blipFill>
        <p:spPr>
          <a:xfrm>
            <a:off x="1366939" y="2255837"/>
            <a:ext cx="379628" cy="458470"/>
          </a:xfrm>
          <a:prstGeom prst="rect">
            <a:avLst/>
          </a:prstGeom>
          <a:noFill/>
          <a:ln>
            <a:noFill/>
          </a:ln>
        </p:spPr>
      </p:pic>
      <p:pic>
        <p:nvPicPr>
          <p:cNvPr id="69" name="Google Shape;69;g1486e630778_0_1"/>
          <p:cNvPicPr preferRelativeResize="0"/>
          <p:nvPr/>
        </p:nvPicPr>
        <p:blipFill rotWithShape="1">
          <a:blip r:embed="rId18">
            <a:alphaModFix/>
          </a:blip>
          <a:srcRect b="0" l="0" r="0" t="0"/>
          <a:stretch/>
        </p:blipFill>
        <p:spPr>
          <a:xfrm>
            <a:off x="1818322" y="2257742"/>
            <a:ext cx="382269" cy="454660"/>
          </a:xfrm>
          <a:prstGeom prst="rect">
            <a:avLst/>
          </a:prstGeom>
          <a:noFill/>
          <a:ln>
            <a:noFill/>
          </a:ln>
        </p:spPr>
      </p:pic>
      <p:pic>
        <p:nvPicPr>
          <p:cNvPr id="70" name="Google Shape;70;g1486e630778_0_1"/>
          <p:cNvPicPr preferRelativeResize="0"/>
          <p:nvPr/>
        </p:nvPicPr>
        <p:blipFill rotWithShape="1">
          <a:blip r:embed="rId19">
            <a:alphaModFix/>
          </a:blip>
          <a:srcRect b="0" l="0" r="0" t="0"/>
          <a:stretch/>
        </p:blipFill>
        <p:spPr>
          <a:xfrm>
            <a:off x="554039" y="5007293"/>
            <a:ext cx="3772880" cy="370202"/>
          </a:xfrm>
          <a:prstGeom prst="rect">
            <a:avLst/>
          </a:prstGeom>
          <a:noFill/>
          <a:ln>
            <a:noFill/>
          </a:ln>
        </p:spPr>
      </p:pic>
      <p:pic>
        <p:nvPicPr>
          <p:cNvPr id="71" name="Google Shape;71;g1486e630778_0_1"/>
          <p:cNvPicPr preferRelativeResize="0"/>
          <p:nvPr/>
        </p:nvPicPr>
        <p:blipFill rotWithShape="1">
          <a:blip r:embed="rId20">
            <a:alphaModFix/>
          </a:blip>
          <a:srcRect b="0" l="0" r="0" t="0"/>
          <a:stretch/>
        </p:blipFill>
        <p:spPr>
          <a:xfrm>
            <a:off x="573100" y="5616893"/>
            <a:ext cx="1893897" cy="374361"/>
          </a:xfrm>
          <a:prstGeom prst="rect">
            <a:avLst/>
          </a:prstGeom>
          <a:noFill/>
          <a:ln>
            <a:noFill/>
          </a:ln>
        </p:spPr>
      </p:pic>
      <p:pic>
        <p:nvPicPr>
          <p:cNvPr id="72" name="Google Shape;72;g1486e630778_0_1"/>
          <p:cNvPicPr preferRelativeResize="0"/>
          <p:nvPr/>
        </p:nvPicPr>
        <p:blipFill rotWithShape="1">
          <a:blip r:embed="rId21">
            <a:alphaModFix/>
          </a:blip>
          <a:srcRect b="0" l="0" r="0" t="0"/>
          <a:stretch/>
        </p:blipFill>
        <p:spPr>
          <a:xfrm>
            <a:off x="5356950" y="2296800"/>
            <a:ext cx="3395472" cy="4526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g1486e630778_0_59"/>
          <p:cNvSpPr txBox="1"/>
          <p:nvPr>
            <p:ph type="title"/>
          </p:nvPr>
        </p:nvSpPr>
        <p:spPr>
          <a:xfrm>
            <a:off x="269239" y="379095"/>
            <a:ext cx="64377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600"/>
              <a:t>EXPECTED LEARNING OUTCOMES:</a:t>
            </a:r>
            <a:endParaRPr sz="3600"/>
          </a:p>
        </p:txBody>
      </p:sp>
      <p:grpSp>
        <p:nvGrpSpPr>
          <p:cNvPr id="78" name="Google Shape;78;g1486e630778_0_59"/>
          <p:cNvGrpSpPr/>
          <p:nvPr/>
        </p:nvGrpSpPr>
        <p:grpSpPr>
          <a:xfrm>
            <a:off x="175260" y="0"/>
            <a:ext cx="8968740" cy="6592568"/>
            <a:chOff x="175260" y="0"/>
            <a:chExt cx="8968740" cy="6592568"/>
          </a:xfrm>
        </p:grpSpPr>
        <p:pic>
          <p:nvPicPr>
            <p:cNvPr id="79" name="Google Shape;79;g1486e630778_0_59"/>
            <p:cNvPicPr preferRelativeResize="0"/>
            <p:nvPr/>
          </p:nvPicPr>
          <p:blipFill rotWithShape="1">
            <a:blip r:embed="rId3">
              <a:alphaModFix/>
            </a:blip>
            <a:srcRect b="0" l="0" r="0" t="0"/>
            <a:stretch/>
          </p:blipFill>
          <p:spPr>
            <a:xfrm>
              <a:off x="6858000" y="0"/>
              <a:ext cx="2286000" cy="1143000"/>
            </a:xfrm>
            <a:prstGeom prst="rect">
              <a:avLst/>
            </a:prstGeom>
            <a:noFill/>
            <a:ln>
              <a:noFill/>
            </a:ln>
          </p:spPr>
        </p:pic>
        <p:sp>
          <p:nvSpPr>
            <p:cNvPr id="80" name="Google Shape;80;g1486e630778_0_59"/>
            <p:cNvSpPr/>
            <p:nvPr/>
          </p:nvSpPr>
          <p:spPr>
            <a:xfrm>
              <a:off x="175260" y="1286509"/>
              <a:ext cx="4763770" cy="5306059"/>
            </a:xfrm>
            <a:custGeom>
              <a:rect b="b" l="l" r="r" t="t"/>
              <a:pathLst>
                <a:path extrusionOk="0" h="5306059" w="4763770">
                  <a:moveTo>
                    <a:pt x="4763770" y="6350"/>
                  </a:moveTo>
                  <a:lnTo>
                    <a:pt x="4757420" y="6350"/>
                  </a:lnTo>
                  <a:lnTo>
                    <a:pt x="4757420" y="0"/>
                  </a:lnTo>
                  <a:lnTo>
                    <a:pt x="4751070" y="0"/>
                  </a:lnTo>
                  <a:lnTo>
                    <a:pt x="4751070" y="12700"/>
                  </a:lnTo>
                  <a:lnTo>
                    <a:pt x="4751070" y="2646680"/>
                  </a:lnTo>
                  <a:lnTo>
                    <a:pt x="4751070" y="2659380"/>
                  </a:lnTo>
                  <a:lnTo>
                    <a:pt x="4751070" y="5293360"/>
                  </a:lnTo>
                  <a:lnTo>
                    <a:pt x="12700" y="5293360"/>
                  </a:lnTo>
                  <a:lnTo>
                    <a:pt x="12700" y="2659380"/>
                  </a:lnTo>
                  <a:lnTo>
                    <a:pt x="4751070" y="2659380"/>
                  </a:lnTo>
                  <a:lnTo>
                    <a:pt x="4751070" y="2646680"/>
                  </a:lnTo>
                  <a:lnTo>
                    <a:pt x="12700" y="2646680"/>
                  </a:lnTo>
                  <a:lnTo>
                    <a:pt x="12700" y="12700"/>
                  </a:lnTo>
                  <a:lnTo>
                    <a:pt x="4751070" y="12700"/>
                  </a:lnTo>
                  <a:lnTo>
                    <a:pt x="4751070" y="0"/>
                  </a:lnTo>
                  <a:lnTo>
                    <a:pt x="6350" y="0"/>
                  </a:lnTo>
                  <a:lnTo>
                    <a:pt x="6350" y="6350"/>
                  </a:lnTo>
                  <a:lnTo>
                    <a:pt x="0" y="6350"/>
                  </a:lnTo>
                  <a:lnTo>
                    <a:pt x="0" y="5299710"/>
                  </a:lnTo>
                  <a:lnTo>
                    <a:pt x="6350" y="5299710"/>
                  </a:lnTo>
                  <a:lnTo>
                    <a:pt x="6350" y="5306060"/>
                  </a:lnTo>
                  <a:lnTo>
                    <a:pt x="4757420" y="5306060"/>
                  </a:lnTo>
                  <a:lnTo>
                    <a:pt x="4757420" y="5299710"/>
                  </a:lnTo>
                  <a:lnTo>
                    <a:pt x="4763770" y="5299710"/>
                  </a:lnTo>
                  <a:lnTo>
                    <a:pt x="4763770" y="635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81" name="Google Shape;81;g1486e630778_0_59"/>
          <p:cNvSpPr txBox="1"/>
          <p:nvPr/>
        </p:nvSpPr>
        <p:spPr>
          <a:xfrm>
            <a:off x="232409" y="1323975"/>
            <a:ext cx="4241700" cy="4904100"/>
          </a:xfrm>
          <a:prstGeom prst="rect">
            <a:avLst/>
          </a:prstGeom>
          <a:noFill/>
          <a:ln>
            <a:noFill/>
          </a:ln>
        </p:spPr>
        <p:txBody>
          <a:bodyPr anchorCtr="0" anchor="t" bIns="0" lIns="0" spcFirstLastPara="1" rIns="0" wrap="square" tIns="53325">
            <a:spAutoFit/>
          </a:bodyPr>
          <a:lstStyle/>
          <a:p>
            <a:pPr indent="0" lvl="0" marL="12700" marR="0" rtl="0" algn="l">
              <a:lnSpc>
                <a:spcPct val="100000"/>
              </a:lnSpc>
              <a:spcBef>
                <a:spcPts val="0"/>
              </a:spcBef>
              <a:spcAft>
                <a:spcPts val="0"/>
              </a:spcAft>
              <a:buNone/>
            </a:pPr>
            <a:r>
              <a:rPr lang="en-US" sz="1800">
                <a:latin typeface="Calibri"/>
                <a:ea typeface="Calibri"/>
                <a:cs typeface="Calibri"/>
                <a:sym typeface="Calibri"/>
              </a:rPr>
              <a:t>GENERAL OBJECTIVES</a:t>
            </a:r>
            <a:endParaRPr sz="1800">
              <a:latin typeface="Calibri"/>
              <a:ea typeface="Calibri"/>
              <a:cs typeface="Calibri"/>
              <a:sym typeface="Calibri"/>
            </a:endParaRPr>
          </a:p>
          <a:p>
            <a:pPr indent="-342900" lvl="0" marL="355600" marR="0" rtl="0" algn="l">
              <a:lnSpc>
                <a:spcPct val="100000"/>
              </a:lnSpc>
              <a:spcBef>
                <a:spcPts val="320"/>
              </a:spcBef>
              <a:spcAft>
                <a:spcPts val="0"/>
              </a:spcAft>
              <a:buSzPts val="1800"/>
              <a:buFont typeface="Noto Sans Symbols"/>
              <a:buChar char="∙"/>
            </a:pPr>
            <a:r>
              <a:rPr lang="en-US" sz="1800">
                <a:latin typeface="Calibri"/>
                <a:ea typeface="Calibri"/>
                <a:cs typeface="Calibri"/>
                <a:sym typeface="Calibri"/>
              </a:rPr>
              <a:t>Understanding the concept</a:t>
            </a:r>
            <a:endParaRPr sz="1800">
              <a:latin typeface="Calibri"/>
              <a:ea typeface="Calibri"/>
              <a:cs typeface="Calibri"/>
              <a:sym typeface="Calibri"/>
            </a:endParaRPr>
          </a:p>
          <a:p>
            <a:pPr indent="-342900" lvl="0" marL="355600" marR="18415" rtl="0" algn="l">
              <a:lnSpc>
                <a:spcPct val="114799"/>
              </a:lnSpc>
              <a:spcBef>
                <a:spcPts val="0"/>
              </a:spcBef>
              <a:spcAft>
                <a:spcPts val="0"/>
              </a:spcAft>
              <a:buSzPts val="1800"/>
              <a:buFont typeface="Noto Sans Symbols"/>
              <a:buChar char="∙"/>
            </a:pPr>
            <a:r>
              <a:rPr lang="en-US" sz="1800">
                <a:latin typeface="Calibri"/>
                <a:ea typeface="Calibri"/>
                <a:cs typeface="Calibri"/>
                <a:sym typeface="Calibri"/>
              </a:rPr>
              <a:t>Being acquainted with prose and author’s  biography</a:t>
            </a:r>
            <a:endParaRPr sz="1800">
              <a:latin typeface="Calibri"/>
              <a:ea typeface="Calibri"/>
              <a:cs typeface="Calibri"/>
              <a:sym typeface="Calibri"/>
            </a:endParaRPr>
          </a:p>
          <a:p>
            <a:pPr indent="-342900" lvl="0" marL="355600" marR="0" rtl="0" algn="l">
              <a:lnSpc>
                <a:spcPct val="100000"/>
              </a:lnSpc>
              <a:spcBef>
                <a:spcPts val="320"/>
              </a:spcBef>
              <a:spcAft>
                <a:spcPts val="0"/>
              </a:spcAft>
              <a:buSzPts val="1800"/>
              <a:buFont typeface="Noto Sans Symbols"/>
              <a:buChar char="∙"/>
            </a:pPr>
            <a:r>
              <a:rPr lang="en-US" sz="1800">
                <a:latin typeface="Calibri"/>
                <a:ea typeface="Calibri"/>
                <a:cs typeface="Calibri"/>
                <a:sym typeface="Calibri"/>
              </a:rPr>
              <a:t>Understanding the idea</a:t>
            </a:r>
            <a:endParaRPr sz="1800">
              <a:latin typeface="Calibri"/>
              <a:ea typeface="Calibri"/>
              <a:cs typeface="Calibri"/>
              <a:sym typeface="Calibri"/>
            </a:endParaRPr>
          </a:p>
          <a:p>
            <a:pPr indent="-342900" lvl="0" marL="355600" marR="0" rtl="0" algn="l">
              <a:lnSpc>
                <a:spcPct val="100000"/>
              </a:lnSpc>
              <a:spcBef>
                <a:spcPts val="320"/>
              </a:spcBef>
              <a:spcAft>
                <a:spcPts val="0"/>
              </a:spcAft>
              <a:buSzPts val="1800"/>
              <a:buFont typeface="Noto Sans Symbols"/>
              <a:buChar char="∙"/>
            </a:pPr>
            <a:r>
              <a:rPr lang="en-US" sz="1800">
                <a:latin typeface="Calibri"/>
                <a:ea typeface="Calibri"/>
                <a:cs typeface="Calibri"/>
                <a:sym typeface="Calibri"/>
              </a:rPr>
              <a:t>Appreciate the language of the prose</a:t>
            </a:r>
            <a:endParaRPr sz="1800">
              <a:latin typeface="Calibri"/>
              <a:ea typeface="Calibri"/>
              <a:cs typeface="Calibri"/>
              <a:sym typeface="Calibri"/>
            </a:endParaRPr>
          </a:p>
          <a:p>
            <a:pPr indent="-342900" lvl="0" marL="355600" marR="0" rtl="0" algn="l">
              <a:lnSpc>
                <a:spcPct val="100000"/>
              </a:lnSpc>
              <a:spcBef>
                <a:spcPts val="320"/>
              </a:spcBef>
              <a:spcAft>
                <a:spcPts val="0"/>
              </a:spcAft>
              <a:buSzPts val="1800"/>
              <a:buFont typeface="Noto Sans Symbols"/>
              <a:buChar char="∙"/>
            </a:pPr>
            <a:r>
              <a:rPr lang="en-US" sz="1800">
                <a:latin typeface="Calibri"/>
                <a:ea typeface="Calibri"/>
                <a:cs typeface="Calibri"/>
                <a:sym typeface="Calibri"/>
              </a:rPr>
              <a:t>Developing LSRW Skills</a:t>
            </a:r>
            <a:endParaRPr sz="1800">
              <a:latin typeface="Calibri"/>
              <a:ea typeface="Calibri"/>
              <a:cs typeface="Calibri"/>
              <a:sym typeface="Calibri"/>
            </a:endParaRPr>
          </a:p>
          <a:p>
            <a:pPr indent="0" lvl="0" marL="0" marR="0" rtl="0" algn="l">
              <a:lnSpc>
                <a:spcPct val="100000"/>
              </a:lnSpc>
              <a:spcBef>
                <a:spcPts val="15"/>
              </a:spcBef>
              <a:spcAft>
                <a:spcPts val="0"/>
              </a:spcAft>
              <a:buSzPts val="3100"/>
              <a:buFont typeface="Noto Sans Symbols"/>
              <a:buNone/>
            </a:pPr>
            <a:r>
              <a:t/>
            </a:r>
            <a:endParaRPr sz="3100">
              <a:latin typeface="Calibri"/>
              <a:ea typeface="Calibri"/>
              <a:cs typeface="Calibri"/>
              <a:sym typeface="Calibri"/>
            </a:endParaRPr>
          </a:p>
          <a:p>
            <a:pPr indent="0" lvl="0" marL="12700" marR="0" rtl="0" algn="l">
              <a:lnSpc>
                <a:spcPct val="100000"/>
              </a:lnSpc>
              <a:spcBef>
                <a:spcPts val="0"/>
              </a:spcBef>
              <a:spcAft>
                <a:spcPts val="0"/>
              </a:spcAft>
              <a:buNone/>
            </a:pPr>
            <a:r>
              <a:rPr lang="en-US" sz="1800">
                <a:latin typeface="Calibri"/>
                <a:ea typeface="Calibri"/>
                <a:cs typeface="Calibri"/>
                <a:sym typeface="Calibri"/>
              </a:rPr>
              <a:t>SPECIFIC OBJECTIVES/ EXTENDED OBJECTIVES</a:t>
            </a:r>
            <a:endParaRPr sz="1800">
              <a:latin typeface="Calibri"/>
              <a:ea typeface="Calibri"/>
              <a:cs typeface="Calibri"/>
              <a:sym typeface="Calibri"/>
            </a:endParaRPr>
          </a:p>
          <a:p>
            <a:pPr indent="-342900" lvl="0" marL="355600" marR="0" rtl="0" algn="l">
              <a:lnSpc>
                <a:spcPct val="100000"/>
              </a:lnSpc>
              <a:spcBef>
                <a:spcPts val="320"/>
              </a:spcBef>
              <a:spcAft>
                <a:spcPts val="0"/>
              </a:spcAft>
              <a:buSzPts val="1800"/>
              <a:buFont typeface="Noto Sans Symbols"/>
              <a:buChar char="∙"/>
            </a:pPr>
            <a:r>
              <a:rPr lang="en-US" sz="1800">
                <a:latin typeface="Calibri"/>
                <a:ea typeface="Calibri"/>
                <a:cs typeface="Calibri"/>
                <a:sym typeface="Calibri"/>
              </a:rPr>
              <a:t>Understanding the concept</a:t>
            </a:r>
            <a:endParaRPr sz="1800">
              <a:latin typeface="Calibri"/>
              <a:ea typeface="Calibri"/>
              <a:cs typeface="Calibri"/>
              <a:sym typeface="Calibri"/>
            </a:endParaRPr>
          </a:p>
          <a:p>
            <a:pPr indent="-342900" lvl="0" marL="355600" marR="18415" rtl="0" algn="l">
              <a:lnSpc>
                <a:spcPct val="114799"/>
              </a:lnSpc>
              <a:spcBef>
                <a:spcPts val="0"/>
              </a:spcBef>
              <a:spcAft>
                <a:spcPts val="0"/>
              </a:spcAft>
              <a:buSzPts val="1800"/>
              <a:buFont typeface="Noto Sans Symbols"/>
              <a:buChar char="∙"/>
            </a:pPr>
            <a:r>
              <a:rPr lang="en-US" sz="1800">
                <a:latin typeface="Calibri"/>
                <a:ea typeface="Calibri"/>
                <a:cs typeface="Calibri"/>
                <a:sym typeface="Calibri"/>
              </a:rPr>
              <a:t>Being acquainted with prose and author’s  biography</a:t>
            </a:r>
            <a:endParaRPr sz="1800">
              <a:latin typeface="Calibri"/>
              <a:ea typeface="Calibri"/>
              <a:cs typeface="Calibri"/>
              <a:sym typeface="Calibri"/>
            </a:endParaRPr>
          </a:p>
          <a:p>
            <a:pPr indent="-342900" lvl="0" marL="355600" marR="0" rtl="0" algn="l">
              <a:lnSpc>
                <a:spcPct val="100000"/>
              </a:lnSpc>
              <a:spcBef>
                <a:spcPts val="320"/>
              </a:spcBef>
              <a:spcAft>
                <a:spcPts val="0"/>
              </a:spcAft>
              <a:buSzPts val="1800"/>
              <a:buFont typeface="Noto Sans Symbols"/>
              <a:buChar char="∙"/>
            </a:pPr>
            <a:r>
              <a:rPr lang="en-US" sz="1800">
                <a:latin typeface="Calibri"/>
                <a:ea typeface="Calibri"/>
                <a:cs typeface="Calibri"/>
                <a:sym typeface="Calibri"/>
              </a:rPr>
              <a:t>Understanding the idea</a:t>
            </a:r>
            <a:endParaRPr sz="1800">
              <a:latin typeface="Calibri"/>
              <a:ea typeface="Calibri"/>
              <a:cs typeface="Calibri"/>
              <a:sym typeface="Calibri"/>
            </a:endParaRPr>
          </a:p>
          <a:p>
            <a:pPr indent="-342900" lvl="0" marL="355600" marR="0" rtl="0" algn="l">
              <a:lnSpc>
                <a:spcPct val="100000"/>
              </a:lnSpc>
              <a:spcBef>
                <a:spcPts val="320"/>
              </a:spcBef>
              <a:spcAft>
                <a:spcPts val="0"/>
              </a:spcAft>
              <a:buSzPts val="1800"/>
              <a:buFont typeface="Noto Sans Symbols"/>
              <a:buChar char="∙"/>
            </a:pPr>
            <a:r>
              <a:rPr lang="en-US" sz="1800">
                <a:latin typeface="Calibri"/>
                <a:ea typeface="Calibri"/>
                <a:cs typeface="Calibri"/>
                <a:sym typeface="Calibri"/>
              </a:rPr>
              <a:t>Appreciate the language of the prose</a:t>
            </a:r>
            <a:endParaRPr sz="1800">
              <a:latin typeface="Calibri"/>
              <a:ea typeface="Calibri"/>
              <a:cs typeface="Calibri"/>
              <a:sym typeface="Calibri"/>
            </a:endParaRPr>
          </a:p>
          <a:p>
            <a:pPr indent="-342900" lvl="0" marL="355600" marR="0" rtl="0" algn="l">
              <a:lnSpc>
                <a:spcPct val="100000"/>
              </a:lnSpc>
              <a:spcBef>
                <a:spcPts val="320"/>
              </a:spcBef>
              <a:spcAft>
                <a:spcPts val="0"/>
              </a:spcAft>
              <a:buSzPts val="1800"/>
              <a:buFont typeface="Noto Sans Symbols"/>
              <a:buChar char="∙"/>
            </a:pPr>
            <a:r>
              <a:rPr lang="en-US" sz="1800">
                <a:latin typeface="Calibri"/>
                <a:ea typeface="Calibri"/>
                <a:cs typeface="Calibri"/>
                <a:sym typeface="Calibri"/>
              </a:rPr>
              <a:t>Developing LSRW Skills</a:t>
            </a:r>
            <a:endParaRPr sz="1800">
              <a:latin typeface="Calibri"/>
              <a:ea typeface="Calibri"/>
              <a:cs typeface="Calibri"/>
              <a:sym typeface="Calibri"/>
            </a:endParaRPr>
          </a:p>
        </p:txBody>
      </p:sp>
      <p:pic>
        <p:nvPicPr>
          <p:cNvPr id="82" name="Google Shape;82;g1486e630778_0_59"/>
          <p:cNvPicPr preferRelativeResize="0"/>
          <p:nvPr/>
        </p:nvPicPr>
        <p:blipFill rotWithShape="1">
          <a:blip r:embed="rId4">
            <a:alphaModFix/>
          </a:blip>
          <a:srcRect b="0" l="0" r="0" t="0"/>
          <a:stretch/>
        </p:blipFill>
        <p:spPr>
          <a:xfrm>
            <a:off x="6019800" y="1981200"/>
            <a:ext cx="2697478" cy="3692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 name="Shape 86"/>
        <p:cNvGrpSpPr/>
        <p:nvPr/>
      </p:nvGrpSpPr>
      <p:grpSpPr>
        <a:xfrm>
          <a:off x="0" y="0"/>
          <a:ext cx="0" cy="0"/>
          <a:chOff x="0" y="0"/>
          <a:chExt cx="0" cy="0"/>
        </a:xfrm>
      </p:grpSpPr>
      <p:sp>
        <p:nvSpPr>
          <p:cNvPr id="87" name="Google Shape;87;g1486e630778_0_102"/>
          <p:cNvSpPr txBox="1"/>
          <p:nvPr>
            <p:ph type="title"/>
          </p:nvPr>
        </p:nvSpPr>
        <p:spPr>
          <a:xfrm>
            <a:off x="998219" y="728345"/>
            <a:ext cx="2848500" cy="1121100"/>
          </a:xfrm>
          <a:prstGeom prst="rect">
            <a:avLst/>
          </a:prstGeom>
          <a:noFill/>
          <a:ln>
            <a:noFill/>
          </a:ln>
        </p:spPr>
        <p:txBody>
          <a:bodyPr anchorCtr="0" anchor="t" bIns="0" lIns="0" spcFirstLastPara="1" rIns="0" wrap="square" tIns="12700">
            <a:spAutoFit/>
          </a:bodyPr>
          <a:lstStyle/>
          <a:p>
            <a:pPr indent="-10795" lvl="0" marL="22860" marR="5080" rtl="0" algn="l">
              <a:lnSpc>
                <a:spcPct val="100000"/>
              </a:lnSpc>
              <a:spcBef>
                <a:spcPts val="0"/>
              </a:spcBef>
              <a:spcAft>
                <a:spcPts val="0"/>
              </a:spcAft>
              <a:buNone/>
            </a:pPr>
            <a:r>
              <a:rPr lang="en-US" sz="3600"/>
              <a:t>THEME OF THE  STORY:</a:t>
            </a:r>
            <a:endParaRPr sz="3600"/>
          </a:p>
        </p:txBody>
      </p:sp>
      <p:sp>
        <p:nvSpPr>
          <p:cNvPr id="88" name="Google Shape;88;g1486e630778_0_102"/>
          <p:cNvSpPr txBox="1"/>
          <p:nvPr/>
        </p:nvSpPr>
        <p:spPr>
          <a:xfrm>
            <a:off x="666115" y="2190114"/>
            <a:ext cx="4080600" cy="3323400"/>
          </a:xfrm>
          <a:prstGeom prst="rect">
            <a:avLst/>
          </a:prstGeom>
          <a:noFill/>
          <a:ln>
            <a:noFill/>
          </a:ln>
        </p:spPr>
        <p:txBody>
          <a:bodyPr anchorCtr="0" anchor="t" bIns="0" lIns="0" spcFirstLastPara="1" rIns="0" wrap="square" tIns="13325">
            <a:spAutoFit/>
          </a:bodyPr>
          <a:lstStyle/>
          <a:p>
            <a:pPr indent="-342900" lvl="0" marL="355600" marR="5080" rtl="0" algn="just">
              <a:lnSpc>
                <a:spcPct val="100000"/>
              </a:lnSpc>
              <a:spcBef>
                <a:spcPts val="0"/>
              </a:spcBef>
              <a:spcAft>
                <a:spcPts val="0"/>
              </a:spcAft>
              <a:buSzPts val="2000"/>
              <a:buFont typeface="Arial"/>
              <a:buChar char="•"/>
            </a:pPr>
            <a:r>
              <a:rPr lang="en-US" sz="2000">
                <a:latin typeface="Calibri"/>
                <a:ea typeface="Calibri"/>
                <a:cs typeface="Calibri"/>
                <a:sym typeface="Calibri"/>
              </a:rPr>
              <a:t>A Truly Beautiful Mind is a summary  of the biography of famous scientist  Albert Einstein.</a:t>
            </a:r>
            <a:endParaRPr sz="2000">
              <a:latin typeface="Calibri"/>
              <a:ea typeface="Calibri"/>
              <a:cs typeface="Calibri"/>
              <a:sym typeface="Calibri"/>
            </a:endParaRPr>
          </a:p>
          <a:p>
            <a:pPr indent="0" lvl="0" marL="0" marR="0" rtl="0" algn="l">
              <a:lnSpc>
                <a:spcPct val="100000"/>
              </a:lnSpc>
              <a:spcBef>
                <a:spcPts val="0"/>
              </a:spcBef>
              <a:spcAft>
                <a:spcPts val="0"/>
              </a:spcAft>
              <a:buSzPts val="2750"/>
              <a:buFont typeface="Arial"/>
              <a:buNone/>
            </a:pPr>
            <a:r>
              <a:t/>
            </a:r>
            <a:endParaRPr sz="2750">
              <a:latin typeface="Calibri"/>
              <a:ea typeface="Calibri"/>
              <a:cs typeface="Calibri"/>
              <a:sym typeface="Calibri"/>
            </a:endParaRPr>
          </a:p>
          <a:p>
            <a:pPr indent="-342900" lvl="0" marL="355600" marR="81915" rtl="0" algn="l">
              <a:lnSpc>
                <a:spcPct val="100000"/>
              </a:lnSpc>
              <a:spcBef>
                <a:spcPts val="0"/>
              </a:spcBef>
              <a:spcAft>
                <a:spcPts val="0"/>
              </a:spcAft>
              <a:buSzPts val="2000"/>
              <a:buFont typeface="Arial"/>
              <a:buChar char="•"/>
            </a:pPr>
            <a:r>
              <a:rPr lang="en-US" sz="2000">
                <a:latin typeface="Calibri"/>
                <a:ea typeface="Calibri"/>
                <a:cs typeface="Calibri"/>
                <a:sym typeface="Calibri"/>
              </a:rPr>
              <a:t>The story portrays the other side of  his life that he concerns and  promote human welfare.</a:t>
            </a:r>
            <a:endParaRPr sz="2000">
              <a:latin typeface="Calibri"/>
              <a:ea typeface="Calibri"/>
              <a:cs typeface="Calibri"/>
              <a:sym typeface="Calibri"/>
            </a:endParaRPr>
          </a:p>
          <a:p>
            <a:pPr indent="0" lvl="0" marL="0" marR="0" rtl="0" algn="l">
              <a:lnSpc>
                <a:spcPct val="100000"/>
              </a:lnSpc>
              <a:spcBef>
                <a:spcPts val="5"/>
              </a:spcBef>
              <a:spcAft>
                <a:spcPts val="0"/>
              </a:spcAft>
              <a:buSzPts val="2750"/>
              <a:buFont typeface="Arial"/>
              <a:buNone/>
            </a:pPr>
            <a:r>
              <a:t/>
            </a:r>
            <a:endParaRPr sz="2750">
              <a:latin typeface="Calibri"/>
              <a:ea typeface="Calibri"/>
              <a:cs typeface="Calibri"/>
              <a:sym typeface="Calibri"/>
            </a:endParaRPr>
          </a:p>
          <a:p>
            <a:pPr indent="-342900" lvl="0" marL="355600" marR="85725" rtl="0" algn="l">
              <a:lnSpc>
                <a:spcPct val="100000"/>
              </a:lnSpc>
              <a:spcBef>
                <a:spcPts val="0"/>
              </a:spcBef>
              <a:spcAft>
                <a:spcPts val="0"/>
              </a:spcAft>
              <a:buSzPts val="2000"/>
              <a:buFont typeface="Arial"/>
              <a:buChar char="•"/>
            </a:pPr>
            <a:r>
              <a:rPr lang="en-US" sz="2000">
                <a:latin typeface="Calibri"/>
                <a:ea typeface="Calibri"/>
                <a:cs typeface="Calibri"/>
                <a:sym typeface="Calibri"/>
              </a:rPr>
              <a:t>That is the reason why the title of  the story is ‘A Truly Beautiful Mind’.</a:t>
            </a:r>
            <a:endParaRPr sz="2000">
              <a:latin typeface="Calibri"/>
              <a:ea typeface="Calibri"/>
              <a:cs typeface="Calibri"/>
              <a:sym typeface="Calibri"/>
            </a:endParaRPr>
          </a:p>
        </p:txBody>
      </p:sp>
      <p:grpSp>
        <p:nvGrpSpPr>
          <p:cNvPr id="89" name="Google Shape;89;g1486e630778_0_102"/>
          <p:cNvGrpSpPr/>
          <p:nvPr/>
        </p:nvGrpSpPr>
        <p:grpSpPr>
          <a:xfrm>
            <a:off x="5317235" y="0"/>
            <a:ext cx="3826765" cy="5955791"/>
            <a:chOff x="5317235" y="-1143000"/>
            <a:chExt cx="3826765" cy="5955791"/>
          </a:xfrm>
        </p:grpSpPr>
        <p:pic>
          <p:nvPicPr>
            <p:cNvPr id="90" name="Google Shape;90;g1486e630778_0_102"/>
            <p:cNvPicPr preferRelativeResize="0"/>
            <p:nvPr/>
          </p:nvPicPr>
          <p:blipFill rotWithShape="1">
            <a:blip r:embed="rId3">
              <a:alphaModFix/>
            </a:blip>
            <a:srcRect b="0" l="0" r="0" t="0"/>
            <a:stretch/>
          </p:blipFill>
          <p:spPr>
            <a:xfrm>
              <a:off x="6858000" y="-1143000"/>
              <a:ext cx="2286000" cy="1143000"/>
            </a:xfrm>
            <a:prstGeom prst="rect">
              <a:avLst/>
            </a:prstGeom>
            <a:noFill/>
            <a:ln>
              <a:noFill/>
            </a:ln>
          </p:spPr>
        </p:pic>
        <p:pic>
          <p:nvPicPr>
            <p:cNvPr id="91" name="Google Shape;91;g1486e630778_0_102"/>
            <p:cNvPicPr preferRelativeResize="0"/>
            <p:nvPr/>
          </p:nvPicPr>
          <p:blipFill rotWithShape="1">
            <a:blip r:embed="rId4">
              <a:alphaModFix/>
            </a:blip>
            <a:srcRect b="0" l="0" r="0" t="0"/>
            <a:stretch/>
          </p:blipFill>
          <p:spPr>
            <a:xfrm>
              <a:off x="5317235" y="646175"/>
              <a:ext cx="3300984" cy="4166616"/>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 name="Shape 95"/>
        <p:cNvGrpSpPr/>
        <p:nvPr/>
      </p:nvGrpSpPr>
      <p:grpSpPr>
        <a:xfrm>
          <a:off x="0" y="0"/>
          <a:ext cx="0" cy="0"/>
          <a:chOff x="0" y="0"/>
          <a:chExt cx="0" cy="0"/>
        </a:xfrm>
      </p:grpSpPr>
      <p:sp>
        <p:nvSpPr>
          <p:cNvPr id="96" name="Google Shape;96;p5"/>
          <p:cNvSpPr txBox="1"/>
          <p:nvPr>
            <p:ph type="title"/>
          </p:nvPr>
        </p:nvSpPr>
        <p:spPr>
          <a:xfrm>
            <a:off x="685165" y="729615"/>
            <a:ext cx="359092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EMIGRATION TO USA</a:t>
            </a:r>
            <a:endParaRPr sz="3200"/>
          </a:p>
        </p:txBody>
      </p:sp>
      <p:sp>
        <p:nvSpPr>
          <p:cNvPr id="97" name="Google Shape;97;p5"/>
          <p:cNvSpPr txBox="1"/>
          <p:nvPr/>
        </p:nvSpPr>
        <p:spPr>
          <a:xfrm>
            <a:off x="535940" y="1590674"/>
            <a:ext cx="4227830" cy="3859529"/>
          </a:xfrm>
          <a:prstGeom prst="rect">
            <a:avLst/>
          </a:prstGeom>
          <a:noFill/>
          <a:ln>
            <a:noFill/>
          </a:ln>
        </p:spPr>
        <p:txBody>
          <a:bodyPr anchorCtr="0" anchor="t" bIns="0" lIns="0" spcFirstLastPara="1" rIns="0" wrap="square" tIns="13325">
            <a:spAutoFit/>
          </a:bodyPr>
          <a:lstStyle/>
          <a:p>
            <a:pPr indent="-342900" lvl="0" marL="355600" marR="88900" rtl="0" algn="l">
              <a:lnSpc>
                <a:spcPct val="100000"/>
              </a:lnSpc>
              <a:spcBef>
                <a:spcPts val="0"/>
              </a:spcBef>
              <a:spcAft>
                <a:spcPts val="0"/>
              </a:spcAft>
              <a:buSzPts val="1700"/>
              <a:buFont typeface="Arial"/>
              <a:buChar char="•"/>
            </a:pPr>
            <a:r>
              <a:rPr lang="en-US" sz="1700">
                <a:latin typeface="Calibri"/>
                <a:ea typeface="Calibri"/>
                <a:cs typeface="Calibri"/>
                <a:sym typeface="Calibri"/>
              </a:rPr>
              <a:t>In 1933, when Germany came under the  power of Nazis, (the famous Nazi ruler was  Adolf Hitler), at that time, Einstein left  Germany and shifted to the United State of  America forever.</a:t>
            </a:r>
            <a:endParaRPr sz="1700">
              <a:latin typeface="Calibri"/>
              <a:ea typeface="Calibri"/>
              <a:cs typeface="Calibri"/>
              <a:sym typeface="Calibri"/>
            </a:endParaRPr>
          </a:p>
          <a:p>
            <a:pPr indent="0" lvl="0" marL="0" marR="0" rtl="0" algn="l">
              <a:lnSpc>
                <a:spcPct val="100000"/>
              </a:lnSpc>
              <a:spcBef>
                <a:spcPts val="40"/>
              </a:spcBef>
              <a:spcAft>
                <a:spcPts val="0"/>
              </a:spcAft>
              <a:buSzPts val="2300"/>
              <a:buFont typeface="Arial"/>
              <a:buNone/>
            </a:pPr>
            <a:r>
              <a:t/>
            </a:r>
            <a:endParaRPr sz="2300">
              <a:latin typeface="Calibri"/>
              <a:ea typeface="Calibri"/>
              <a:cs typeface="Calibri"/>
              <a:sym typeface="Calibri"/>
            </a:endParaRPr>
          </a:p>
          <a:p>
            <a:pPr indent="-342900" lvl="0" marL="355600" marR="175895" rtl="0" algn="l">
              <a:lnSpc>
                <a:spcPct val="100000"/>
              </a:lnSpc>
              <a:spcBef>
                <a:spcPts val="0"/>
              </a:spcBef>
              <a:spcAft>
                <a:spcPts val="0"/>
              </a:spcAft>
              <a:buSzPts val="1700"/>
              <a:buFont typeface="Arial"/>
              <a:buChar char="•"/>
            </a:pPr>
            <a:r>
              <a:rPr lang="en-US" sz="1700">
                <a:latin typeface="Calibri"/>
                <a:ea typeface="Calibri"/>
                <a:cs typeface="Calibri"/>
                <a:sym typeface="Calibri"/>
              </a:rPr>
              <a:t>After 5 years, the Germans discovered the  process of nuclear fission - the process  through which nuclear bombs or atomic  bombs are made.</a:t>
            </a:r>
            <a:endParaRPr sz="1700">
              <a:latin typeface="Calibri"/>
              <a:ea typeface="Calibri"/>
              <a:cs typeface="Calibri"/>
              <a:sym typeface="Calibri"/>
            </a:endParaRPr>
          </a:p>
          <a:p>
            <a:pPr indent="0" lvl="0" marL="0" marR="0" rtl="0" algn="l">
              <a:lnSpc>
                <a:spcPct val="100000"/>
              </a:lnSpc>
              <a:spcBef>
                <a:spcPts val="40"/>
              </a:spcBef>
              <a:spcAft>
                <a:spcPts val="0"/>
              </a:spcAft>
              <a:buSzPts val="2300"/>
              <a:buFont typeface="Arial"/>
              <a:buNone/>
            </a:pPr>
            <a:r>
              <a:t/>
            </a:r>
            <a:endParaRPr sz="2300">
              <a:latin typeface="Calibri"/>
              <a:ea typeface="Calibri"/>
              <a:cs typeface="Calibri"/>
              <a:sym typeface="Calibri"/>
            </a:endParaRPr>
          </a:p>
          <a:p>
            <a:pPr indent="-342900" lvl="0" marL="355600" marR="5080" rtl="0" algn="l">
              <a:lnSpc>
                <a:spcPct val="100000"/>
              </a:lnSpc>
              <a:spcBef>
                <a:spcPts val="5"/>
              </a:spcBef>
              <a:spcAft>
                <a:spcPts val="0"/>
              </a:spcAft>
              <a:buSzPts val="1700"/>
              <a:buFont typeface="Arial"/>
              <a:buChar char="•"/>
            </a:pPr>
            <a:r>
              <a:rPr lang="en-US" sz="1700">
                <a:latin typeface="Calibri"/>
                <a:ea typeface="Calibri"/>
                <a:cs typeface="Calibri"/>
                <a:sym typeface="Calibri"/>
              </a:rPr>
              <a:t>This process was prepared in Berlin. Due to  this, all the physicists in America were upset  as they feared misuse of the technology.</a:t>
            </a:r>
            <a:endParaRPr sz="1700">
              <a:latin typeface="Calibri"/>
              <a:ea typeface="Calibri"/>
              <a:cs typeface="Calibri"/>
              <a:sym typeface="Calibri"/>
            </a:endParaRPr>
          </a:p>
        </p:txBody>
      </p:sp>
      <p:pic>
        <p:nvPicPr>
          <p:cNvPr id="98" name="Google Shape;98;p5"/>
          <p:cNvPicPr preferRelativeResize="0"/>
          <p:nvPr/>
        </p:nvPicPr>
        <p:blipFill rotWithShape="1">
          <a:blip r:embed="rId3">
            <a:alphaModFix/>
          </a:blip>
          <a:srcRect b="0" l="0" r="0" t="0"/>
          <a:stretch/>
        </p:blipFill>
        <p:spPr>
          <a:xfrm>
            <a:off x="5085588" y="2564892"/>
            <a:ext cx="3345179" cy="3913632"/>
          </a:xfrm>
          <a:prstGeom prst="rect">
            <a:avLst/>
          </a:prstGeom>
          <a:noFill/>
          <a:ln>
            <a:noFill/>
          </a:ln>
        </p:spPr>
      </p:pic>
      <p:pic>
        <p:nvPicPr>
          <p:cNvPr id="99" name="Google Shape;99;p5"/>
          <p:cNvPicPr preferRelativeResize="0"/>
          <p:nvPr/>
        </p:nvPicPr>
        <p:blipFill rotWithShape="1">
          <a:blip r:embed="rId4">
            <a:alphaModFix/>
          </a:blip>
          <a:srcRect b="0" l="0" r="0" t="0"/>
          <a:stretch/>
        </p:blipFill>
        <p:spPr>
          <a:xfrm>
            <a:off x="6858000" y="0"/>
            <a:ext cx="228600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 name="Shape 103"/>
        <p:cNvGrpSpPr/>
        <p:nvPr/>
      </p:nvGrpSpPr>
      <p:grpSpPr>
        <a:xfrm>
          <a:off x="0" y="0"/>
          <a:ext cx="0" cy="0"/>
          <a:chOff x="0" y="0"/>
          <a:chExt cx="0" cy="0"/>
        </a:xfrm>
      </p:grpSpPr>
      <p:sp>
        <p:nvSpPr>
          <p:cNvPr id="104" name="Google Shape;104;p6"/>
          <p:cNvSpPr txBox="1"/>
          <p:nvPr/>
        </p:nvSpPr>
        <p:spPr>
          <a:xfrm>
            <a:off x="501650" y="1807210"/>
            <a:ext cx="4485640" cy="3013710"/>
          </a:xfrm>
          <a:prstGeom prst="rect">
            <a:avLst/>
          </a:prstGeom>
          <a:noFill/>
          <a:ln>
            <a:noFill/>
          </a:ln>
        </p:spPr>
        <p:txBody>
          <a:bodyPr anchorCtr="0" anchor="t" bIns="0" lIns="0" spcFirstLastPara="1" rIns="0" wrap="square" tIns="13325">
            <a:spAutoFit/>
          </a:bodyPr>
          <a:lstStyle/>
          <a:p>
            <a:pPr indent="-342900" lvl="0" marL="355600" marR="5080" rtl="0" algn="just">
              <a:lnSpc>
                <a:spcPct val="100000"/>
              </a:lnSpc>
              <a:spcBef>
                <a:spcPts val="0"/>
              </a:spcBef>
              <a:spcAft>
                <a:spcPts val="0"/>
              </a:spcAft>
              <a:buSzPts val="2000"/>
              <a:buFont typeface="Arial"/>
              <a:buChar char="•"/>
            </a:pPr>
            <a:r>
              <a:rPr lang="en-US" sz="2000">
                <a:latin typeface="Calibri"/>
                <a:ea typeface="Calibri"/>
                <a:cs typeface="Calibri"/>
                <a:sym typeface="Calibri"/>
              </a:rPr>
              <a:t>There were many scientists who  escaped to America because of Fascism.</a:t>
            </a:r>
            <a:endParaRPr sz="2000">
              <a:latin typeface="Calibri"/>
              <a:ea typeface="Calibri"/>
              <a:cs typeface="Calibri"/>
              <a:sym typeface="Calibri"/>
            </a:endParaRPr>
          </a:p>
          <a:p>
            <a:pPr indent="0" lvl="0" marL="0" marR="0" rtl="0" algn="l">
              <a:lnSpc>
                <a:spcPct val="100000"/>
              </a:lnSpc>
              <a:spcBef>
                <a:spcPts val="0"/>
              </a:spcBef>
              <a:spcAft>
                <a:spcPts val="0"/>
              </a:spcAft>
              <a:buSzPts val="2750"/>
              <a:buFont typeface="Arial"/>
              <a:buNone/>
            </a:pPr>
            <a:r>
              <a:t/>
            </a:r>
            <a:endParaRPr sz="2750">
              <a:latin typeface="Calibri"/>
              <a:ea typeface="Calibri"/>
              <a:cs typeface="Calibri"/>
              <a:sym typeface="Calibri"/>
            </a:endParaRPr>
          </a:p>
          <a:p>
            <a:pPr indent="-342900" lvl="0" marL="355600" marR="133985" rtl="0" algn="just">
              <a:lnSpc>
                <a:spcPct val="100000"/>
              </a:lnSpc>
              <a:spcBef>
                <a:spcPts val="0"/>
              </a:spcBef>
              <a:spcAft>
                <a:spcPts val="0"/>
              </a:spcAft>
              <a:buSzPts val="2000"/>
              <a:buFont typeface="Arial"/>
              <a:buChar char="•"/>
            </a:pPr>
            <a:r>
              <a:rPr lang="en-US" sz="2000">
                <a:latin typeface="Calibri"/>
                <a:ea typeface="Calibri"/>
                <a:cs typeface="Calibri"/>
                <a:sym typeface="Calibri"/>
              </a:rPr>
              <a:t>(Fascism was a dictatorial concept that  was started in Europe from Italy by the  rule of Benito Mussolini.)</a:t>
            </a:r>
            <a:endParaRPr sz="2000">
              <a:latin typeface="Calibri"/>
              <a:ea typeface="Calibri"/>
              <a:cs typeface="Calibri"/>
              <a:sym typeface="Calibri"/>
            </a:endParaRPr>
          </a:p>
          <a:p>
            <a:pPr indent="0" lvl="0" marL="0" marR="0" rtl="0" algn="l">
              <a:lnSpc>
                <a:spcPct val="100000"/>
              </a:lnSpc>
              <a:spcBef>
                <a:spcPts val="5"/>
              </a:spcBef>
              <a:spcAft>
                <a:spcPts val="0"/>
              </a:spcAft>
              <a:buSzPts val="2750"/>
              <a:buFont typeface="Arial"/>
              <a:buNone/>
            </a:pPr>
            <a:r>
              <a:t/>
            </a:r>
            <a:endParaRPr sz="2750">
              <a:latin typeface="Calibri"/>
              <a:ea typeface="Calibri"/>
              <a:cs typeface="Calibri"/>
              <a:sym typeface="Calibri"/>
            </a:endParaRPr>
          </a:p>
          <a:p>
            <a:pPr indent="-342900" lvl="0" marL="355600" marR="291465" rtl="0" algn="l">
              <a:lnSpc>
                <a:spcPct val="100000"/>
              </a:lnSpc>
              <a:spcBef>
                <a:spcPts val="0"/>
              </a:spcBef>
              <a:spcAft>
                <a:spcPts val="0"/>
              </a:spcAft>
              <a:buSzPts val="2000"/>
              <a:buFont typeface="Arial"/>
              <a:buChar char="•"/>
            </a:pPr>
            <a:r>
              <a:rPr lang="en-US" sz="2000">
                <a:latin typeface="Calibri"/>
                <a:ea typeface="Calibri"/>
                <a:cs typeface="Calibri"/>
                <a:sym typeface="Calibri"/>
              </a:rPr>
              <a:t>All the scientists were afraid that the  Nazis could misuse the atomic bomb.</a:t>
            </a:r>
            <a:endParaRPr sz="2000">
              <a:latin typeface="Calibri"/>
              <a:ea typeface="Calibri"/>
              <a:cs typeface="Calibri"/>
              <a:sym typeface="Calibri"/>
            </a:endParaRPr>
          </a:p>
        </p:txBody>
      </p:sp>
      <p:grpSp>
        <p:nvGrpSpPr>
          <p:cNvPr id="105" name="Google Shape;105;p6"/>
          <p:cNvGrpSpPr/>
          <p:nvPr/>
        </p:nvGrpSpPr>
        <p:grpSpPr>
          <a:xfrm>
            <a:off x="537814" y="703336"/>
            <a:ext cx="8110887" cy="5804144"/>
            <a:chOff x="537814" y="703336"/>
            <a:chExt cx="8110887" cy="5804144"/>
          </a:xfrm>
        </p:grpSpPr>
        <p:pic>
          <p:nvPicPr>
            <p:cNvPr id="106" name="Google Shape;106;p6"/>
            <p:cNvPicPr preferRelativeResize="0"/>
            <p:nvPr/>
          </p:nvPicPr>
          <p:blipFill rotWithShape="1">
            <a:blip r:embed="rId3">
              <a:alphaModFix/>
            </a:blip>
            <a:srcRect b="0" l="0" r="0" t="0"/>
            <a:stretch/>
          </p:blipFill>
          <p:spPr>
            <a:xfrm>
              <a:off x="537814" y="703336"/>
              <a:ext cx="2822555" cy="301717"/>
            </a:xfrm>
            <a:prstGeom prst="rect">
              <a:avLst/>
            </a:prstGeom>
            <a:noFill/>
            <a:ln>
              <a:noFill/>
            </a:ln>
          </p:spPr>
        </p:pic>
        <p:pic>
          <p:nvPicPr>
            <p:cNvPr id="107" name="Google Shape;107;p6"/>
            <p:cNvPicPr preferRelativeResize="0"/>
            <p:nvPr/>
          </p:nvPicPr>
          <p:blipFill rotWithShape="1">
            <a:blip r:embed="rId4">
              <a:alphaModFix/>
            </a:blip>
            <a:srcRect b="0" l="0" r="0" t="0"/>
            <a:stretch/>
          </p:blipFill>
          <p:spPr>
            <a:xfrm>
              <a:off x="5257800" y="1981200"/>
              <a:ext cx="3390901" cy="4526280"/>
            </a:xfrm>
            <a:prstGeom prst="rect">
              <a:avLst/>
            </a:prstGeom>
            <a:noFill/>
            <a:ln>
              <a:noFill/>
            </a:ln>
          </p:spPr>
        </p:pic>
      </p:grpSp>
      <p:pic>
        <p:nvPicPr>
          <p:cNvPr id="108" name="Google Shape;108;p6"/>
          <p:cNvPicPr preferRelativeResize="0"/>
          <p:nvPr/>
        </p:nvPicPr>
        <p:blipFill rotWithShape="1">
          <a:blip r:embed="rId5">
            <a:alphaModFix/>
          </a:blip>
          <a:srcRect b="0" l="0" r="0" t="0"/>
          <a:stretch/>
        </p:blipFill>
        <p:spPr>
          <a:xfrm>
            <a:off x="6858000" y="0"/>
            <a:ext cx="2286000" cy="114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7"/>
          <p:cNvSpPr txBox="1"/>
          <p:nvPr>
            <p:ph type="title"/>
          </p:nvPr>
        </p:nvSpPr>
        <p:spPr>
          <a:xfrm>
            <a:off x="488315" y="567690"/>
            <a:ext cx="3878579"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WROTE TO ROOSEVELT</a:t>
            </a:r>
            <a:endParaRPr sz="3200"/>
          </a:p>
        </p:txBody>
      </p:sp>
      <p:sp>
        <p:nvSpPr>
          <p:cNvPr id="114" name="Google Shape;114;p7"/>
          <p:cNvSpPr txBox="1"/>
          <p:nvPr/>
        </p:nvSpPr>
        <p:spPr>
          <a:xfrm>
            <a:off x="488315" y="1121409"/>
            <a:ext cx="4318000" cy="4907280"/>
          </a:xfrm>
          <a:prstGeom prst="rect">
            <a:avLst/>
          </a:prstGeom>
          <a:noFill/>
          <a:ln>
            <a:noFill/>
          </a:ln>
        </p:spPr>
        <p:txBody>
          <a:bodyPr anchorCtr="0" anchor="t" bIns="0" lIns="0" spcFirstLastPara="1" rIns="0" wrap="square" tIns="12700">
            <a:spAutoFit/>
          </a:bodyPr>
          <a:lstStyle/>
          <a:p>
            <a:pPr indent="-342900" lvl="0" marL="355600" marR="143510" rtl="0" algn="l">
              <a:lnSpc>
                <a:spcPct val="100000"/>
              </a:lnSpc>
              <a:spcBef>
                <a:spcPts val="0"/>
              </a:spcBef>
              <a:spcAft>
                <a:spcPts val="0"/>
              </a:spcAft>
              <a:buSzPts val="1800"/>
              <a:buFont typeface="Arial"/>
              <a:buChar char="•"/>
            </a:pPr>
            <a:r>
              <a:rPr lang="en-US" sz="1800">
                <a:latin typeface="Calibri"/>
                <a:ea typeface="Calibri"/>
                <a:cs typeface="Calibri"/>
                <a:sym typeface="Calibri"/>
              </a:rPr>
              <a:t>Albert Einstein was requested by a  colleague and so, he wrote a letter to the  President of America, Franklin D.  Roosevelt on 2nd August 1939.</a:t>
            </a:r>
            <a:endParaRPr sz="1800">
              <a:latin typeface="Calibri"/>
              <a:ea typeface="Calibri"/>
              <a:cs typeface="Calibri"/>
              <a:sym typeface="Calibri"/>
            </a:endParaRPr>
          </a:p>
          <a:p>
            <a:pPr indent="0" lvl="0" marL="0" marR="0" rtl="0" algn="l">
              <a:lnSpc>
                <a:spcPct val="100000"/>
              </a:lnSpc>
              <a:spcBef>
                <a:spcPts val="25"/>
              </a:spcBef>
              <a:spcAft>
                <a:spcPts val="0"/>
              </a:spcAft>
              <a:buSzPts val="2450"/>
              <a:buFont typeface="Arial"/>
              <a:buNone/>
            </a:pPr>
            <a:r>
              <a:t/>
            </a:r>
            <a:endParaRPr sz="2450">
              <a:latin typeface="Calibri"/>
              <a:ea typeface="Calibri"/>
              <a:cs typeface="Calibri"/>
              <a:sym typeface="Calibri"/>
            </a:endParaRPr>
          </a:p>
          <a:p>
            <a:pPr indent="-342900" lvl="0" marL="355600" marR="33020" rtl="0" algn="l">
              <a:lnSpc>
                <a:spcPct val="100000"/>
              </a:lnSpc>
              <a:spcBef>
                <a:spcPts val="5"/>
              </a:spcBef>
              <a:spcAft>
                <a:spcPts val="0"/>
              </a:spcAft>
              <a:buSzPts val="1800"/>
              <a:buFont typeface="Arial"/>
              <a:buChar char="•"/>
            </a:pPr>
            <a:r>
              <a:rPr lang="en-US" sz="1800">
                <a:latin typeface="Calibri"/>
                <a:ea typeface="Calibri"/>
                <a:cs typeface="Calibri"/>
                <a:sym typeface="Calibri"/>
              </a:rPr>
              <a:t>He warned him that the atomic bomb  which was developed by Germany was  very powerful. If one of these bombs  exploded on any port, it would not only  destroy the area, but also it would destroy  the surrounding territory.</a:t>
            </a:r>
            <a:endParaRPr sz="1800">
              <a:latin typeface="Calibri"/>
              <a:ea typeface="Calibri"/>
              <a:cs typeface="Calibri"/>
              <a:sym typeface="Calibri"/>
            </a:endParaRPr>
          </a:p>
          <a:p>
            <a:pPr indent="0" lvl="0" marL="0" marR="0" rtl="0" algn="l">
              <a:lnSpc>
                <a:spcPct val="100000"/>
              </a:lnSpc>
              <a:spcBef>
                <a:spcPts val="25"/>
              </a:spcBef>
              <a:spcAft>
                <a:spcPts val="0"/>
              </a:spcAft>
              <a:buSzPts val="2450"/>
              <a:buFont typeface="Arial"/>
              <a:buNone/>
            </a:pPr>
            <a:r>
              <a:t/>
            </a:r>
            <a:endParaRPr sz="2450">
              <a:latin typeface="Calibri"/>
              <a:ea typeface="Calibri"/>
              <a:cs typeface="Calibri"/>
              <a:sym typeface="Calibri"/>
            </a:endParaRPr>
          </a:p>
          <a:p>
            <a:pPr indent="-342900" lvl="0" marL="355600" marR="5080" rtl="0" algn="l">
              <a:lnSpc>
                <a:spcPct val="100000"/>
              </a:lnSpc>
              <a:spcBef>
                <a:spcPts val="0"/>
              </a:spcBef>
              <a:spcAft>
                <a:spcPts val="0"/>
              </a:spcAft>
              <a:buSzPts val="1800"/>
              <a:buFont typeface="Arial"/>
              <a:buChar char="•"/>
            </a:pPr>
            <a:r>
              <a:rPr lang="en-US" sz="1800">
                <a:latin typeface="Calibri"/>
                <a:ea typeface="Calibri"/>
                <a:cs typeface="Calibri"/>
                <a:sym typeface="Calibri"/>
              </a:rPr>
              <a:t>This shows Einstein’s humanitarian quality.  He wanted good for the people, he  wanted peace in the world. That is why he  wrote his concern to the president of  America and warned him.</a:t>
            </a:r>
            <a:endParaRPr sz="1800">
              <a:latin typeface="Calibri"/>
              <a:ea typeface="Calibri"/>
              <a:cs typeface="Calibri"/>
              <a:sym typeface="Calibri"/>
            </a:endParaRPr>
          </a:p>
        </p:txBody>
      </p:sp>
      <p:pic>
        <p:nvPicPr>
          <p:cNvPr id="115" name="Google Shape;115;p7"/>
          <p:cNvPicPr preferRelativeResize="0"/>
          <p:nvPr/>
        </p:nvPicPr>
        <p:blipFill rotWithShape="1">
          <a:blip r:embed="rId3">
            <a:alphaModFix/>
          </a:blip>
          <a:srcRect b="0" l="0" r="0" t="0"/>
          <a:stretch/>
        </p:blipFill>
        <p:spPr>
          <a:xfrm>
            <a:off x="5064252" y="2282952"/>
            <a:ext cx="3584448" cy="4184904"/>
          </a:xfrm>
          <a:prstGeom prst="rect">
            <a:avLst/>
          </a:prstGeom>
          <a:noFill/>
          <a:ln>
            <a:noFill/>
          </a:ln>
        </p:spPr>
      </p:pic>
      <p:pic>
        <p:nvPicPr>
          <p:cNvPr id="116" name="Google Shape;116;p7"/>
          <p:cNvPicPr preferRelativeResize="0"/>
          <p:nvPr/>
        </p:nvPicPr>
        <p:blipFill rotWithShape="1">
          <a:blip r:embed="rId4">
            <a:alphaModFix/>
          </a:blip>
          <a:srcRect b="0" l="0" r="0" t="0"/>
          <a:stretch/>
        </p:blipFill>
        <p:spPr>
          <a:xfrm>
            <a:off x="6858000" y="0"/>
            <a:ext cx="2286000" cy="114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8"/>
          <p:cNvSpPr txBox="1"/>
          <p:nvPr>
            <p:ph type="title"/>
          </p:nvPr>
        </p:nvSpPr>
        <p:spPr>
          <a:xfrm>
            <a:off x="535940" y="389255"/>
            <a:ext cx="3530600" cy="100203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lang="en-US" sz="3200"/>
              <a:t>DROPPING OF ATOM  BOMB</a:t>
            </a:r>
            <a:endParaRPr sz="3200"/>
          </a:p>
        </p:txBody>
      </p:sp>
      <p:sp>
        <p:nvSpPr>
          <p:cNvPr id="122" name="Google Shape;122;p8"/>
          <p:cNvSpPr txBox="1"/>
          <p:nvPr/>
        </p:nvSpPr>
        <p:spPr>
          <a:xfrm>
            <a:off x="535940" y="1430654"/>
            <a:ext cx="4574540" cy="5125720"/>
          </a:xfrm>
          <a:prstGeom prst="rect">
            <a:avLst/>
          </a:prstGeom>
          <a:noFill/>
          <a:ln>
            <a:noFill/>
          </a:ln>
        </p:spPr>
        <p:txBody>
          <a:bodyPr anchorCtr="0" anchor="t" bIns="0" lIns="0" spcFirstLastPara="1" rIns="0" wrap="square" tIns="12700">
            <a:spAutoFit/>
          </a:bodyPr>
          <a:lstStyle/>
          <a:p>
            <a:pPr indent="-342900" lvl="0" marL="355600" marR="5080" rtl="0" algn="l">
              <a:lnSpc>
                <a:spcPct val="100000"/>
              </a:lnSpc>
              <a:spcBef>
                <a:spcPts val="0"/>
              </a:spcBef>
              <a:spcAft>
                <a:spcPts val="0"/>
              </a:spcAft>
              <a:buSzPts val="1800"/>
              <a:buFont typeface="Arial"/>
              <a:buChar char="•"/>
            </a:pPr>
            <a:r>
              <a:rPr lang="en-US" sz="1800">
                <a:latin typeface="Calibri"/>
                <a:ea typeface="Calibri"/>
                <a:cs typeface="Calibri"/>
                <a:sym typeface="Calibri"/>
              </a:rPr>
              <a:t>The Americans developed the atomic bomb  secretly and dropped it on two cities of Japan</a:t>
            </a:r>
            <a:endParaRPr sz="1800">
              <a:latin typeface="Calibri"/>
              <a:ea typeface="Calibri"/>
              <a:cs typeface="Calibri"/>
              <a:sym typeface="Calibri"/>
            </a:endParaRPr>
          </a:p>
          <a:p>
            <a:pPr indent="0" lvl="0" marL="355600" marR="0" rtl="0" algn="l">
              <a:lnSpc>
                <a:spcPct val="100000"/>
              </a:lnSpc>
              <a:spcBef>
                <a:spcPts val="0"/>
              </a:spcBef>
              <a:spcAft>
                <a:spcPts val="0"/>
              </a:spcAft>
              <a:buNone/>
            </a:pPr>
            <a:r>
              <a:rPr lang="en-US" sz="1800">
                <a:latin typeface="Calibri"/>
                <a:ea typeface="Calibri"/>
                <a:cs typeface="Calibri"/>
                <a:sym typeface="Calibri"/>
              </a:rPr>
              <a:t>– Hiroshima and Nagasaki.</a:t>
            </a:r>
            <a:endParaRPr sz="1800">
              <a:latin typeface="Calibri"/>
              <a:ea typeface="Calibri"/>
              <a:cs typeface="Calibri"/>
              <a:sym typeface="Calibri"/>
            </a:endParaRPr>
          </a:p>
          <a:p>
            <a:pPr indent="0" lvl="0" marL="0" marR="0" rtl="0" algn="l">
              <a:lnSpc>
                <a:spcPct val="100000"/>
              </a:lnSpc>
              <a:spcBef>
                <a:spcPts val="25"/>
              </a:spcBef>
              <a:spcAft>
                <a:spcPts val="0"/>
              </a:spcAft>
              <a:buNone/>
            </a:pPr>
            <a:r>
              <a:t/>
            </a:r>
            <a:endParaRPr sz="2450">
              <a:latin typeface="Calibri"/>
              <a:ea typeface="Calibri"/>
              <a:cs typeface="Calibri"/>
              <a:sym typeface="Calibri"/>
            </a:endParaRPr>
          </a:p>
          <a:p>
            <a:pPr indent="-342900" lvl="0" marL="355600" marR="31750" rtl="0" algn="l">
              <a:lnSpc>
                <a:spcPct val="100000"/>
              </a:lnSpc>
              <a:spcBef>
                <a:spcPts val="5"/>
              </a:spcBef>
              <a:spcAft>
                <a:spcPts val="0"/>
              </a:spcAft>
              <a:buSzPts val="1800"/>
              <a:buFont typeface="Arial"/>
              <a:buChar char="•"/>
            </a:pPr>
            <a:r>
              <a:rPr lang="en-US" sz="1800">
                <a:latin typeface="Calibri"/>
                <a:ea typeface="Calibri"/>
                <a:cs typeface="Calibri"/>
                <a:sym typeface="Calibri"/>
              </a:rPr>
              <a:t>The Germans had just developed the atomic  bomb, they did not use it on any country, but  America did.</a:t>
            </a:r>
            <a:endParaRPr sz="1800">
              <a:latin typeface="Calibri"/>
              <a:ea typeface="Calibri"/>
              <a:cs typeface="Calibri"/>
              <a:sym typeface="Calibri"/>
            </a:endParaRPr>
          </a:p>
          <a:p>
            <a:pPr indent="0" lvl="0" marL="0" marR="0" rtl="0" algn="l">
              <a:lnSpc>
                <a:spcPct val="100000"/>
              </a:lnSpc>
              <a:spcBef>
                <a:spcPts val="25"/>
              </a:spcBef>
              <a:spcAft>
                <a:spcPts val="0"/>
              </a:spcAft>
              <a:buSzPts val="2450"/>
              <a:buFont typeface="Arial"/>
              <a:buNone/>
            </a:pPr>
            <a:r>
              <a:t/>
            </a:r>
            <a:endParaRPr sz="2450">
              <a:latin typeface="Calibri"/>
              <a:ea typeface="Calibri"/>
              <a:cs typeface="Calibri"/>
              <a:sym typeface="Calibri"/>
            </a:endParaRPr>
          </a:p>
          <a:p>
            <a:pPr indent="-342900" lvl="0" marL="355600" marR="361950" rtl="0" algn="l">
              <a:lnSpc>
                <a:spcPct val="100000"/>
              </a:lnSpc>
              <a:spcBef>
                <a:spcPts val="0"/>
              </a:spcBef>
              <a:spcAft>
                <a:spcPts val="0"/>
              </a:spcAft>
              <a:buSzPts val="1800"/>
              <a:buFont typeface="Arial"/>
              <a:buChar char="•"/>
            </a:pPr>
            <a:r>
              <a:rPr lang="en-US" sz="1800">
                <a:latin typeface="Calibri"/>
                <a:ea typeface="Calibri"/>
                <a:cs typeface="Calibri"/>
                <a:sym typeface="Calibri"/>
              </a:rPr>
              <a:t>Lot of destruction took place and Einstein  was shaken.</a:t>
            </a:r>
            <a:endParaRPr sz="1800">
              <a:latin typeface="Calibri"/>
              <a:ea typeface="Calibri"/>
              <a:cs typeface="Calibri"/>
              <a:sym typeface="Calibri"/>
            </a:endParaRPr>
          </a:p>
          <a:p>
            <a:pPr indent="0" lvl="0" marL="0" marR="0" rtl="0" algn="l">
              <a:lnSpc>
                <a:spcPct val="100000"/>
              </a:lnSpc>
              <a:spcBef>
                <a:spcPts val="30"/>
              </a:spcBef>
              <a:spcAft>
                <a:spcPts val="0"/>
              </a:spcAft>
              <a:buSzPts val="2450"/>
              <a:buFont typeface="Arial"/>
              <a:buNone/>
            </a:pPr>
            <a:r>
              <a:t/>
            </a:r>
            <a:endParaRPr sz="2450">
              <a:latin typeface="Calibri"/>
              <a:ea typeface="Calibri"/>
              <a:cs typeface="Calibri"/>
              <a:sym typeface="Calibri"/>
            </a:endParaRPr>
          </a:p>
          <a:p>
            <a:pPr indent="-342900" lvl="0" marL="355600" marR="557530" rtl="0" algn="l">
              <a:lnSpc>
                <a:spcPct val="100000"/>
              </a:lnSpc>
              <a:spcBef>
                <a:spcPts val="0"/>
              </a:spcBef>
              <a:spcAft>
                <a:spcPts val="0"/>
              </a:spcAft>
              <a:buSzPts val="1800"/>
              <a:buFont typeface="Arial"/>
              <a:buChar char="•"/>
            </a:pPr>
            <a:r>
              <a:rPr lang="en-US" sz="1800">
                <a:latin typeface="Calibri"/>
                <a:ea typeface="Calibri"/>
                <a:cs typeface="Calibri"/>
                <a:sym typeface="Calibri"/>
              </a:rPr>
              <a:t>He wrote an official letter to the United  Nations Organization.</a:t>
            </a:r>
            <a:endParaRPr sz="1800">
              <a:latin typeface="Calibri"/>
              <a:ea typeface="Calibri"/>
              <a:cs typeface="Calibri"/>
              <a:sym typeface="Calibri"/>
            </a:endParaRPr>
          </a:p>
          <a:p>
            <a:pPr indent="0" lvl="0" marL="0" marR="0" rtl="0" algn="l">
              <a:lnSpc>
                <a:spcPct val="100000"/>
              </a:lnSpc>
              <a:spcBef>
                <a:spcPts val="30"/>
              </a:spcBef>
              <a:spcAft>
                <a:spcPts val="0"/>
              </a:spcAft>
              <a:buSzPts val="2450"/>
              <a:buFont typeface="Arial"/>
              <a:buNone/>
            </a:pPr>
            <a:r>
              <a:t/>
            </a:r>
            <a:endParaRPr sz="2450">
              <a:latin typeface="Calibri"/>
              <a:ea typeface="Calibri"/>
              <a:cs typeface="Calibri"/>
              <a:sym typeface="Calibri"/>
            </a:endParaRPr>
          </a:p>
          <a:p>
            <a:pPr indent="-342900" lvl="0" marL="355600" marR="139700" rtl="0" algn="l">
              <a:lnSpc>
                <a:spcPct val="100000"/>
              </a:lnSpc>
              <a:spcBef>
                <a:spcPts val="0"/>
              </a:spcBef>
              <a:spcAft>
                <a:spcPts val="0"/>
              </a:spcAft>
              <a:buSzPts val="1800"/>
              <a:buFont typeface="Arial"/>
              <a:buChar char="•"/>
            </a:pPr>
            <a:r>
              <a:rPr lang="en-US" sz="1800">
                <a:latin typeface="Calibri"/>
                <a:ea typeface="Calibri"/>
                <a:cs typeface="Calibri"/>
                <a:sym typeface="Calibri"/>
              </a:rPr>
              <a:t>Albert Einstein proposed to form a world  government, but this letter did not bear any  fruit.</a:t>
            </a:r>
            <a:endParaRPr sz="1800">
              <a:latin typeface="Calibri"/>
              <a:ea typeface="Calibri"/>
              <a:cs typeface="Calibri"/>
              <a:sym typeface="Calibri"/>
            </a:endParaRPr>
          </a:p>
        </p:txBody>
      </p:sp>
      <p:pic>
        <p:nvPicPr>
          <p:cNvPr id="123" name="Google Shape;123;p8"/>
          <p:cNvPicPr preferRelativeResize="0"/>
          <p:nvPr/>
        </p:nvPicPr>
        <p:blipFill rotWithShape="1">
          <a:blip r:embed="rId3">
            <a:alphaModFix/>
          </a:blip>
          <a:srcRect b="0" l="0" r="0" t="0"/>
          <a:stretch/>
        </p:blipFill>
        <p:spPr>
          <a:xfrm>
            <a:off x="5181600" y="2133599"/>
            <a:ext cx="3598163" cy="4526280"/>
          </a:xfrm>
          <a:prstGeom prst="rect">
            <a:avLst/>
          </a:prstGeom>
          <a:noFill/>
          <a:ln>
            <a:noFill/>
          </a:ln>
        </p:spPr>
      </p:pic>
      <p:pic>
        <p:nvPicPr>
          <p:cNvPr id="124" name="Google Shape;124;p8"/>
          <p:cNvPicPr preferRelativeResize="0"/>
          <p:nvPr/>
        </p:nvPicPr>
        <p:blipFill rotWithShape="1">
          <a:blip r:embed="rId4">
            <a:alphaModFix/>
          </a:blip>
          <a:srcRect b="0" l="0" r="0" t="0"/>
          <a:stretch/>
        </p:blipFill>
        <p:spPr>
          <a:xfrm>
            <a:off x="6858000" y="0"/>
            <a:ext cx="2286000" cy="114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9"/>
          <p:cNvSpPr txBox="1"/>
          <p:nvPr>
            <p:ph type="title"/>
          </p:nvPr>
        </p:nvSpPr>
        <p:spPr>
          <a:xfrm>
            <a:off x="535940" y="238760"/>
            <a:ext cx="309118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A GLOBAL CITIZEN</a:t>
            </a:r>
            <a:endParaRPr sz="3200"/>
          </a:p>
        </p:txBody>
      </p:sp>
      <p:sp>
        <p:nvSpPr>
          <p:cNvPr id="130" name="Google Shape;130;p9"/>
          <p:cNvSpPr txBox="1"/>
          <p:nvPr/>
        </p:nvSpPr>
        <p:spPr>
          <a:xfrm>
            <a:off x="535940" y="792479"/>
            <a:ext cx="4345940" cy="5125720"/>
          </a:xfrm>
          <a:prstGeom prst="rect">
            <a:avLst/>
          </a:prstGeom>
          <a:noFill/>
          <a:ln>
            <a:noFill/>
          </a:ln>
        </p:spPr>
        <p:txBody>
          <a:bodyPr anchorCtr="0" anchor="t" bIns="0" lIns="0" spcFirstLastPara="1" rIns="0" wrap="square" tIns="12700">
            <a:spAutoFit/>
          </a:bodyPr>
          <a:lstStyle/>
          <a:p>
            <a:pPr indent="-342900" lvl="0" marL="355600" marR="168910" rtl="0" algn="l">
              <a:lnSpc>
                <a:spcPct val="100000"/>
              </a:lnSpc>
              <a:spcBef>
                <a:spcPts val="0"/>
              </a:spcBef>
              <a:spcAft>
                <a:spcPts val="0"/>
              </a:spcAft>
              <a:buSzPts val="1800"/>
              <a:buFont typeface="Arial"/>
              <a:buChar char="•"/>
            </a:pPr>
            <a:r>
              <a:rPr lang="en-US" sz="1800">
                <a:latin typeface="Calibri"/>
                <a:ea typeface="Calibri"/>
                <a:cs typeface="Calibri"/>
                <a:sym typeface="Calibri"/>
              </a:rPr>
              <a:t>For another ten years Albert Einstein was  involved in World Peace.</a:t>
            </a:r>
            <a:endParaRPr sz="1800">
              <a:latin typeface="Calibri"/>
              <a:ea typeface="Calibri"/>
              <a:cs typeface="Calibri"/>
              <a:sym typeface="Calibri"/>
            </a:endParaRPr>
          </a:p>
          <a:p>
            <a:pPr indent="0" lvl="0" marL="0" marR="0" rtl="0" algn="l">
              <a:lnSpc>
                <a:spcPct val="100000"/>
              </a:lnSpc>
              <a:spcBef>
                <a:spcPts val="25"/>
              </a:spcBef>
              <a:spcAft>
                <a:spcPts val="0"/>
              </a:spcAft>
              <a:buSzPts val="2450"/>
              <a:buFont typeface="Arial"/>
              <a:buNone/>
            </a:pPr>
            <a:r>
              <a:t/>
            </a:r>
            <a:endParaRPr sz="2450">
              <a:latin typeface="Calibri"/>
              <a:ea typeface="Calibri"/>
              <a:cs typeface="Calibri"/>
              <a:sym typeface="Calibri"/>
            </a:endParaRPr>
          </a:p>
          <a:p>
            <a:pPr indent="-342900" lvl="0" marL="355600" marR="53975" rtl="0" algn="l">
              <a:lnSpc>
                <a:spcPct val="100000"/>
              </a:lnSpc>
              <a:spcBef>
                <a:spcPts val="5"/>
              </a:spcBef>
              <a:spcAft>
                <a:spcPts val="0"/>
              </a:spcAft>
              <a:buSzPts val="1800"/>
              <a:buFont typeface="Arial"/>
              <a:buChar char="•"/>
            </a:pPr>
            <a:r>
              <a:rPr lang="en-US" sz="1800"/>
              <a:t>	</a:t>
            </a:r>
            <a:r>
              <a:rPr lang="en-US" sz="1800">
                <a:latin typeface="Calibri"/>
                <a:ea typeface="Calibri"/>
                <a:cs typeface="Calibri"/>
                <a:sym typeface="Calibri"/>
              </a:rPr>
              <a:t>He was involved in politics and his agenda  was to stop the countries involved in  collecting arms and developing weapons.</a:t>
            </a:r>
            <a:endParaRPr sz="1800">
              <a:latin typeface="Calibri"/>
              <a:ea typeface="Calibri"/>
              <a:cs typeface="Calibri"/>
              <a:sym typeface="Calibri"/>
            </a:endParaRPr>
          </a:p>
          <a:p>
            <a:pPr indent="0" lvl="0" marL="0" marR="0" rtl="0" algn="l">
              <a:lnSpc>
                <a:spcPct val="100000"/>
              </a:lnSpc>
              <a:spcBef>
                <a:spcPts val="25"/>
              </a:spcBef>
              <a:spcAft>
                <a:spcPts val="0"/>
              </a:spcAft>
              <a:buSzPts val="2450"/>
              <a:buFont typeface="Arial"/>
              <a:buNone/>
            </a:pPr>
            <a:r>
              <a:t/>
            </a:r>
            <a:endParaRPr sz="2450">
              <a:latin typeface="Calibri"/>
              <a:ea typeface="Calibri"/>
              <a:cs typeface="Calibri"/>
              <a:sym typeface="Calibri"/>
            </a:endParaRPr>
          </a:p>
          <a:p>
            <a:pPr indent="-342900" lvl="0" marL="355600" marR="344170" rtl="0" algn="l">
              <a:lnSpc>
                <a:spcPct val="100000"/>
              </a:lnSpc>
              <a:spcBef>
                <a:spcPts val="0"/>
              </a:spcBef>
              <a:spcAft>
                <a:spcPts val="0"/>
              </a:spcAft>
              <a:buSzPts val="1800"/>
              <a:buFont typeface="Arial"/>
              <a:buChar char="•"/>
            </a:pPr>
            <a:r>
              <a:rPr lang="en-US" sz="1800">
                <a:latin typeface="Calibri"/>
                <a:ea typeface="Calibri"/>
                <a:cs typeface="Calibri"/>
                <a:sym typeface="Calibri"/>
              </a:rPr>
              <a:t>He campaigned for world peace and  democracy. His main agenda was world  peace and freedom of people.</a:t>
            </a:r>
            <a:endParaRPr sz="1800">
              <a:latin typeface="Calibri"/>
              <a:ea typeface="Calibri"/>
              <a:cs typeface="Calibri"/>
              <a:sym typeface="Calibri"/>
            </a:endParaRPr>
          </a:p>
          <a:p>
            <a:pPr indent="0" lvl="0" marL="0" marR="0" rtl="0" algn="l">
              <a:lnSpc>
                <a:spcPct val="100000"/>
              </a:lnSpc>
              <a:spcBef>
                <a:spcPts val="30"/>
              </a:spcBef>
              <a:spcAft>
                <a:spcPts val="0"/>
              </a:spcAft>
              <a:buSzPts val="2450"/>
              <a:buFont typeface="Arial"/>
              <a:buNone/>
            </a:pPr>
            <a:r>
              <a:t/>
            </a:r>
            <a:endParaRPr sz="2450">
              <a:latin typeface="Calibri"/>
              <a:ea typeface="Calibri"/>
              <a:cs typeface="Calibri"/>
              <a:sym typeface="Calibri"/>
            </a:endParaRPr>
          </a:p>
          <a:p>
            <a:pPr indent="-342900" lvl="0" marL="355600" marR="5080" rtl="0" algn="l">
              <a:lnSpc>
                <a:spcPct val="100000"/>
              </a:lnSpc>
              <a:spcBef>
                <a:spcPts val="0"/>
              </a:spcBef>
              <a:spcAft>
                <a:spcPts val="0"/>
              </a:spcAft>
              <a:buSzPts val="1800"/>
              <a:buFont typeface="Arial"/>
              <a:buChar char="•"/>
            </a:pPr>
            <a:r>
              <a:rPr lang="en-US" sz="1800">
                <a:latin typeface="Calibri"/>
                <a:ea typeface="Calibri"/>
                <a:cs typeface="Calibri"/>
                <a:sym typeface="Calibri"/>
              </a:rPr>
              <a:t>Einstein could foresee the future. When he  died in 1955 at the age of 76, the world  celebrated him as a visionary.</a:t>
            </a:r>
            <a:endParaRPr sz="1800">
              <a:latin typeface="Calibri"/>
              <a:ea typeface="Calibri"/>
              <a:cs typeface="Calibri"/>
              <a:sym typeface="Calibri"/>
            </a:endParaRPr>
          </a:p>
          <a:p>
            <a:pPr indent="0" lvl="0" marL="0" marR="0" rtl="0" algn="l">
              <a:lnSpc>
                <a:spcPct val="100000"/>
              </a:lnSpc>
              <a:spcBef>
                <a:spcPts val="30"/>
              </a:spcBef>
              <a:spcAft>
                <a:spcPts val="0"/>
              </a:spcAft>
              <a:buSzPts val="2450"/>
              <a:buFont typeface="Arial"/>
              <a:buNone/>
            </a:pPr>
            <a:r>
              <a:t/>
            </a:r>
            <a:endParaRPr sz="2450">
              <a:latin typeface="Calibri"/>
              <a:ea typeface="Calibri"/>
              <a:cs typeface="Calibri"/>
              <a:sym typeface="Calibri"/>
            </a:endParaRPr>
          </a:p>
          <a:p>
            <a:pPr indent="-342900" lvl="0" marL="355600" marR="489584" rtl="0" algn="l">
              <a:lnSpc>
                <a:spcPct val="100000"/>
              </a:lnSpc>
              <a:spcBef>
                <a:spcPts val="0"/>
              </a:spcBef>
              <a:spcAft>
                <a:spcPts val="0"/>
              </a:spcAft>
              <a:buSzPts val="1800"/>
              <a:buFont typeface="Arial"/>
              <a:buChar char="•"/>
            </a:pPr>
            <a:r>
              <a:rPr lang="en-US" sz="1800">
                <a:latin typeface="Calibri"/>
                <a:ea typeface="Calibri"/>
                <a:cs typeface="Calibri"/>
                <a:sym typeface="Calibri"/>
              </a:rPr>
              <a:t>He was a world citizen and a scientific  genius too.</a:t>
            </a:r>
            <a:endParaRPr sz="1800">
              <a:latin typeface="Calibri"/>
              <a:ea typeface="Calibri"/>
              <a:cs typeface="Calibri"/>
              <a:sym typeface="Calibri"/>
            </a:endParaRPr>
          </a:p>
        </p:txBody>
      </p:sp>
      <p:pic>
        <p:nvPicPr>
          <p:cNvPr id="131" name="Google Shape;131;p9"/>
          <p:cNvPicPr preferRelativeResize="0"/>
          <p:nvPr/>
        </p:nvPicPr>
        <p:blipFill rotWithShape="1">
          <a:blip r:embed="rId3">
            <a:alphaModFix/>
          </a:blip>
          <a:srcRect b="0" l="0" r="0" t="0"/>
          <a:stretch/>
        </p:blipFill>
        <p:spPr>
          <a:xfrm>
            <a:off x="5257800" y="3352800"/>
            <a:ext cx="3421379" cy="3279648"/>
          </a:xfrm>
          <a:prstGeom prst="rect">
            <a:avLst/>
          </a:prstGeom>
          <a:noFill/>
          <a:ln>
            <a:noFill/>
          </a:ln>
        </p:spPr>
      </p:pic>
      <p:pic>
        <p:nvPicPr>
          <p:cNvPr id="132" name="Google Shape;132;p9"/>
          <p:cNvPicPr preferRelativeResize="0"/>
          <p:nvPr/>
        </p:nvPicPr>
        <p:blipFill rotWithShape="1">
          <a:blip r:embed="rId4">
            <a:alphaModFix/>
          </a:blip>
          <a:srcRect b="0" l="0" r="0" t="0"/>
          <a:stretch/>
        </p:blipFill>
        <p:spPr>
          <a:xfrm>
            <a:off x="6858000" y="0"/>
            <a:ext cx="2286000" cy="1143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2022-04-01T17:36:02Z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2021-07-02T00:00:00Z</vt:filetime>
  </property>
  <property fmtid="{D5CDD505-2E9C-101B-9397-08002B2CF9AE}" pid="3" name="Creator">
    <vt:lpwstr>WPS Presentation</vt:lpwstr>
  </property>
  <property fmtid="{D5CDD505-2E9C-101B-9397-08002B2CF9AE}" pid="4" name="LastSaved">
    <vt:filetime>2022-04-01T00:00:00Z</vt:filetime>
  </property>
</Properties>
</file>