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jB6hMPxH0ADAJUDC7ZttE1y0g/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8813ce735_0_4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48813ce735_0_45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8813ce735_0_81"/>
          <p:cNvSpPr txBox="1"/>
          <p:nvPr>
            <p:ph type="title"/>
          </p:nvPr>
        </p:nvSpPr>
        <p:spPr>
          <a:xfrm>
            <a:off x="1012189" y="2252979"/>
            <a:ext cx="71196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48813ce735_0_81"/>
          <p:cNvSpPr txBox="1"/>
          <p:nvPr>
            <p:ph idx="1" type="body"/>
          </p:nvPr>
        </p:nvSpPr>
        <p:spPr>
          <a:xfrm>
            <a:off x="457200" y="1577340"/>
            <a:ext cx="39777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148813ce735_0_81"/>
          <p:cNvSpPr txBox="1"/>
          <p:nvPr>
            <p:ph idx="2" type="body"/>
          </p:nvPr>
        </p:nvSpPr>
        <p:spPr>
          <a:xfrm>
            <a:off x="4709160" y="1577340"/>
            <a:ext cx="39777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148813ce735_0_81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48813ce735_0_81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148813ce735_0_81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383540" y="2860039"/>
            <a:ext cx="8376919" cy="188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48813ce735_0_60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148813ce735_0_60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148813ce735_0_60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48813ce735_0_64"/>
          <p:cNvSpPr txBox="1"/>
          <p:nvPr>
            <p:ph type="title"/>
          </p:nvPr>
        </p:nvSpPr>
        <p:spPr>
          <a:xfrm>
            <a:off x="1012189" y="2252979"/>
            <a:ext cx="71196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148813ce735_0_64"/>
          <p:cNvSpPr txBox="1"/>
          <p:nvPr>
            <p:ph idx="1" type="body"/>
          </p:nvPr>
        </p:nvSpPr>
        <p:spPr>
          <a:xfrm>
            <a:off x="383540" y="1397000"/>
            <a:ext cx="8376900" cy="4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48813ce735_0_64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148813ce735_0_64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48813ce735_0_64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8813ce735_0_70"/>
          <p:cNvSpPr txBox="1"/>
          <p:nvPr>
            <p:ph type="title"/>
          </p:nvPr>
        </p:nvSpPr>
        <p:spPr>
          <a:xfrm>
            <a:off x="1012189" y="2252979"/>
            <a:ext cx="71196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148813ce735_0_70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48813ce735_0_70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48813ce735_0_70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8813ce735_0_75"/>
          <p:cNvSpPr txBox="1"/>
          <p:nvPr>
            <p:ph type="ctrTitle"/>
          </p:nvPr>
        </p:nvSpPr>
        <p:spPr>
          <a:xfrm>
            <a:off x="685800" y="2125980"/>
            <a:ext cx="7772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148813ce735_0_75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48813ce735_0_75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48813ce735_0_75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48813ce735_0_75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83540" y="2860039"/>
            <a:ext cx="8376919" cy="188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8813ce735_0_54"/>
          <p:cNvSpPr txBox="1"/>
          <p:nvPr>
            <p:ph type="title"/>
          </p:nvPr>
        </p:nvSpPr>
        <p:spPr>
          <a:xfrm>
            <a:off x="1012189" y="2252979"/>
            <a:ext cx="71196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g148813ce735_0_54"/>
          <p:cNvSpPr txBox="1"/>
          <p:nvPr>
            <p:ph idx="1" type="body"/>
          </p:nvPr>
        </p:nvSpPr>
        <p:spPr>
          <a:xfrm>
            <a:off x="383540" y="1397000"/>
            <a:ext cx="8376900" cy="4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148813ce735_0_54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g148813ce735_0_54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g148813ce735_0_54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jpg"/><Relationship Id="rId11" Type="http://schemas.openxmlformats.org/officeDocument/2006/relationships/image" Target="../media/image5.png"/><Relationship Id="rId10" Type="http://schemas.openxmlformats.org/officeDocument/2006/relationships/image" Target="../media/image8.png"/><Relationship Id="rId21" Type="http://schemas.openxmlformats.org/officeDocument/2006/relationships/image" Target="../media/image21.png"/><Relationship Id="rId13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5" Type="http://schemas.openxmlformats.org/officeDocument/2006/relationships/image" Target="../media/image13.png"/><Relationship Id="rId14" Type="http://schemas.openxmlformats.org/officeDocument/2006/relationships/image" Target="../media/image1.png"/><Relationship Id="rId17" Type="http://schemas.openxmlformats.org/officeDocument/2006/relationships/image" Target="../media/image3.png"/><Relationship Id="rId16" Type="http://schemas.openxmlformats.org/officeDocument/2006/relationships/image" Target="../media/image4.png"/><Relationship Id="rId5" Type="http://schemas.openxmlformats.org/officeDocument/2006/relationships/image" Target="../media/image7.png"/><Relationship Id="rId19" Type="http://schemas.openxmlformats.org/officeDocument/2006/relationships/image" Target="../media/image12.png"/><Relationship Id="rId6" Type="http://schemas.openxmlformats.org/officeDocument/2006/relationships/image" Target="../media/image11.png"/><Relationship Id="rId18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7.jp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nobelprize.org/prizes/physics/1921/einstei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70" y="609282"/>
            <a:ext cx="420985" cy="458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2"/>
          <p:cNvGrpSpPr/>
          <p:nvPr/>
        </p:nvGrpSpPr>
        <p:grpSpPr>
          <a:xfrm>
            <a:off x="1112202" y="609282"/>
            <a:ext cx="1144270" cy="464819"/>
            <a:chOff x="1112202" y="609282"/>
            <a:chExt cx="1144270" cy="464819"/>
          </a:xfrm>
        </p:grpSpPr>
        <p:pic>
          <p:nvPicPr>
            <p:cNvPr id="79" name="Google Shape;79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2202" y="611822"/>
              <a:ext cx="353059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94472" y="611822"/>
              <a:ext cx="343456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80552" y="609282"/>
              <a:ext cx="375920" cy="4648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" name="Google Shape;8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8237" y="609282"/>
            <a:ext cx="554662" cy="45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4517" y="1434782"/>
            <a:ext cx="336428" cy="454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2"/>
          <p:cNvGrpSpPr/>
          <p:nvPr/>
        </p:nvGrpSpPr>
        <p:grpSpPr>
          <a:xfrm>
            <a:off x="968692" y="1432242"/>
            <a:ext cx="1626870" cy="464820"/>
            <a:chOff x="968692" y="1432242"/>
            <a:chExt cx="1626870" cy="464820"/>
          </a:xfrm>
        </p:grpSpPr>
        <p:pic>
          <p:nvPicPr>
            <p:cNvPr id="85" name="Google Shape;85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68692" y="1432242"/>
              <a:ext cx="1104900" cy="464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102802" y="1432242"/>
              <a:ext cx="492760" cy="459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67952" y="1434782"/>
            <a:ext cx="26543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82912" y="1432242"/>
            <a:ext cx="375920" cy="4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30597" y="1432242"/>
            <a:ext cx="260340" cy="4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84565" y="2257742"/>
            <a:ext cx="52700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83965" y="2255202"/>
            <a:ext cx="110482" cy="4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6939" y="2255837"/>
            <a:ext cx="379628" cy="45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18322" y="2257742"/>
            <a:ext cx="382269" cy="45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54039" y="5007293"/>
            <a:ext cx="3772880" cy="37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73100" y="5616893"/>
            <a:ext cx="1893897" cy="37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257800" y="1981200"/>
            <a:ext cx="3395472" cy="45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0">
            <a:spAutoFit/>
          </a:bodyPr>
          <a:lstStyle/>
          <a:p>
            <a:pPr indent="0" lvl="0" marL="0" marR="596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US"/>
              <a:t>ODM EDUCATIONAL GROUP</a:t>
            </a: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8813ce735_0_45"/>
          <p:cNvSpPr txBox="1"/>
          <p:nvPr>
            <p:ph type="title"/>
          </p:nvPr>
        </p:nvSpPr>
        <p:spPr>
          <a:xfrm>
            <a:off x="269239" y="379095"/>
            <a:ext cx="6437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EXPECTED LEARNING OUTCOMES:</a:t>
            </a:r>
            <a:endParaRPr sz="3600"/>
          </a:p>
        </p:txBody>
      </p:sp>
      <p:sp>
        <p:nvSpPr>
          <p:cNvPr id="103" name="Google Shape;103;g148813ce735_0_45"/>
          <p:cNvSpPr/>
          <p:nvPr/>
        </p:nvSpPr>
        <p:spPr>
          <a:xfrm>
            <a:off x="175260" y="1286509"/>
            <a:ext cx="4763770" cy="5306059"/>
          </a:xfrm>
          <a:custGeom>
            <a:rect b="b" l="l" r="r" t="t"/>
            <a:pathLst>
              <a:path extrusionOk="0" h="5306059" w="4763770">
                <a:moveTo>
                  <a:pt x="4763770" y="6350"/>
                </a:moveTo>
                <a:lnTo>
                  <a:pt x="4757420" y="6350"/>
                </a:lnTo>
                <a:lnTo>
                  <a:pt x="4757420" y="0"/>
                </a:lnTo>
                <a:lnTo>
                  <a:pt x="4751070" y="0"/>
                </a:lnTo>
                <a:lnTo>
                  <a:pt x="4751070" y="12700"/>
                </a:lnTo>
                <a:lnTo>
                  <a:pt x="4751070" y="2646680"/>
                </a:lnTo>
                <a:lnTo>
                  <a:pt x="4751070" y="2659380"/>
                </a:lnTo>
                <a:lnTo>
                  <a:pt x="4751070" y="5293360"/>
                </a:lnTo>
                <a:lnTo>
                  <a:pt x="12700" y="5293360"/>
                </a:lnTo>
                <a:lnTo>
                  <a:pt x="12700" y="2659380"/>
                </a:lnTo>
                <a:lnTo>
                  <a:pt x="4751070" y="2659380"/>
                </a:lnTo>
                <a:lnTo>
                  <a:pt x="4751070" y="2646680"/>
                </a:lnTo>
                <a:lnTo>
                  <a:pt x="12700" y="2646680"/>
                </a:lnTo>
                <a:lnTo>
                  <a:pt x="12700" y="12700"/>
                </a:lnTo>
                <a:lnTo>
                  <a:pt x="4751070" y="12700"/>
                </a:lnTo>
                <a:lnTo>
                  <a:pt x="4751070" y="0"/>
                </a:lnTo>
                <a:lnTo>
                  <a:pt x="6350" y="0"/>
                </a:lnTo>
                <a:lnTo>
                  <a:pt x="6350" y="6350"/>
                </a:lnTo>
                <a:lnTo>
                  <a:pt x="0" y="6350"/>
                </a:lnTo>
                <a:lnTo>
                  <a:pt x="0" y="5299710"/>
                </a:lnTo>
                <a:lnTo>
                  <a:pt x="6350" y="5299710"/>
                </a:lnTo>
                <a:lnTo>
                  <a:pt x="6350" y="5306060"/>
                </a:lnTo>
                <a:lnTo>
                  <a:pt x="4757420" y="5306060"/>
                </a:lnTo>
                <a:lnTo>
                  <a:pt x="4757420" y="5299710"/>
                </a:lnTo>
                <a:lnTo>
                  <a:pt x="4763770" y="5299710"/>
                </a:lnTo>
                <a:lnTo>
                  <a:pt x="4763770" y="6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" name="Google Shape;104;g148813ce735_0_45"/>
          <p:cNvSpPr txBox="1"/>
          <p:nvPr/>
        </p:nvSpPr>
        <p:spPr>
          <a:xfrm>
            <a:off x="232409" y="1323975"/>
            <a:ext cx="42417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GENERAL OBJECTIVES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Understanding the concept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8415" rtl="0" algn="l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Being acquainted with prose and author’s  biography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Understanding the idea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Appreciate the language of the prose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Developing LSRW Skills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SzPts val="3100"/>
              <a:buFont typeface="Noto Sans Symbols"/>
              <a:buNone/>
            </a:pPr>
            <a:r>
              <a:t/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SPECIFIC OBJECTIVES/ EXTENDED OBJECTIVES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Understanding the concept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8415" rtl="0" algn="l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Being acquainted with prose and author’s  biography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Understanding the idea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Appreciate the language of the prose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Developing LSRW Skills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48813ce735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1981200"/>
            <a:ext cx="2697478" cy="369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48813ce735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905510" y="728345"/>
            <a:ext cx="2848610" cy="112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795" lvl="0" marL="228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THEME OF THE  STORY:</a:t>
            </a:r>
            <a:endParaRPr sz="3600"/>
          </a:p>
        </p:txBody>
      </p:sp>
      <p:sp>
        <p:nvSpPr>
          <p:cNvPr id="112" name="Google Shape;112;p4"/>
          <p:cNvSpPr txBox="1"/>
          <p:nvPr/>
        </p:nvSpPr>
        <p:spPr>
          <a:xfrm>
            <a:off x="573405" y="2190114"/>
            <a:ext cx="4228465" cy="3318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15303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 Truly Beautiful Mind is a summary  of the biography of famous scientist  Albert Einstein.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story portrays the other side of  his life that he concerns and promote  human welfare.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That is the reason why the title of the  story is ‘A Truly Beautiful Mind’.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7110" y="2170050"/>
            <a:ext cx="3300984" cy="416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685165" y="729615"/>
            <a:ext cx="257619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PERSONAL LIFE</a:t>
            </a:r>
            <a:endParaRPr sz="3200"/>
          </a:p>
        </p:txBody>
      </p:sp>
      <p:sp>
        <p:nvSpPr>
          <p:cNvPr id="120" name="Google Shape;120;p5"/>
          <p:cNvSpPr txBox="1"/>
          <p:nvPr/>
        </p:nvSpPr>
        <p:spPr>
          <a:xfrm>
            <a:off x="535940" y="1590674"/>
            <a:ext cx="3809365" cy="370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Though he was solving the complicated  problems in physics for the world, his  personal life started becoming  problematic.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He started to fail in his personal life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36195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	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As his mother was against this  marriage, he cancelled his wedding  with Mileva.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33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Albert Einstein married Mileva Maric in  the year 1903 and they had two sons.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895600"/>
            <a:ext cx="4038600" cy="302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/>
        </p:nvSpPr>
        <p:spPr>
          <a:xfrm>
            <a:off x="501650" y="1441449"/>
            <a:ext cx="4424045" cy="4232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Their marriage failed.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As Mileva Maric was very intelligent,  being a housewife she could not cope  with her ambitions. She could not fulfill  her ambitions and so, she started  becoming unhappy.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2311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Mileva was unhappy from this  marriage, she could not fulfill her  career dreams, so, finally in the year  1919 after prolonged fighting both of  them separated.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6"/>
          <p:cNvGrpSpPr/>
          <p:nvPr/>
        </p:nvGrpSpPr>
        <p:grpSpPr>
          <a:xfrm>
            <a:off x="537837" y="856339"/>
            <a:ext cx="8072763" cy="5651140"/>
            <a:chOff x="537837" y="703939"/>
            <a:chExt cx="8072763" cy="5651140"/>
          </a:xfrm>
        </p:grpSpPr>
        <p:pic>
          <p:nvPicPr>
            <p:cNvPr id="129" name="Google Shape;12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7837" y="703939"/>
              <a:ext cx="3087947" cy="301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04688" y="1828799"/>
              <a:ext cx="3105912" cy="45262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488315" y="814705"/>
            <a:ext cx="207454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REMARRIED</a:t>
            </a:r>
            <a:endParaRPr sz="3200"/>
          </a:p>
        </p:txBody>
      </p:sp>
      <p:sp>
        <p:nvSpPr>
          <p:cNvPr id="137" name="Google Shape;137;p7"/>
          <p:cNvSpPr txBox="1"/>
          <p:nvPr/>
        </p:nvSpPr>
        <p:spPr>
          <a:xfrm>
            <a:off x="488315" y="1734184"/>
            <a:ext cx="4246880" cy="27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662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Albert Einstein married the second  time.He married his cousin Elsa.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2450"/>
              <a:buFont typeface="Arial"/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At the time Einstein married Elsa, another  thing coincided. It was Einstein’s rise to  world fame.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2450"/>
              <a:buFont typeface="Arial"/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	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Einstein became world famous. Everyone  acknowledged him as a great scientist.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819400"/>
            <a:ext cx="4038600" cy="356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535940" y="389255"/>
            <a:ext cx="259905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NEW FINDINGS</a:t>
            </a:r>
            <a:endParaRPr sz="3200"/>
          </a:p>
        </p:txBody>
      </p:sp>
      <p:sp>
        <p:nvSpPr>
          <p:cNvPr id="145" name="Google Shape;145;p8"/>
          <p:cNvSpPr txBox="1"/>
          <p:nvPr/>
        </p:nvSpPr>
        <p:spPr>
          <a:xfrm>
            <a:off x="535940" y="942975"/>
            <a:ext cx="4554855" cy="5290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4292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 the year 1915, he published one more  paper which was based on the General  Theory of Relativity which gave a new  interpretation to gravity.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2450"/>
              <a:buFont typeface="Arial"/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828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 the year 1919, there was a solar eclipse  which proved that Albert Einstein’s General  theory of Relativity was correct.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2450"/>
              <a:buFont typeface="Arial"/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181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Albert Einstein had calculated in the year  1915 that in the year 1919 there would be a  solar eclipse.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SzPts val="2450"/>
              <a:buFont typeface="Arial"/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	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Due to it, the apparent position of the stars  would change to some extent. His calculation  was accurate. So, it was announced that  Albert Einstein’s work was a scientific  revolution.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981199"/>
            <a:ext cx="3308604" cy="452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535940" y="669924"/>
            <a:ext cx="39344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NOBEL PRIZE RECEIVED</a:t>
            </a:r>
            <a:endParaRPr sz="3200"/>
          </a:p>
        </p:txBody>
      </p:sp>
      <p:sp>
        <p:nvSpPr>
          <p:cNvPr id="153" name="Google Shape;153;p9"/>
          <p:cNvSpPr txBox="1"/>
          <p:nvPr/>
        </p:nvSpPr>
        <p:spPr>
          <a:xfrm>
            <a:off x="535940" y="1589404"/>
            <a:ext cx="4102100" cy="3535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Nobel Prize was based on the will of  the famous Swedish scientist, a scientist  who belongs to Sweden, Alfred Nobel. It  was established in 1895 and the first  Nobel Prize was given in the year 1901.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2450"/>
              <a:buFont typeface="Arial"/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26987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Einstein was awarded the Nobel Prize  for Physics in the year 1921.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2450"/>
              <a:buFont typeface="Arial"/>
              <a:buNone/>
            </a:pPr>
            <a:r>
              <a:t/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924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He was showered with honors and  invitations from all over the world and  lauded by the press.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352800"/>
            <a:ext cx="4038601" cy="3072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383540" y="297179"/>
            <a:ext cx="26257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VOCABULARY</a:t>
            </a:r>
            <a:endParaRPr sz="3600"/>
          </a:p>
        </p:txBody>
      </p:sp>
      <p:sp>
        <p:nvSpPr>
          <p:cNvPr id="161" name="Google Shape;161;p10"/>
          <p:cNvSpPr txBox="1"/>
          <p:nvPr/>
        </p:nvSpPr>
        <p:spPr>
          <a:xfrm>
            <a:off x="383540" y="848994"/>
            <a:ext cx="6476365" cy="941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deflected: changed direction because it hit something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faltered: became weak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absolute: measured in itself, not in relation to anything else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383540" y="2064385"/>
            <a:ext cx="21996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383540" y="2860039"/>
            <a:ext cx="8155305" cy="1887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NCERT textbook question 1,2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VIDEO ON EINSTEIN’S LIFE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799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www.nobelprize.org/prizes/physics/1921/einstei </a:t>
            </a: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n/documentary/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2022-04-01T17:35:19Z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2021-07-02T00:00:00Z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2022-04-01T00:00:00Z</vt:filetime>
  </property>
</Properties>
</file>