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74" r:id="rId4"/>
    <p:sldId id="276" r:id="rId5"/>
    <p:sldId id="277" r:id="rId6"/>
    <p:sldId id="268" r:id="rId7"/>
    <p:sldId id="269" r:id="rId8"/>
    <p:sldId id="270" r:id="rId9"/>
  </p:sldIdLst>
  <p:sldSz cx="9144000" cy="5143500" type="screen16x9"/>
  <p:notesSz cx="9144000" cy="51435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19" d="100"/>
          <a:sy n="119" d="100"/>
        </p:scale>
        <p:origin x="-394" y="1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1594485"/>
            <a:ext cx="7772400" cy="1080135"/>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2880360"/>
            <a:ext cx="6400800" cy="1285875"/>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1/24/2023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u="heavy">
                <a:solidFill>
                  <a:srgbClr val="FF0000"/>
                </a:solidFill>
                <a:latin typeface="Calibri" panose="020F0502020204030204"/>
                <a:cs typeface="Calibri" panose="020F0502020204030204"/>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1/24/2023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u="heavy">
                <a:solidFill>
                  <a:srgbClr val="FF0000"/>
                </a:solidFill>
                <a:latin typeface="Calibri" panose="020F0502020204030204"/>
                <a:cs typeface="Calibri" panose="020F0502020204030204"/>
              </a:defRPr>
            </a:lvl1pPr>
          </a:lstStyle>
          <a:p>
            <a:endParaRPr/>
          </a:p>
        </p:txBody>
      </p:sp>
      <p:sp>
        <p:nvSpPr>
          <p:cNvPr id="3" name="Holder 3"/>
          <p:cNvSpPr>
            <a:spLocks noGrp="1"/>
          </p:cNvSpPr>
          <p:nvPr>
            <p:ph sz="half" idx="2"/>
          </p:nvPr>
        </p:nvSpPr>
        <p:spPr>
          <a:xfrm>
            <a:off x="457200" y="1183005"/>
            <a:ext cx="3977640" cy="339471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183005"/>
            <a:ext cx="3977640" cy="339471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1/24/2023</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u="heavy">
                <a:solidFill>
                  <a:srgbClr val="FF0000"/>
                </a:solidFill>
                <a:latin typeface="Calibri" panose="020F0502020204030204"/>
                <a:cs typeface="Calibri" panose="020F0502020204030204"/>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1/24/2023</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1/24/2023</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7723759" y="144104"/>
            <a:ext cx="1232521" cy="611872"/>
          </a:xfrm>
          <a:prstGeom prst="rect">
            <a:avLst/>
          </a:prstGeom>
        </p:spPr>
      </p:pic>
      <p:sp>
        <p:nvSpPr>
          <p:cNvPr id="2" name="Holder 2"/>
          <p:cNvSpPr>
            <a:spLocks noGrp="1"/>
          </p:cNvSpPr>
          <p:nvPr>
            <p:ph type="title"/>
          </p:nvPr>
        </p:nvSpPr>
        <p:spPr>
          <a:xfrm>
            <a:off x="330583" y="2144366"/>
            <a:ext cx="8482832" cy="1210945"/>
          </a:xfrm>
          <a:prstGeom prst="rect">
            <a:avLst/>
          </a:prstGeom>
        </p:spPr>
        <p:txBody>
          <a:bodyPr wrap="square" lIns="0" tIns="0" rIns="0" bIns="0">
            <a:spAutoFit/>
          </a:bodyPr>
          <a:lstStyle>
            <a:lvl1pPr>
              <a:defRPr sz="2800" b="1" i="0" u="heavy">
                <a:solidFill>
                  <a:srgbClr val="FF0000"/>
                </a:solidFill>
                <a:latin typeface="Calibri" panose="020F0502020204030204"/>
                <a:cs typeface="Calibri" panose="020F0502020204030204"/>
              </a:defRPr>
            </a:lvl1pPr>
          </a:lstStyle>
          <a:p>
            <a:endParaRPr/>
          </a:p>
        </p:txBody>
      </p:sp>
      <p:sp>
        <p:nvSpPr>
          <p:cNvPr id="3" name="Holder 3"/>
          <p:cNvSpPr>
            <a:spLocks noGrp="1"/>
          </p:cNvSpPr>
          <p:nvPr>
            <p:ph type="body" idx="1"/>
          </p:nvPr>
        </p:nvSpPr>
        <p:spPr>
          <a:xfrm>
            <a:off x="384190" y="2562790"/>
            <a:ext cx="8375618" cy="124460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3108960" y="4783455"/>
            <a:ext cx="2926080" cy="257175"/>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4783455"/>
            <a:ext cx="2103120" cy="257175"/>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1/24/2023</a:t>
            </a:fld>
            <a:endParaRPr lang="en-US"/>
          </a:p>
        </p:txBody>
      </p:sp>
      <p:sp>
        <p:nvSpPr>
          <p:cNvPr id="6" name="Holder 6"/>
          <p:cNvSpPr>
            <a:spLocks noGrp="1"/>
          </p:cNvSpPr>
          <p:nvPr>
            <p:ph type="sldNum" sz="quarter" idx="7"/>
          </p:nvPr>
        </p:nvSpPr>
        <p:spPr>
          <a:xfrm>
            <a:off x="6583680" y="4783455"/>
            <a:ext cx="2103120" cy="257175"/>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4137659"/>
            <a:ext cx="9143981" cy="1005829"/>
          </a:xfrm>
          <a:prstGeom prst="rect">
            <a:avLst/>
          </a:prstGeom>
        </p:spPr>
      </p:pic>
      <p:sp>
        <p:nvSpPr>
          <p:cNvPr id="3" name="object 3"/>
          <p:cNvSpPr txBox="1"/>
          <p:nvPr/>
        </p:nvSpPr>
        <p:spPr>
          <a:xfrm>
            <a:off x="609599" y="1352550"/>
            <a:ext cx="8113397" cy="2167260"/>
          </a:xfrm>
          <a:prstGeom prst="rect">
            <a:avLst/>
          </a:prstGeom>
        </p:spPr>
        <p:txBody>
          <a:bodyPr vert="horz" wrap="square" lIns="0" tIns="12700" rIns="0" bIns="0" rtlCol="0">
            <a:spAutoFit/>
          </a:bodyPr>
          <a:lstStyle/>
          <a:p>
            <a:pPr marL="12700">
              <a:lnSpc>
                <a:spcPct val="100000"/>
              </a:lnSpc>
              <a:spcBef>
                <a:spcPts val="100"/>
              </a:spcBef>
            </a:pPr>
            <a:r>
              <a:rPr sz="2000" b="1" spc="-10" dirty="0">
                <a:latin typeface="Calibri" pitchFamily="34" charset="0"/>
                <a:ea typeface="Calibri" pitchFamily="34" charset="0"/>
                <a:cs typeface="Calibri" pitchFamily="34" charset="0"/>
              </a:rPr>
              <a:t>SESSION</a:t>
            </a:r>
            <a:r>
              <a:rPr sz="2000" b="1" spc="-30" dirty="0">
                <a:latin typeface="Calibri" pitchFamily="34" charset="0"/>
                <a:ea typeface="Calibri" pitchFamily="34" charset="0"/>
                <a:cs typeface="Calibri" pitchFamily="34" charset="0"/>
              </a:rPr>
              <a:t> </a:t>
            </a:r>
            <a:r>
              <a:rPr sz="2000" b="1" dirty="0">
                <a:latin typeface="Calibri" pitchFamily="34" charset="0"/>
                <a:ea typeface="Calibri" pitchFamily="34" charset="0"/>
                <a:cs typeface="Calibri" pitchFamily="34" charset="0"/>
              </a:rPr>
              <a:t>:</a:t>
            </a:r>
            <a:r>
              <a:rPr sz="2000" b="1" spc="-25" dirty="0">
                <a:latin typeface="Calibri" pitchFamily="34" charset="0"/>
                <a:ea typeface="Calibri" pitchFamily="34" charset="0"/>
                <a:cs typeface="Calibri" pitchFamily="34" charset="0"/>
              </a:rPr>
              <a:t> </a:t>
            </a:r>
            <a:r>
              <a:rPr lang="en-US" sz="2000" b="1" spc="-5" dirty="0">
                <a:latin typeface="Calibri" pitchFamily="34" charset="0"/>
                <a:ea typeface="Calibri" pitchFamily="34" charset="0"/>
                <a:cs typeface="Calibri" pitchFamily="34" charset="0"/>
              </a:rPr>
              <a:t>1</a:t>
            </a:r>
            <a:endParaRPr sz="2000" dirty="0">
              <a:latin typeface="Calibri" pitchFamily="34" charset="0"/>
              <a:ea typeface="Calibri" pitchFamily="34" charset="0"/>
              <a:cs typeface="Calibri" pitchFamily="34" charset="0"/>
            </a:endParaRPr>
          </a:p>
          <a:p>
            <a:pPr marL="12700">
              <a:lnSpc>
                <a:spcPct val="100000"/>
              </a:lnSpc>
            </a:pPr>
            <a:r>
              <a:rPr sz="2000" b="1" spc="-5" dirty="0">
                <a:latin typeface="Calibri" pitchFamily="34" charset="0"/>
                <a:ea typeface="Calibri" pitchFamily="34" charset="0"/>
                <a:cs typeface="Calibri" pitchFamily="34" charset="0"/>
              </a:rPr>
              <a:t>CLASS</a:t>
            </a:r>
            <a:r>
              <a:rPr sz="2000" b="1" spc="-35" dirty="0">
                <a:latin typeface="Calibri" pitchFamily="34" charset="0"/>
                <a:ea typeface="Calibri" pitchFamily="34" charset="0"/>
                <a:cs typeface="Calibri" pitchFamily="34" charset="0"/>
              </a:rPr>
              <a:t> </a:t>
            </a:r>
            <a:r>
              <a:rPr sz="2000" b="1" dirty="0">
                <a:latin typeface="Calibri" pitchFamily="34" charset="0"/>
                <a:ea typeface="Calibri" pitchFamily="34" charset="0"/>
                <a:cs typeface="Calibri" pitchFamily="34" charset="0"/>
              </a:rPr>
              <a:t>:</a:t>
            </a:r>
            <a:r>
              <a:rPr sz="2000" b="1" spc="-30" dirty="0">
                <a:latin typeface="Calibri" pitchFamily="34" charset="0"/>
                <a:ea typeface="Calibri" pitchFamily="34" charset="0"/>
                <a:cs typeface="Calibri" pitchFamily="34" charset="0"/>
              </a:rPr>
              <a:t> </a:t>
            </a:r>
            <a:r>
              <a:rPr sz="2000" b="1" dirty="0">
                <a:latin typeface="Calibri" pitchFamily="34" charset="0"/>
                <a:ea typeface="Calibri" pitchFamily="34" charset="0"/>
                <a:cs typeface="Calibri" pitchFamily="34" charset="0"/>
              </a:rPr>
              <a:t>5</a:t>
            </a:r>
            <a:endParaRPr sz="2000" dirty="0">
              <a:latin typeface="Calibri" pitchFamily="34" charset="0"/>
              <a:ea typeface="Calibri" pitchFamily="34" charset="0"/>
              <a:cs typeface="Calibri" pitchFamily="34" charset="0"/>
            </a:endParaRPr>
          </a:p>
          <a:p>
            <a:pPr marL="12700" marR="3860165">
              <a:lnSpc>
                <a:spcPct val="100000"/>
              </a:lnSpc>
            </a:pPr>
            <a:r>
              <a:rPr sz="2000" b="1" spc="-10" dirty="0">
                <a:latin typeface="Calibri" pitchFamily="34" charset="0"/>
                <a:ea typeface="Calibri" pitchFamily="34" charset="0"/>
                <a:cs typeface="Calibri" pitchFamily="34" charset="0"/>
              </a:rPr>
              <a:t>SUBJECT</a:t>
            </a:r>
            <a:r>
              <a:rPr sz="2000" b="1" spc="-30" dirty="0">
                <a:latin typeface="Calibri" pitchFamily="34" charset="0"/>
                <a:ea typeface="Calibri" pitchFamily="34" charset="0"/>
                <a:cs typeface="Calibri" pitchFamily="34" charset="0"/>
              </a:rPr>
              <a:t> </a:t>
            </a:r>
            <a:r>
              <a:rPr sz="2000" b="1" dirty="0">
                <a:latin typeface="Calibri" pitchFamily="34" charset="0"/>
                <a:ea typeface="Calibri" pitchFamily="34" charset="0"/>
                <a:cs typeface="Calibri" pitchFamily="34" charset="0"/>
              </a:rPr>
              <a:t>:</a:t>
            </a:r>
            <a:r>
              <a:rPr sz="2000" b="1" spc="-25" dirty="0">
                <a:latin typeface="Calibri" pitchFamily="34" charset="0"/>
                <a:ea typeface="Calibri" pitchFamily="34" charset="0"/>
                <a:cs typeface="Calibri" pitchFamily="34" charset="0"/>
              </a:rPr>
              <a:t> </a:t>
            </a:r>
            <a:r>
              <a:rPr sz="2000" b="1" spc="-5" dirty="0">
                <a:latin typeface="Calibri" pitchFamily="34" charset="0"/>
                <a:ea typeface="Calibri" pitchFamily="34" charset="0"/>
                <a:cs typeface="Calibri" pitchFamily="34" charset="0"/>
              </a:rPr>
              <a:t>SOCIAL</a:t>
            </a:r>
            <a:r>
              <a:rPr sz="2000" b="1" spc="-30" dirty="0">
                <a:latin typeface="Calibri" pitchFamily="34" charset="0"/>
                <a:ea typeface="Calibri" pitchFamily="34" charset="0"/>
                <a:cs typeface="Calibri" pitchFamily="34" charset="0"/>
              </a:rPr>
              <a:t> </a:t>
            </a:r>
            <a:r>
              <a:rPr sz="2000" b="1" spc="-5" dirty="0">
                <a:latin typeface="Calibri" pitchFamily="34" charset="0"/>
                <a:ea typeface="Calibri" pitchFamily="34" charset="0"/>
                <a:cs typeface="Calibri" pitchFamily="34" charset="0"/>
              </a:rPr>
              <a:t>SCIENCE </a:t>
            </a:r>
            <a:r>
              <a:rPr sz="2000" b="1" spc="-434" dirty="0">
                <a:latin typeface="Calibri" pitchFamily="34" charset="0"/>
                <a:ea typeface="Calibri" pitchFamily="34" charset="0"/>
                <a:cs typeface="Calibri" pitchFamily="34" charset="0"/>
              </a:rPr>
              <a:t> </a:t>
            </a:r>
            <a:endParaRPr lang="en-US" sz="2000" b="1" spc="-434" dirty="0" smtClean="0">
              <a:latin typeface="Calibri" pitchFamily="34" charset="0"/>
              <a:ea typeface="Calibri" pitchFamily="34" charset="0"/>
              <a:cs typeface="Calibri" pitchFamily="34" charset="0"/>
            </a:endParaRPr>
          </a:p>
          <a:p>
            <a:pPr marL="12700" marR="3860165">
              <a:lnSpc>
                <a:spcPct val="100000"/>
              </a:lnSpc>
            </a:pPr>
            <a:r>
              <a:rPr sz="2000" b="1" spc="-5" dirty="0" smtClean="0">
                <a:latin typeface="Calibri" pitchFamily="34" charset="0"/>
                <a:ea typeface="Calibri" pitchFamily="34" charset="0"/>
                <a:cs typeface="Calibri" pitchFamily="34" charset="0"/>
              </a:rPr>
              <a:t>CHAPTER</a:t>
            </a:r>
            <a:r>
              <a:rPr sz="2000" b="1" spc="-20" dirty="0" smtClean="0">
                <a:latin typeface="Calibri" pitchFamily="34" charset="0"/>
                <a:ea typeface="Calibri" pitchFamily="34" charset="0"/>
                <a:cs typeface="Calibri" pitchFamily="34" charset="0"/>
              </a:rPr>
              <a:t> </a:t>
            </a:r>
            <a:r>
              <a:rPr sz="2000" b="1" spc="-5" dirty="0">
                <a:latin typeface="Calibri" pitchFamily="34" charset="0"/>
                <a:ea typeface="Calibri" pitchFamily="34" charset="0"/>
                <a:cs typeface="Calibri" pitchFamily="34" charset="0"/>
              </a:rPr>
              <a:t>NUMBER:</a:t>
            </a:r>
            <a:r>
              <a:rPr sz="2000" b="1" spc="-15" dirty="0">
                <a:latin typeface="Calibri" pitchFamily="34" charset="0"/>
                <a:ea typeface="Calibri" pitchFamily="34" charset="0"/>
                <a:cs typeface="Calibri" pitchFamily="34" charset="0"/>
              </a:rPr>
              <a:t> </a:t>
            </a:r>
            <a:r>
              <a:rPr lang="en-US" sz="2000" b="1" spc="-5" dirty="0" smtClean="0">
                <a:latin typeface="Calibri" pitchFamily="34" charset="0"/>
                <a:ea typeface="Calibri" pitchFamily="34" charset="0"/>
                <a:cs typeface="Calibri" pitchFamily="34" charset="0"/>
              </a:rPr>
              <a:t>4 and 5</a:t>
            </a:r>
            <a:endParaRPr sz="2000" dirty="0">
              <a:latin typeface="Calibri" pitchFamily="34" charset="0"/>
              <a:ea typeface="Calibri" pitchFamily="34" charset="0"/>
              <a:cs typeface="Calibri" pitchFamily="34" charset="0"/>
            </a:endParaRPr>
          </a:p>
          <a:p>
            <a:pPr marL="12700">
              <a:lnSpc>
                <a:spcPct val="100000"/>
              </a:lnSpc>
            </a:pPr>
            <a:r>
              <a:rPr sz="2000" b="1" spc="-5" dirty="0">
                <a:latin typeface="Calibri" pitchFamily="34" charset="0"/>
                <a:ea typeface="Calibri" pitchFamily="34" charset="0"/>
                <a:cs typeface="Calibri" pitchFamily="34" charset="0"/>
              </a:rPr>
              <a:t>CHAPTER</a:t>
            </a:r>
            <a:r>
              <a:rPr sz="2000" b="1" spc="-20" dirty="0">
                <a:latin typeface="Calibri" pitchFamily="34" charset="0"/>
                <a:ea typeface="Calibri" pitchFamily="34" charset="0"/>
                <a:cs typeface="Calibri" pitchFamily="34" charset="0"/>
              </a:rPr>
              <a:t> </a:t>
            </a:r>
            <a:r>
              <a:rPr sz="2000" b="1" spc="-5" dirty="0">
                <a:latin typeface="Calibri" pitchFamily="34" charset="0"/>
                <a:ea typeface="Calibri" pitchFamily="34" charset="0"/>
                <a:cs typeface="Calibri" pitchFamily="34" charset="0"/>
              </a:rPr>
              <a:t>NAME</a:t>
            </a:r>
            <a:r>
              <a:rPr sz="2000" b="1" spc="-15" dirty="0">
                <a:latin typeface="Calibri" pitchFamily="34" charset="0"/>
                <a:ea typeface="Calibri" pitchFamily="34" charset="0"/>
                <a:cs typeface="Calibri" pitchFamily="34" charset="0"/>
              </a:rPr>
              <a:t> </a:t>
            </a:r>
            <a:r>
              <a:rPr sz="2000" b="1" dirty="0">
                <a:latin typeface="Calibri" pitchFamily="34" charset="0"/>
                <a:ea typeface="Calibri" pitchFamily="34" charset="0"/>
                <a:cs typeface="Calibri" pitchFamily="34" charset="0"/>
              </a:rPr>
              <a:t>:</a:t>
            </a:r>
            <a:r>
              <a:rPr sz="2000" b="1" spc="-20" dirty="0">
                <a:latin typeface="Calibri" pitchFamily="34" charset="0"/>
                <a:ea typeface="Calibri" pitchFamily="34" charset="0"/>
                <a:cs typeface="Calibri" pitchFamily="34" charset="0"/>
              </a:rPr>
              <a:t> </a:t>
            </a:r>
            <a:r>
              <a:rPr lang="en-US" sz="2000" b="1" spc="-5" dirty="0" smtClean="0">
                <a:latin typeface="Calibri" pitchFamily="34" charset="0"/>
                <a:ea typeface="Calibri" pitchFamily="34" charset="0"/>
                <a:cs typeface="Calibri" pitchFamily="34" charset="0"/>
              </a:rPr>
              <a:t>CLIMATE AND DRC</a:t>
            </a:r>
            <a:endParaRPr sz="2000" dirty="0">
              <a:latin typeface="Calibri" pitchFamily="34" charset="0"/>
              <a:ea typeface="Calibri" pitchFamily="34" charset="0"/>
              <a:cs typeface="Calibri" pitchFamily="34" charset="0"/>
            </a:endParaRPr>
          </a:p>
          <a:p>
            <a:pPr marL="12700" marR="5080"/>
            <a:r>
              <a:rPr sz="2000" b="1" spc="-5" dirty="0">
                <a:latin typeface="Calibri" pitchFamily="34" charset="0"/>
                <a:ea typeface="Calibri" pitchFamily="34" charset="0"/>
                <a:cs typeface="Calibri" pitchFamily="34" charset="0"/>
              </a:rPr>
              <a:t>SU</a:t>
            </a:r>
            <a:r>
              <a:rPr sz="2000" b="1" spc="-45" dirty="0">
                <a:latin typeface="Calibri" pitchFamily="34" charset="0"/>
                <a:ea typeface="Calibri" pitchFamily="34" charset="0"/>
                <a:cs typeface="Calibri" pitchFamily="34" charset="0"/>
              </a:rPr>
              <a:t>B</a:t>
            </a:r>
            <a:r>
              <a:rPr sz="2000" b="1" spc="-55" dirty="0">
                <a:latin typeface="Calibri" pitchFamily="34" charset="0"/>
                <a:ea typeface="Calibri" pitchFamily="34" charset="0"/>
                <a:cs typeface="Calibri" pitchFamily="34" charset="0"/>
              </a:rPr>
              <a:t>T</a:t>
            </a:r>
            <a:r>
              <a:rPr sz="2000" b="1" spc="-5" dirty="0">
                <a:latin typeface="Calibri" pitchFamily="34" charset="0"/>
                <a:ea typeface="Calibri" pitchFamily="34" charset="0"/>
                <a:cs typeface="Calibri" pitchFamily="34" charset="0"/>
              </a:rPr>
              <a:t>OPI</a:t>
            </a:r>
            <a:r>
              <a:rPr sz="2000" b="1" dirty="0">
                <a:latin typeface="Calibri" pitchFamily="34" charset="0"/>
                <a:ea typeface="Calibri" pitchFamily="34" charset="0"/>
                <a:cs typeface="Calibri" pitchFamily="34" charset="0"/>
              </a:rPr>
              <a:t>C</a:t>
            </a:r>
            <a:r>
              <a:rPr sz="2000" b="1" spc="-5" dirty="0">
                <a:latin typeface="Calibri" pitchFamily="34" charset="0"/>
                <a:ea typeface="Calibri" pitchFamily="34" charset="0"/>
                <a:cs typeface="Calibri" pitchFamily="34" charset="0"/>
              </a:rPr>
              <a:t> </a:t>
            </a:r>
            <a:r>
              <a:rPr sz="2000" b="1" dirty="0" smtClean="0">
                <a:latin typeface="Calibri" pitchFamily="34" charset="0"/>
                <a:ea typeface="Calibri" pitchFamily="34" charset="0"/>
                <a:cs typeface="Calibri" pitchFamily="34" charset="0"/>
              </a:rPr>
              <a:t>:</a:t>
            </a:r>
            <a:r>
              <a:rPr lang="en-US" sz="2000" b="1" dirty="0" smtClean="0">
                <a:latin typeface="Calibri" pitchFamily="34" charset="0"/>
                <a:ea typeface="Calibri" pitchFamily="34" charset="0"/>
                <a:cs typeface="Calibri" pitchFamily="34" charset="0"/>
              </a:rPr>
              <a:t> </a:t>
            </a:r>
            <a:r>
              <a:rPr lang="en-US" sz="2000" b="1" smtClean="0">
                <a:latin typeface="Calibri" pitchFamily="34" charset="0"/>
                <a:ea typeface="Calibri" pitchFamily="34" charset="0"/>
                <a:cs typeface="Calibri" pitchFamily="34" charset="0"/>
              </a:rPr>
              <a:t>REVISION 1</a:t>
            </a:r>
            <a:r>
              <a:rPr lang="en-US" sz="2000" dirty="0"/>
              <a:t/>
            </a:r>
            <a:br>
              <a:rPr lang="en-US" sz="2000" dirty="0"/>
            </a:br>
            <a:endParaRPr sz="2000" dirty="0">
              <a:ea typeface="Calibri" pitchFamily="34" charset="0"/>
              <a:cs typeface="Calibri" pitchFamily="34" charset="0"/>
            </a:endParaRPr>
          </a:p>
        </p:txBody>
      </p:sp>
      <p:pic>
        <p:nvPicPr>
          <p:cNvPr id="4" name="object 4"/>
          <p:cNvPicPr/>
          <p:nvPr/>
        </p:nvPicPr>
        <p:blipFill>
          <a:blip r:embed="rId3" cstate="print"/>
          <a:stretch>
            <a:fillRect/>
          </a:stretch>
        </p:blipFill>
        <p:spPr>
          <a:xfrm>
            <a:off x="7723759" y="144104"/>
            <a:ext cx="1232521" cy="611872"/>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58040" y="1276350"/>
            <a:ext cx="3361054" cy="320601"/>
          </a:xfrm>
          <a:prstGeom prst="rect">
            <a:avLst/>
          </a:prstGeom>
        </p:spPr>
        <p:txBody>
          <a:bodyPr vert="horz" wrap="square" lIns="0" tIns="12700" rIns="0" bIns="0" rtlCol="0">
            <a:spAutoFit/>
          </a:bodyPr>
          <a:lstStyle/>
          <a:p>
            <a:pPr marL="12700">
              <a:lnSpc>
                <a:spcPct val="100000"/>
              </a:lnSpc>
              <a:spcBef>
                <a:spcPts val="100"/>
              </a:spcBef>
            </a:pPr>
            <a:r>
              <a:rPr sz="2000" u="none" spc="-15" dirty="0"/>
              <a:t>LEARNING</a:t>
            </a:r>
            <a:r>
              <a:rPr sz="2000" u="none" spc="-65" dirty="0"/>
              <a:t> </a:t>
            </a:r>
            <a:r>
              <a:rPr sz="2000" u="none" spc="-10" dirty="0"/>
              <a:t>OBJECTIVES</a:t>
            </a:r>
          </a:p>
        </p:txBody>
      </p:sp>
      <p:sp>
        <p:nvSpPr>
          <p:cNvPr id="3" name="object 3"/>
          <p:cNvSpPr txBox="1"/>
          <p:nvPr/>
        </p:nvSpPr>
        <p:spPr>
          <a:xfrm>
            <a:off x="658040" y="1885950"/>
            <a:ext cx="8181160" cy="961802"/>
          </a:xfrm>
          <a:prstGeom prst="rect">
            <a:avLst/>
          </a:prstGeom>
        </p:spPr>
        <p:txBody>
          <a:bodyPr vert="horz" wrap="square" lIns="0" tIns="12700" rIns="0" bIns="0" rtlCol="0">
            <a:spAutoFit/>
          </a:bodyPr>
          <a:lstStyle/>
          <a:p>
            <a:pPr marL="12700">
              <a:lnSpc>
                <a:spcPct val="100000"/>
              </a:lnSpc>
              <a:spcBef>
                <a:spcPts val="100"/>
              </a:spcBef>
            </a:pPr>
            <a:r>
              <a:rPr sz="2000" b="1" spc="-5" dirty="0">
                <a:latin typeface="Calibri" panose="020F0502020204030204"/>
                <a:cs typeface="Calibri" panose="020F0502020204030204"/>
              </a:rPr>
              <a:t>Enable</a:t>
            </a:r>
            <a:r>
              <a:rPr sz="2000" b="1" spc="-20" dirty="0">
                <a:latin typeface="Calibri" panose="020F0502020204030204"/>
                <a:cs typeface="Calibri" panose="020F0502020204030204"/>
              </a:rPr>
              <a:t> </a:t>
            </a:r>
            <a:r>
              <a:rPr sz="2000" b="1" spc="-5" dirty="0">
                <a:latin typeface="Calibri" panose="020F0502020204030204"/>
                <a:cs typeface="Calibri" panose="020F0502020204030204"/>
              </a:rPr>
              <a:t>the</a:t>
            </a:r>
            <a:r>
              <a:rPr sz="2000" b="1" spc="-15" dirty="0">
                <a:latin typeface="Calibri" panose="020F0502020204030204"/>
                <a:cs typeface="Calibri" panose="020F0502020204030204"/>
              </a:rPr>
              <a:t> </a:t>
            </a:r>
            <a:r>
              <a:rPr sz="2000" b="1" spc="-5" dirty="0">
                <a:latin typeface="Calibri" panose="020F0502020204030204"/>
                <a:cs typeface="Calibri" panose="020F0502020204030204"/>
              </a:rPr>
              <a:t>learner</a:t>
            </a:r>
            <a:r>
              <a:rPr sz="2000" b="1" spc="-20" dirty="0">
                <a:latin typeface="Calibri" panose="020F0502020204030204"/>
                <a:cs typeface="Calibri" panose="020F0502020204030204"/>
              </a:rPr>
              <a:t> </a:t>
            </a:r>
            <a:r>
              <a:rPr sz="2000" b="1" spc="-10" dirty="0">
                <a:latin typeface="Calibri" panose="020F0502020204030204"/>
                <a:cs typeface="Calibri" panose="020F0502020204030204"/>
              </a:rPr>
              <a:t>to</a:t>
            </a:r>
            <a:r>
              <a:rPr sz="2000" b="1" spc="-15" dirty="0">
                <a:latin typeface="Calibri" panose="020F0502020204030204"/>
                <a:cs typeface="Calibri" panose="020F0502020204030204"/>
              </a:rPr>
              <a:t> </a:t>
            </a:r>
            <a:r>
              <a:rPr sz="2000" b="1" spc="-5" dirty="0">
                <a:latin typeface="Calibri" panose="020F0502020204030204"/>
                <a:cs typeface="Calibri" panose="020F0502020204030204"/>
              </a:rPr>
              <a:t>know</a:t>
            </a:r>
            <a:r>
              <a:rPr sz="2000" b="1" spc="-20" dirty="0">
                <a:latin typeface="Calibri" panose="020F0502020204030204"/>
                <a:cs typeface="Calibri" panose="020F0502020204030204"/>
              </a:rPr>
              <a:t> </a:t>
            </a:r>
            <a:r>
              <a:rPr sz="2000" b="1" spc="-5" dirty="0">
                <a:latin typeface="Calibri" panose="020F0502020204030204"/>
                <a:cs typeface="Calibri" panose="020F0502020204030204"/>
              </a:rPr>
              <a:t>about</a:t>
            </a:r>
            <a:r>
              <a:rPr sz="2000" b="1" spc="-5" dirty="0" smtClean="0">
                <a:latin typeface="Calibri" panose="020F0502020204030204"/>
                <a:cs typeface="Calibri" panose="020F0502020204030204"/>
              </a:rPr>
              <a:t>:</a:t>
            </a:r>
            <a:endParaRPr lang="en-US" sz="2000" b="1" spc="-5" dirty="0" smtClean="0">
              <a:latin typeface="Calibri" panose="020F0502020204030204"/>
              <a:cs typeface="Calibri" panose="020F0502020204030204"/>
            </a:endParaRPr>
          </a:p>
          <a:p>
            <a:pPr marL="355600" indent="-342900">
              <a:lnSpc>
                <a:spcPct val="100000"/>
              </a:lnSpc>
              <a:spcBef>
                <a:spcPts val="100"/>
              </a:spcBef>
              <a:buFont typeface="Arial" pitchFamily="34" charset="0"/>
              <a:buChar char="•"/>
            </a:pPr>
            <a:r>
              <a:rPr lang="en-US" sz="2000" b="1" dirty="0"/>
              <a:t>A</a:t>
            </a:r>
            <a:r>
              <a:rPr lang="en-US" sz="2000" b="1" dirty="0" smtClean="0"/>
              <a:t> </a:t>
            </a:r>
            <a:r>
              <a:rPr lang="en-US" sz="2000" b="1" dirty="0"/>
              <a:t>clear understanding of where they are </a:t>
            </a:r>
            <a:r>
              <a:rPr lang="en-US" sz="2000" b="1" dirty="0" smtClean="0"/>
              <a:t>headed.</a:t>
            </a:r>
          </a:p>
          <a:p>
            <a:pPr marL="355600" indent="-342900">
              <a:lnSpc>
                <a:spcPct val="100000"/>
              </a:lnSpc>
              <a:spcBef>
                <a:spcPts val="100"/>
              </a:spcBef>
              <a:buFont typeface="Arial" pitchFamily="34" charset="0"/>
              <a:buChar char="•"/>
            </a:pPr>
            <a:r>
              <a:rPr lang="en-US" sz="2000" b="1" dirty="0"/>
              <a:t>W</a:t>
            </a:r>
            <a:r>
              <a:rPr lang="en-US" sz="2000" b="1" dirty="0" smtClean="0"/>
              <a:t>ell-written </a:t>
            </a:r>
            <a:r>
              <a:rPr lang="en-US" sz="2000" b="1" dirty="0"/>
              <a:t>learning </a:t>
            </a:r>
            <a:r>
              <a:rPr lang="en-US" sz="2000" b="1" dirty="0" smtClean="0"/>
              <a:t>objectives.</a:t>
            </a:r>
            <a:endParaRPr sz="2000" b="1" dirty="0">
              <a:latin typeface="Calibri" panose="020F0502020204030204"/>
              <a:cs typeface="Calibri" panose="020F0502020204030204"/>
            </a:endParaRPr>
          </a:p>
        </p:txBody>
      </p:sp>
      <p:pic>
        <p:nvPicPr>
          <p:cNvPr id="4" name="object 4"/>
          <p:cNvPicPr/>
          <p:nvPr/>
        </p:nvPicPr>
        <p:blipFill>
          <a:blip r:embed="rId2" cstate="print"/>
          <a:stretch>
            <a:fillRect/>
          </a:stretch>
        </p:blipFill>
        <p:spPr>
          <a:xfrm>
            <a:off x="7723759" y="144104"/>
            <a:ext cx="1232521" cy="611872"/>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ject 3"/>
          <p:cNvPicPr/>
          <p:nvPr/>
        </p:nvPicPr>
        <p:blipFill>
          <a:blip r:embed="rId2" cstate="print"/>
          <a:stretch>
            <a:fillRect/>
          </a:stretch>
        </p:blipFill>
        <p:spPr>
          <a:xfrm>
            <a:off x="7723759" y="144104"/>
            <a:ext cx="1232399" cy="611999"/>
          </a:xfrm>
          <a:prstGeom prst="rect">
            <a:avLst/>
          </a:prstGeom>
        </p:spPr>
      </p:pic>
      <p:sp>
        <p:nvSpPr>
          <p:cNvPr id="4" name="Rectangle 3"/>
          <p:cNvSpPr/>
          <p:nvPr/>
        </p:nvSpPr>
        <p:spPr>
          <a:xfrm>
            <a:off x="304800" y="363292"/>
            <a:ext cx="3351302" cy="400110"/>
          </a:xfrm>
          <a:prstGeom prst="rect">
            <a:avLst/>
          </a:prstGeom>
        </p:spPr>
        <p:txBody>
          <a:bodyPr wrap="none">
            <a:spAutoFit/>
          </a:bodyPr>
          <a:lstStyle/>
          <a:p>
            <a:pPr lvl="0"/>
            <a:r>
              <a:rPr lang="en-US" sz="2000" b="1" u="sng" dirty="0">
                <a:solidFill>
                  <a:srgbClr val="FF0000"/>
                </a:solidFill>
              </a:rPr>
              <a:t>A</a:t>
            </a:r>
            <a:r>
              <a:rPr lang="en-US" sz="2000" b="1" u="sng" dirty="0" smtClean="0">
                <a:solidFill>
                  <a:srgbClr val="FF0000"/>
                </a:solidFill>
              </a:rPr>
              <a:t>. Choose the correct answer.</a:t>
            </a:r>
            <a:endParaRPr lang="en-US" sz="2000" b="1" u="sng" dirty="0">
              <a:solidFill>
                <a:srgbClr val="FF0000"/>
              </a:solidFill>
            </a:endParaRPr>
          </a:p>
        </p:txBody>
      </p:sp>
      <p:sp>
        <p:nvSpPr>
          <p:cNvPr id="8" name="Rectangle 6"/>
          <p:cNvSpPr>
            <a:spLocks noChangeArrowheads="1"/>
          </p:cNvSpPr>
          <p:nvPr/>
        </p:nvSpPr>
        <p:spPr bwMode="auto">
          <a:xfrm>
            <a:off x="304800" y="1384749"/>
            <a:ext cx="9108558"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R="0" lvl="0" defTabSz="914400" rtl="0" eaLnBrk="0" fontAlgn="base" latinLnBrk="0" hangingPunct="0">
              <a:lnSpc>
                <a:spcPct val="100000"/>
              </a:lnSpc>
              <a:spcBef>
                <a:spcPct val="0"/>
              </a:spcBef>
              <a:spcAft>
                <a:spcPct val="0"/>
              </a:spcAft>
              <a:buClrTx/>
              <a:buSzTx/>
              <a:tabLst>
                <a:tab pos="571500" algn="l"/>
              </a:tabLst>
            </a:pPr>
            <a:r>
              <a:rPr kumimoji="0" lang="en-US" sz="2000" b="1" i="0" u="none" strike="noStrike" cap="none" normalizeH="0" baseline="0" dirty="0" smtClean="0">
                <a:ln>
                  <a:noFill/>
                </a:ln>
                <a:effectLst/>
                <a:cs typeface="Arial" pitchFamily="34" charset="0"/>
              </a:rPr>
              <a:t>1.</a:t>
            </a:r>
            <a:r>
              <a:rPr kumimoji="0" lang="en-US" sz="2000" b="1" i="0" u="none" strike="noStrike" cap="none" normalizeH="0" dirty="0" smtClean="0">
                <a:ln>
                  <a:noFill/>
                </a:ln>
                <a:effectLst/>
                <a:cs typeface="Arial" pitchFamily="34" charset="0"/>
              </a:rPr>
              <a:t> Land closer to equator is _______</a:t>
            </a:r>
          </a:p>
          <a:p>
            <a:pPr marR="0" lvl="0" defTabSz="914400" rtl="0" eaLnBrk="0" fontAlgn="base" latinLnBrk="0" hangingPunct="0">
              <a:lnSpc>
                <a:spcPct val="100000"/>
              </a:lnSpc>
              <a:spcBef>
                <a:spcPct val="0"/>
              </a:spcBef>
              <a:spcAft>
                <a:spcPct val="0"/>
              </a:spcAft>
              <a:buClrTx/>
              <a:buSzTx/>
              <a:tabLst>
                <a:tab pos="571500" algn="l"/>
              </a:tabLst>
            </a:pPr>
            <a:r>
              <a:rPr lang="en-US" sz="2000" b="1" baseline="0" dirty="0">
                <a:cs typeface="Arial" pitchFamily="34" charset="0"/>
              </a:rPr>
              <a:t> </a:t>
            </a:r>
            <a:r>
              <a:rPr lang="en-US" sz="2000" b="1" baseline="0" dirty="0" smtClean="0">
                <a:cs typeface="Arial" pitchFamily="34" charset="0"/>
              </a:rPr>
              <a:t>    a. cool            b. warmer             c. dry</a:t>
            </a:r>
          </a:p>
          <a:p>
            <a:pPr marR="0" lvl="0" defTabSz="914400" rtl="0" eaLnBrk="0" fontAlgn="base" latinLnBrk="0" hangingPunct="0">
              <a:lnSpc>
                <a:spcPct val="100000"/>
              </a:lnSpc>
              <a:spcBef>
                <a:spcPct val="0"/>
              </a:spcBef>
              <a:spcAft>
                <a:spcPct val="0"/>
              </a:spcAft>
              <a:buClrTx/>
              <a:buSzTx/>
              <a:tabLst>
                <a:tab pos="571500" algn="l"/>
              </a:tabLst>
            </a:pPr>
            <a:r>
              <a:rPr lang="en-US" sz="2000" b="1" dirty="0" smtClean="0">
                <a:cs typeface="Arial" pitchFamily="34" charset="0"/>
              </a:rPr>
              <a:t>2. The condition of the air outdoor is _______</a:t>
            </a:r>
          </a:p>
          <a:p>
            <a:pPr marR="0" lvl="0" defTabSz="914400" rtl="0" eaLnBrk="0" fontAlgn="base" latinLnBrk="0" hangingPunct="0">
              <a:lnSpc>
                <a:spcPct val="100000"/>
              </a:lnSpc>
              <a:spcBef>
                <a:spcPct val="0"/>
              </a:spcBef>
              <a:spcAft>
                <a:spcPct val="0"/>
              </a:spcAft>
              <a:buClrTx/>
              <a:buSzTx/>
              <a:tabLst>
                <a:tab pos="571500" algn="l"/>
              </a:tabLst>
            </a:pPr>
            <a:r>
              <a:rPr lang="en-US" sz="2000" b="1" dirty="0">
                <a:cs typeface="Arial" pitchFamily="34" charset="0"/>
              </a:rPr>
              <a:t> </a:t>
            </a:r>
            <a:r>
              <a:rPr lang="en-US" sz="2000" b="1" dirty="0" smtClean="0">
                <a:cs typeface="Arial" pitchFamily="34" charset="0"/>
              </a:rPr>
              <a:t>    a. climate      b. weather             c. season</a:t>
            </a:r>
          </a:p>
          <a:p>
            <a:pPr marR="0" lvl="0" defTabSz="914400" rtl="0" eaLnBrk="0" fontAlgn="base" latinLnBrk="0" hangingPunct="0">
              <a:lnSpc>
                <a:spcPct val="100000"/>
              </a:lnSpc>
              <a:spcBef>
                <a:spcPct val="0"/>
              </a:spcBef>
              <a:spcAft>
                <a:spcPct val="0"/>
              </a:spcAft>
              <a:buClrTx/>
              <a:buSzTx/>
              <a:tabLst>
                <a:tab pos="571500" algn="l"/>
              </a:tabLst>
            </a:pPr>
            <a:r>
              <a:rPr lang="en-US" sz="2000" b="1" baseline="0" dirty="0" smtClean="0">
                <a:cs typeface="Arial" pitchFamily="34" charset="0"/>
              </a:rPr>
              <a:t>3.</a:t>
            </a:r>
            <a:r>
              <a:rPr lang="en-US" sz="2000" b="1" dirty="0" smtClean="0">
                <a:cs typeface="Arial" pitchFamily="34" charset="0"/>
              </a:rPr>
              <a:t> If the latitude of a place is 30  </a:t>
            </a:r>
            <a:r>
              <a:rPr lang="en-US" sz="2000" b="1" dirty="0" smtClean="0">
                <a:ea typeface="Ebrima"/>
                <a:cs typeface="Ebrima"/>
              </a:rPr>
              <a:t>̊ N, it lies in the __________________</a:t>
            </a:r>
          </a:p>
          <a:p>
            <a:pPr marR="0" lvl="0" defTabSz="914400" rtl="0" eaLnBrk="0" fontAlgn="base" latinLnBrk="0" hangingPunct="0">
              <a:lnSpc>
                <a:spcPct val="100000"/>
              </a:lnSpc>
              <a:spcBef>
                <a:spcPct val="0"/>
              </a:spcBef>
              <a:spcAft>
                <a:spcPct val="0"/>
              </a:spcAft>
              <a:buClrTx/>
              <a:buSzTx/>
              <a:tabLst>
                <a:tab pos="571500" algn="l"/>
              </a:tabLst>
            </a:pPr>
            <a:r>
              <a:rPr lang="en-US" sz="2000" b="1" baseline="0" dirty="0">
                <a:ea typeface="Ebrima"/>
                <a:cs typeface="Ebrima"/>
              </a:rPr>
              <a:t> </a:t>
            </a:r>
            <a:r>
              <a:rPr lang="en-US" sz="2000" b="1" baseline="0" dirty="0" smtClean="0">
                <a:ea typeface="Ebrima"/>
                <a:cs typeface="Ebrima"/>
              </a:rPr>
              <a:t>   a.</a:t>
            </a:r>
            <a:r>
              <a:rPr lang="en-US" sz="2000" b="1" dirty="0" smtClean="0">
                <a:ea typeface="Ebrima"/>
                <a:cs typeface="Ebrima"/>
              </a:rPr>
              <a:t> Frigid zone     b. South Temperate zone       c. North Temperate zone</a:t>
            </a:r>
            <a:endParaRPr lang="en-US" sz="2000" b="1" baseline="0" dirty="0" smtClean="0">
              <a:cs typeface="Arial" pitchFamily="34" charset="0"/>
            </a:endParaRPr>
          </a:p>
          <a:p>
            <a:pPr marR="0" lvl="0" defTabSz="914400" rtl="0" eaLnBrk="0" fontAlgn="base" latinLnBrk="0" hangingPunct="0">
              <a:lnSpc>
                <a:spcPct val="100000"/>
              </a:lnSpc>
              <a:spcBef>
                <a:spcPct val="0"/>
              </a:spcBef>
              <a:spcAft>
                <a:spcPct val="0"/>
              </a:spcAft>
              <a:buClrTx/>
              <a:buSzTx/>
              <a:tabLst>
                <a:tab pos="571500" algn="l"/>
              </a:tabLst>
            </a:pPr>
            <a:endParaRPr kumimoji="0" lang="en-US" sz="2000" b="1" i="0" u="none" strike="noStrike" cap="none" normalizeH="0" baseline="0" dirty="0" smtClean="0">
              <a:ln>
                <a:noFill/>
              </a:ln>
              <a:effectLst/>
              <a:cs typeface="Arial" pitchFamily="34" charset="0"/>
            </a:endParaRPr>
          </a:p>
        </p:txBody>
      </p:sp>
      <p:sp>
        <p:nvSpPr>
          <p:cNvPr id="2" name="TextBox 1"/>
          <p:cNvSpPr txBox="1"/>
          <p:nvPr/>
        </p:nvSpPr>
        <p:spPr>
          <a:xfrm>
            <a:off x="3276600" y="1352550"/>
            <a:ext cx="990600" cy="369332"/>
          </a:xfrm>
          <a:prstGeom prst="rect">
            <a:avLst/>
          </a:prstGeom>
          <a:noFill/>
        </p:spPr>
        <p:txBody>
          <a:bodyPr wrap="square" rtlCol="0">
            <a:spAutoFit/>
          </a:bodyPr>
          <a:lstStyle/>
          <a:p>
            <a:r>
              <a:rPr lang="en-US" b="1" dirty="0" smtClean="0">
                <a:solidFill>
                  <a:srgbClr val="FF0000"/>
                </a:solidFill>
              </a:rPr>
              <a:t>warmer</a:t>
            </a:r>
            <a:endParaRPr lang="en-US" b="1" dirty="0">
              <a:solidFill>
                <a:srgbClr val="FF0000"/>
              </a:solidFill>
            </a:endParaRPr>
          </a:p>
        </p:txBody>
      </p:sp>
      <p:sp>
        <p:nvSpPr>
          <p:cNvPr id="6" name="TextBox 5"/>
          <p:cNvSpPr txBox="1"/>
          <p:nvPr/>
        </p:nvSpPr>
        <p:spPr>
          <a:xfrm>
            <a:off x="4267200" y="1962150"/>
            <a:ext cx="990600" cy="369332"/>
          </a:xfrm>
          <a:prstGeom prst="rect">
            <a:avLst/>
          </a:prstGeom>
          <a:noFill/>
        </p:spPr>
        <p:txBody>
          <a:bodyPr wrap="square" rtlCol="0">
            <a:spAutoFit/>
          </a:bodyPr>
          <a:lstStyle/>
          <a:p>
            <a:r>
              <a:rPr lang="en-US" b="1" dirty="0" smtClean="0">
                <a:solidFill>
                  <a:srgbClr val="FF0000"/>
                </a:solidFill>
              </a:rPr>
              <a:t>weather</a:t>
            </a:r>
            <a:endParaRPr lang="en-US" b="1" dirty="0">
              <a:solidFill>
                <a:srgbClr val="FF0000"/>
              </a:solidFill>
            </a:endParaRPr>
          </a:p>
        </p:txBody>
      </p:sp>
      <p:sp>
        <p:nvSpPr>
          <p:cNvPr id="7" name="TextBox 6"/>
          <p:cNvSpPr txBox="1"/>
          <p:nvPr/>
        </p:nvSpPr>
        <p:spPr>
          <a:xfrm>
            <a:off x="5410200" y="2647950"/>
            <a:ext cx="2438400" cy="369332"/>
          </a:xfrm>
          <a:prstGeom prst="rect">
            <a:avLst/>
          </a:prstGeom>
          <a:noFill/>
        </p:spPr>
        <p:txBody>
          <a:bodyPr wrap="square" rtlCol="0">
            <a:spAutoFit/>
          </a:bodyPr>
          <a:lstStyle/>
          <a:p>
            <a:r>
              <a:rPr lang="en-US" b="1" dirty="0">
                <a:solidFill>
                  <a:srgbClr val="FF0000"/>
                </a:solidFill>
                <a:ea typeface="Ebrima"/>
                <a:cs typeface="Ebrima"/>
              </a:rPr>
              <a:t>North Temperate zone</a:t>
            </a:r>
            <a:endParaRPr lang="en-US" b="1" dirty="0">
              <a:solidFill>
                <a:srgbClr val="FF0000"/>
              </a:solidFill>
            </a:endParaRPr>
          </a:p>
        </p:txBody>
      </p:sp>
    </p:spTree>
    <p:extLst>
      <p:ext uri="{BB962C8B-B14F-4D97-AF65-F5344CB8AC3E}">
        <p14:creationId xmlns:p14="http://schemas.microsoft.com/office/powerpoint/2010/main" val="2246473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363292"/>
            <a:ext cx="2247218" cy="400110"/>
          </a:xfrm>
          <a:prstGeom prst="rect">
            <a:avLst/>
          </a:prstGeom>
        </p:spPr>
        <p:txBody>
          <a:bodyPr wrap="none">
            <a:spAutoFit/>
          </a:bodyPr>
          <a:lstStyle/>
          <a:p>
            <a:pPr lvl="0"/>
            <a:r>
              <a:rPr lang="en-US" sz="2000" b="1" u="sng" dirty="0" smtClean="0">
                <a:solidFill>
                  <a:srgbClr val="FF0000"/>
                </a:solidFill>
              </a:rPr>
              <a:t>B. Fill in the blanks.</a:t>
            </a:r>
            <a:endParaRPr lang="en-US" sz="2000" b="1" u="sng" dirty="0">
              <a:solidFill>
                <a:srgbClr val="FF0000"/>
              </a:solidFill>
            </a:endParaRPr>
          </a:p>
        </p:txBody>
      </p:sp>
      <p:sp>
        <p:nvSpPr>
          <p:cNvPr id="5" name="TextBox 4"/>
          <p:cNvSpPr txBox="1"/>
          <p:nvPr/>
        </p:nvSpPr>
        <p:spPr>
          <a:xfrm>
            <a:off x="381000" y="819150"/>
            <a:ext cx="7772400" cy="1200329"/>
          </a:xfrm>
          <a:prstGeom prst="rect">
            <a:avLst/>
          </a:prstGeom>
          <a:noFill/>
        </p:spPr>
        <p:txBody>
          <a:bodyPr wrap="square" rtlCol="0">
            <a:spAutoFit/>
          </a:bodyPr>
          <a:lstStyle/>
          <a:p>
            <a:pPr marL="342900" indent="-342900">
              <a:buAutoNum type="arabicPeriod"/>
            </a:pPr>
            <a:r>
              <a:rPr lang="en-US" b="1" dirty="0" smtClean="0"/>
              <a:t>__________ is measured and recorded daily.</a:t>
            </a:r>
          </a:p>
          <a:p>
            <a:pPr marL="342900" indent="-342900">
              <a:buAutoNum type="arabicPeriod"/>
            </a:pPr>
            <a:r>
              <a:rPr lang="en-US" b="1" dirty="0" smtClean="0"/>
              <a:t>Scientists who study and predict weather are called _______________.</a:t>
            </a:r>
          </a:p>
          <a:p>
            <a:pPr marL="342900" indent="-342900">
              <a:buAutoNum type="arabicPeriod"/>
            </a:pPr>
            <a:r>
              <a:rPr lang="en-US" b="1" dirty="0" smtClean="0"/>
              <a:t>Most of DRC is covered with _______________ forests.</a:t>
            </a:r>
          </a:p>
          <a:p>
            <a:pPr marL="342900" indent="-342900">
              <a:buAutoNum type="arabicPeriod"/>
            </a:pPr>
            <a:r>
              <a:rPr lang="en-US" b="1" dirty="0" smtClean="0"/>
              <a:t>The _______ river flows through the DRC.</a:t>
            </a:r>
          </a:p>
        </p:txBody>
      </p:sp>
      <p:sp>
        <p:nvSpPr>
          <p:cNvPr id="6" name="Rectangle 5"/>
          <p:cNvSpPr/>
          <p:nvPr/>
        </p:nvSpPr>
        <p:spPr>
          <a:xfrm>
            <a:off x="304800" y="2114550"/>
            <a:ext cx="3875420" cy="400110"/>
          </a:xfrm>
          <a:prstGeom prst="rect">
            <a:avLst/>
          </a:prstGeom>
        </p:spPr>
        <p:txBody>
          <a:bodyPr wrap="none">
            <a:spAutoFit/>
          </a:bodyPr>
          <a:lstStyle/>
          <a:p>
            <a:pPr lvl="0"/>
            <a:r>
              <a:rPr lang="en-US" sz="2000" b="1" u="sng" dirty="0">
                <a:solidFill>
                  <a:srgbClr val="FF0000"/>
                </a:solidFill>
              </a:rPr>
              <a:t>C</a:t>
            </a:r>
            <a:r>
              <a:rPr lang="en-US" sz="2000" b="1" u="sng" dirty="0" smtClean="0">
                <a:solidFill>
                  <a:srgbClr val="FF0000"/>
                </a:solidFill>
              </a:rPr>
              <a:t>. Answer the following questions.</a:t>
            </a:r>
            <a:endParaRPr lang="en-US" sz="2000" b="1" u="sng" dirty="0">
              <a:solidFill>
                <a:srgbClr val="FF0000"/>
              </a:solidFill>
            </a:endParaRPr>
          </a:p>
        </p:txBody>
      </p:sp>
      <p:sp>
        <p:nvSpPr>
          <p:cNvPr id="7" name="TextBox 6"/>
          <p:cNvSpPr txBox="1"/>
          <p:nvPr/>
        </p:nvSpPr>
        <p:spPr>
          <a:xfrm>
            <a:off x="408710" y="2514660"/>
            <a:ext cx="7772400" cy="1754326"/>
          </a:xfrm>
          <a:prstGeom prst="rect">
            <a:avLst/>
          </a:prstGeom>
          <a:noFill/>
        </p:spPr>
        <p:txBody>
          <a:bodyPr wrap="square" rtlCol="0">
            <a:spAutoFit/>
          </a:bodyPr>
          <a:lstStyle/>
          <a:p>
            <a:pPr marL="342900" indent="-342900">
              <a:buAutoNum type="arabicPeriod"/>
            </a:pPr>
            <a:r>
              <a:rPr lang="en-US" b="1" dirty="0" smtClean="0">
                <a:solidFill>
                  <a:srgbClr val="FF0000"/>
                </a:solidFill>
              </a:rPr>
              <a:t>Define – Humidity</a:t>
            </a:r>
          </a:p>
          <a:p>
            <a:r>
              <a:rPr lang="en-US" b="1" dirty="0" smtClean="0"/>
              <a:t>Ans. The amount of water vapour in the air is called humidity.</a:t>
            </a:r>
          </a:p>
          <a:p>
            <a:r>
              <a:rPr lang="en-US" b="1" dirty="0" smtClean="0">
                <a:solidFill>
                  <a:srgbClr val="FF0000"/>
                </a:solidFill>
              </a:rPr>
              <a:t>2. How does distance from the sea affect the climate of a place?</a:t>
            </a:r>
          </a:p>
          <a:p>
            <a:r>
              <a:rPr lang="en-US" b="1" dirty="0" smtClean="0"/>
              <a:t>Ans. Oceans heat up and cool down much more slowly than land. This means that coastal locations tend to be cooler in summer and warmer in winter than places inland. This is how the distance from the sea affect the climate of a place.</a:t>
            </a:r>
          </a:p>
        </p:txBody>
      </p:sp>
      <p:sp>
        <p:nvSpPr>
          <p:cNvPr id="8" name="TextBox 7"/>
          <p:cNvSpPr txBox="1"/>
          <p:nvPr/>
        </p:nvSpPr>
        <p:spPr>
          <a:xfrm>
            <a:off x="838200" y="763402"/>
            <a:ext cx="1066800" cy="369332"/>
          </a:xfrm>
          <a:prstGeom prst="rect">
            <a:avLst/>
          </a:prstGeom>
          <a:noFill/>
        </p:spPr>
        <p:txBody>
          <a:bodyPr wrap="square" rtlCol="0">
            <a:spAutoFit/>
          </a:bodyPr>
          <a:lstStyle/>
          <a:p>
            <a:r>
              <a:rPr lang="en-US" b="1" dirty="0" smtClean="0">
                <a:solidFill>
                  <a:srgbClr val="FF0000"/>
                </a:solidFill>
              </a:rPr>
              <a:t>Weather</a:t>
            </a:r>
            <a:endParaRPr lang="en-US" b="1" dirty="0">
              <a:solidFill>
                <a:srgbClr val="FF0000"/>
              </a:solidFill>
            </a:endParaRPr>
          </a:p>
        </p:txBody>
      </p:sp>
      <p:sp>
        <p:nvSpPr>
          <p:cNvPr id="9" name="TextBox 8"/>
          <p:cNvSpPr txBox="1"/>
          <p:nvPr/>
        </p:nvSpPr>
        <p:spPr>
          <a:xfrm>
            <a:off x="5715000" y="991877"/>
            <a:ext cx="1676400" cy="369332"/>
          </a:xfrm>
          <a:prstGeom prst="rect">
            <a:avLst/>
          </a:prstGeom>
          <a:noFill/>
        </p:spPr>
        <p:txBody>
          <a:bodyPr wrap="square" rtlCol="0">
            <a:spAutoFit/>
          </a:bodyPr>
          <a:lstStyle/>
          <a:p>
            <a:r>
              <a:rPr lang="en-US" b="1" dirty="0" smtClean="0">
                <a:solidFill>
                  <a:srgbClr val="FF0000"/>
                </a:solidFill>
              </a:rPr>
              <a:t>meteorologists</a:t>
            </a:r>
            <a:endParaRPr lang="en-US" b="1" dirty="0">
              <a:solidFill>
                <a:srgbClr val="FF0000"/>
              </a:solidFill>
            </a:endParaRPr>
          </a:p>
        </p:txBody>
      </p:sp>
      <p:sp>
        <p:nvSpPr>
          <p:cNvPr id="10" name="TextBox 9"/>
          <p:cNvSpPr txBox="1"/>
          <p:nvPr/>
        </p:nvSpPr>
        <p:spPr>
          <a:xfrm>
            <a:off x="3505200" y="1349086"/>
            <a:ext cx="1447800" cy="369332"/>
          </a:xfrm>
          <a:prstGeom prst="rect">
            <a:avLst/>
          </a:prstGeom>
          <a:noFill/>
        </p:spPr>
        <p:txBody>
          <a:bodyPr wrap="square" rtlCol="0">
            <a:spAutoFit/>
          </a:bodyPr>
          <a:lstStyle/>
          <a:p>
            <a:r>
              <a:rPr lang="en-US" b="1" dirty="0" smtClean="0">
                <a:solidFill>
                  <a:srgbClr val="FF0000"/>
                </a:solidFill>
              </a:rPr>
              <a:t>Tropical rain</a:t>
            </a:r>
            <a:endParaRPr lang="en-US" b="1" dirty="0">
              <a:solidFill>
                <a:srgbClr val="FF0000"/>
              </a:solidFill>
            </a:endParaRPr>
          </a:p>
        </p:txBody>
      </p:sp>
      <p:sp>
        <p:nvSpPr>
          <p:cNvPr id="11" name="TextBox 10"/>
          <p:cNvSpPr txBox="1"/>
          <p:nvPr/>
        </p:nvSpPr>
        <p:spPr>
          <a:xfrm>
            <a:off x="1143000" y="1650147"/>
            <a:ext cx="990600" cy="369332"/>
          </a:xfrm>
          <a:prstGeom prst="rect">
            <a:avLst/>
          </a:prstGeom>
          <a:noFill/>
        </p:spPr>
        <p:txBody>
          <a:bodyPr wrap="square" rtlCol="0">
            <a:spAutoFit/>
          </a:bodyPr>
          <a:lstStyle/>
          <a:p>
            <a:r>
              <a:rPr lang="en-US" b="1" dirty="0" err="1" smtClean="0">
                <a:solidFill>
                  <a:srgbClr val="FF0000"/>
                </a:solidFill>
              </a:rPr>
              <a:t>congo</a:t>
            </a:r>
            <a:endParaRPr lang="en-US" b="1" dirty="0">
              <a:solidFill>
                <a:srgbClr val="FF0000"/>
              </a:solidFill>
            </a:endParaRPr>
          </a:p>
        </p:txBody>
      </p:sp>
    </p:spTree>
    <p:extLst>
      <p:ext uri="{BB962C8B-B14F-4D97-AF65-F5344CB8AC3E}">
        <p14:creationId xmlns:p14="http://schemas.microsoft.com/office/powerpoint/2010/main" val="3926780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
                                            <p:txEl>
                                              <p:pRg st="1" end="1"/>
                                            </p:txEl>
                                          </p:spTgt>
                                        </p:tgtEl>
                                        <p:attrNameLst>
                                          <p:attrName>style.visibility</p:attrName>
                                        </p:attrNameLst>
                                      </p:cBhvr>
                                      <p:to>
                                        <p:strVal val="visible"/>
                                      </p:to>
                                    </p:set>
                                    <p:anim calcmode="lin" valueType="num">
                                      <p:cBhvr additive="base">
                                        <p:cTn id="31"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7">
                                            <p:txEl>
                                              <p:pRg st="3" end="3"/>
                                            </p:txEl>
                                          </p:spTgt>
                                        </p:tgtEl>
                                        <p:attrNameLst>
                                          <p:attrName>style.visibility</p:attrName>
                                        </p:attrNameLst>
                                      </p:cBhvr>
                                      <p:to>
                                        <p:strVal val="visible"/>
                                      </p:to>
                                    </p:set>
                                    <p:anim calcmode="lin" valueType="num">
                                      <p:cBhvr additive="base">
                                        <p:cTn id="37"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19150"/>
            <a:ext cx="8686800" cy="2308324"/>
          </a:xfrm>
          <a:prstGeom prst="rect">
            <a:avLst/>
          </a:prstGeom>
        </p:spPr>
        <p:txBody>
          <a:bodyPr wrap="square">
            <a:spAutoFit/>
          </a:bodyPr>
          <a:lstStyle/>
          <a:p>
            <a:r>
              <a:rPr lang="en-US" b="1" dirty="0">
                <a:solidFill>
                  <a:srgbClr val="FF0000"/>
                </a:solidFill>
              </a:rPr>
              <a:t>3. Explain how the climate of a place affect the people living there.</a:t>
            </a:r>
          </a:p>
          <a:p>
            <a:r>
              <a:rPr lang="en-US" b="1" dirty="0"/>
              <a:t>Ans.</a:t>
            </a:r>
            <a:r>
              <a:rPr lang="en-IN" altLang="en-US" b="1" dirty="0">
                <a:latin typeface="Calibri" panose="020F0502020204030204" charset="0"/>
                <a:cs typeface="Calibri" panose="020F0502020204030204" charset="0"/>
              </a:rPr>
              <a:t>The climate of a place affects the people living there in many ways. Like-</a:t>
            </a:r>
          </a:p>
          <a:p>
            <a:r>
              <a:rPr lang="en-US" b="1" dirty="0">
                <a:latin typeface="Calibri" panose="020F0502020204030204" charset="0"/>
                <a:cs typeface="Calibri" panose="020F0502020204030204" charset="0"/>
              </a:rPr>
              <a:t>i. The clothes they wear.</a:t>
            </a:r>
          </a:p>
          <a:p>
            <a:r>
              <a:rPr lang="en-US" b="1" dirty="0">
                <a:latin typeface="Calibri" panose="020F0502020204030204" charset="0"/>
                <a:cs typeface="Calibri" panose="020F0502020204030204" charset="0"/>
              </a:rPr>
              <a:t>ii. The food they eat.</a:t>
            </a:r>
          </a:p>
          <a:p>
            <a:r>
              <a:rPr lang="en-US" b="1" dirty="0">
                <a:latin typeface="Calibri" panose="020F0502020204030204" charset="0"/>
                <a:cs typeface="Calibri" panose="020F0502020204030204" charset="0"/>
              </a:rPr>
              <a:t>iii. The types of houses they live .</a:t>
            </a:r>
            <a:endParaRPr lang="en-US" b="1" dirty="0"/>
          </a:p>
          <a:p>
            <a:r>
              <a:rPr lang="en-US" b="1" dirty="0" smtClean="0">
                <a:solidFill>
                  <a:srgbClr val="FF0000"/>
                </a:solidFill>
              </a:rPr>
              <a:t>4. What </a:t>
            </a:r>
            <a:r>
              <a:rPr lang="en-US" b="1" dirty="0">
                <a:solidFill>
                  <a:srgbClr val="FF0000"/>
                </a:solidFill>
              </a:rPr>
              <a:t>do you mean by tribe</a:t>
            </a:r>
            <a:r>
              <a:rPr lang="en-US" b="1" dirty="0" smtClean="0">
                <a:solidFill>
                  <a:srgbClr val="FF0000"/>
                </a:solidFill>
              </a:rPr>
              <a:t>?</a:t>
            </a:r>
          </a:p>
          <a:p>
            <a:r>
              <a:rPr lang="en-US" b="1" dirty="0" smtClean="0"/>
              <a:t>Ans. A large group of people who live in the same area and share a common language, religion and customs is called tribe.</a:t>
            </a:r>
            <a:endParaRPr lang="en-US" b="1" dirty="0"/>
          </a:p>
        </p:txBody>
      </p:sp>
    </p:spTree>
    <p:extLst>
      <p:ext uri="{BB962C8B-B14F-4D97-AF65-F5344CB8AC3E}">
        <p14:creationId xmlns:p14="http://schemas.microsoft.com/office/powerpoint/2010/main" val="601636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 calcmode="lin" valueType="num">
                                      <p:cBhvr additive="base">
                                        <p:cTn id="1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7723759" y="144104"/>
            <a:ext cx="1232521" cy="611872"/>
          </a:xfrm>
          <a:prstGeom prst="rect">
            <a:avLst/>
          </a:prstGeom>
        </p:spPr>
      </p:pic>
      <p:sp>
        <p:nvSpPr>
          <p:cNvPr id="3" name="object 3"/>
          <p:cNvSpPr txBox="1">
            <a:spLocks noGrp="1"/>
          </p:cNvSpPr>
          <p:nvPr>
            <p:ph type="title"/>
          </p:nvPr>
        </p:nvSpPr>
        <p:spPr>
          <a:xfrm>
            <a:off x="330583" y="2144366"/>
            <a:ext cx="8482832" cy="1333698"/>
          </a:xfrm>
          <a:prstGeom prst="rect">
            <a:avLst/>
          </a:prstGeom>
        </p:spPr>
        <p:txBody>
          <a:bodyPr vert="horz" wrap="square" lIns="0" tIns="99060" rIns="0" bIns="0" rtlCol="0">
            <a:spAutoFit/>
          </a:bodyPr>
          <a:lstStyle/>
          <a:p>
            <a:pPr marR="336550" algn="ctr">
              <a:lnSpc>
                <a:spcPct val="100000"/>
              </a:lnSpc>
              <a:spcBef>
                <a:spcPts val="780"/>
              </a:spcBef>
            </a:pPr>
            <a:r>
              <a:rPr u="none" spc="-10" dirty="0"/>
              <a:t>HOMEWORK</a:t>
            </a:r>
          </a:p>
          <a:p>
            <a:pPr marL="3461385" marR="5080" indent="-3449320">
              <a:lnSpc>
                <a:spcPct val="100000"/>
              </a:lnSpc>
              <a:spcBef>
                <a:spcPts val="490"/>
              </a:spcBef>
            </a:pPr>
            <a:r>
              <a:rPr lang="en-US" sz="2000" u="none" dirty="0" smtClean="0">
                <a:solidFill>
                  <a:schemeClr val="tx1"/>
                </a:solidFill>
              </a:rPr>
              <a:t>                </a:t>
            </a:r>
            <a:br>
              <a:rPr lang="en-US" sz="2000" u="none" dirty="0" smtClean="0">
                <a:solidFill>
                  <a:schemeClr val="tx1"/>
                </a:solidFill>
              </a:rPr>
            </a:br>
            <a:r>
              <a:rPr lang="en-US" sz="2000" u="none" dirty="0" smtClean="0">
                <a:solidFill>
                  <a:schemeClr val="tx1"/>
                </a:solidFill>
              </a:rPr>
              <a:t>                            </a:t>
            </a:r>
            <a:r>
              <a:rPr lang="en-US" u="none" dirty="0" smtClean="0">
                <a:solidFill>
                  <a:schemeClr val="tx1"/>
                </a:solidFill>
              </a:rPr>
              <a:t>Learn Q/A of ch-6 &amp; 7 for Revision 2</a:t>
            </a:r>
            <a:endParaRPr u="none" dirty="0">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84190" y="1200150"/>
            <a:ext cx="3177540" cy="320601"/>
          </a:xfrm>
          <a:prstGeom prst="rect">
            <a:avLst/>
          </a:prstGeom>
        </p:spPr>
        <p:txBody>
          <a:bodyPr vert="horz" wrap="square" lIns="0" tIns="12700" rIns="0" bIns="0" rtlCol="0">
            <a:spAutoFit/>
          </a:bodyPr>
          <a:lstStyle/>
          <a:p>
            <a:pPr marL="12700">
              <a:lnSpc>
                <a:spcPct val="100000"/>
              </a:lnSpc>
              <a:spcBef>
                <a:spcPts val="100"/>
              </a:spcBef>
            </a:pPr>
            <a:r>
              <a:rPr sz="2000" u="none" spc="-15" dirty="0"/>
              <a:t>LEARNING</a:t>
            </a:r>
            <a:r>
              <a:rPr sz="2000" u="none" spc="-50" dirty="0"/>
              <a:t> </a:t>
            </a:r>
            <a:r>
              <a:rPr sz="2000" u="none" spc="-20" dirty="0"/>
              <a:t>OUTCOME</a:t>
            </a:r>
          </a:p>
        </p:txBody>
      </p:sp>
      <p:sp>
        <p:nvSpPr>
          <p:cNvPr id="3" name="object 3"/>
          <p:cNvSpPr txBox="1"/>
          <p:nvPr/>
        </p:nvSpPr>
        <p:spPr>
          <a:xfrm>
            <a:off x="384190" y="1733550"/>
            <a:ext cx="8455010" cy="961802"/>
          </a:xfrm>
          <a:prstGeom prst="rect">
            <a:avLst/>
          </a:prstGeom>
        </p:spPr>
        <p:txBody>
          <a:bodyPr vert="horz" wrap="square" lIns="0" tIns="12700" rIns="0" bIns="0" rtlCol="0">
            <a:spAutoFit/>
          </a:bodyPr>
          <a:lstStyle/>
          <a:p>
            <a:pPr marL="12700">
              <a:lnSpc>
                <a:spcPct val="100000"/>
              </a:lnSpc>
              <a:spcBef>
                <a:spcPts val="100"/>
              </a:spcBef>
            </a:pPr>
            <a:r>
              <a:rPr sz="2000" b="1" spc="-10" dirty="0">
                <a:latin typeface="Calibri" panose="020F0502020204030204"/>
                <a:cs typeface="Calibri" panose="020F0502020204030204"/>
              </a:rPr>
              <a:t>By </a:t>
            </a:r>
            <a:r>
              <a:rPr sz="2000" b="1" spc="-5" dirty="0">
                <a:latin typeface="Calibri" panose="020F0502020204030204"/>
                <a:cs typeface="Calibri" panose="020F0502020204030204"/>
              </a:rPr>
              <a:t>the</a:t>
            </a:r>
            <a:r>
              <a:rPr sz="2000" b="1" spc="-10" dirty="0">
                <a:latin typeface="Calibri" panose="020F0502020204030204"/>
                <a:cs typeface="Calibri" panose="020F0502020204030204"/>
              </a:rPr>
              <a:t> </a:t>
            </a:r>
            <a:r>
              <a:rPr sz="2000" b="1" spc="-5" dirty="0">
                <a:latin typeface="Calibri" panose="020F0502020204030204"/>
                <a:cs typeface="Calibri" panose="020F0502020204030204"/>
              </a:rPr>
              <a:t>end of</a:t>
            </a:r>
            <a:r>
              <a:rPr sz="2000" b="1" spc="-10" dirty="0">
                <a:latin typeface="Calibri" panose="020F0502020204030204"/>
                <a:cs typeface="Calibri" panose="020F0502020204030204"/>
              </a:rPr>
              <a:t> </a:t>
            </a:r>
            <a:r>
              <a:rPr sz="2000" b="1" spc="-5" dirty="0">
                <a:latin typeface="Calibri" panose="020F0502020204030204"/>
                <a:cs typeface="Calibri" panose="020F0502020204030204"/>
              </a:rPr>
              <a:t>the</a:t>
            </a:r>
            <a:r>
              <a:rPr sz="2000" b="1" spc="-10" dirty="0">
                <a:latin typeface="Calibri" panose="020F0502020204030204"/>
                <a:cs typeface="Calibri" panose="020F0502020204030204"/>
              </a:rPr>
              <a:t> </a:t>
            </a:r>
            <a:r>
              <a:rPr sz="2000" b="1" spc="-5" dirty="0">
                <a:latin typeface="Calibri" panose="020F0502020204030204"/>
                <a:cs typeface="Calibri" panose="020F0502020204030204"/>
              </a:rPr>
              <a:t>class, </a:t>
            </a:r>
            <a:r>
              <a:rPr sz="2000" b="1" spc="-10" dirty="0">
                <a:latin typeface="Calibri" panose="020F0502020204030204"/>
                <a:cs typeface="Calibri" panose="020F0502020204030204"/>
              </a:rPr>
              <a:t>learners </a:t>
            </a:r>
            <a:r>
              <a:rPr sz="2000" b="1" spc="-5" dirty="0">
                <a:latin typeface="Calibri" panose="020F0502020204030204"/>
                <a:cs typeface="Calibri" panose="020F0502020204030204"/>
              </a:rPr>
              <a:t>will</a:t>
            </a:r>
            <a:r>
              <a:rPr sz="2000" b="1" spc="-10" dirty="0">
                <a:latin typeface="Calibri" panose="020F0502020204030204"/>
                <a:cs typeface="Calibri" panose="020F0502020204030204"/>
              </a:rPr>
              <a:t> </a:t>
            </a:r>
            <a:r>
              <a:rPr sz="2000" b="1" spc="-5" dirty="0">
                <a:latin typeface="Calibri" panose="020F0502020204030204"/>
                <a:cs typeface="Calibri" panose="020F0502020204030204"/>
              </a:rPr>
              <a:t>be able</a:t>
            </a:r>
            <a:r>
              <a:rPr sz="2000" b="1" spc="-10" dirty="0">
                <a:latin typeface="Calibri" panose="020F0502020204030204"/>
                <a:cs typeface="Calibri" panose="020F0502020204030204"/>
              </a:rPr>
              <a:t> to </a:t>
            </a:r>
            <a:r>
              <a:rPr sz="2000" b="1" spc="-5" dirty="0">
                <a:latin typeface="Calibri" panose="020F0502020204030204"/>
                <a:cs typeface="Calibri" panose="020F0502020204030204"/>
              </a:rPr>
              <a:t>know:</a:t>
            </a:r>
            <a:endParaRPr sz="2000" dirty="0">
              <a:latin typeface="Calibri" panose="020F0502020204030204"/>
              <a:cs typeface="Calibri" panose="020F0502020204030204"/>
            </a:endParaRPr>
          </a:p>
          <a:p>
            <a:pPr marL="355600" indent="-342900">
              <a:lnSpc>
                <a:spcPct val="100000"/>
              </a:lnSpc>
              <a:spcBef>
                <a:spcPts val="100"/>
              </a:spcBef>
              <a:buFont typeface="Arial" pitchFamily="34" charset="0"/>
              <a:buChar char="•"/>
            </a:pPr>
            <a:r>
              <a:rPr lang="en-US" sz="2000" b="1" dirty="0"/>
              <a:t>A</a:t>
            </a:r>
            <a:r>
              <a:rPr lang="en-US" sz="2000" b="1" dirty="0" smtClean="0"/>
              <a:t> </a:t>
            </a:r>
            <a:r>
              <a:rPr lang="en-US" sz="2000" b="1" dirty="0"/>
              <a:t>clear understanding of where they are </a:t>
            </a:r>
            <a:r>
              <a:rPr lang="en-US" sz="2000" b="1" dirty="0" smtClean="0"/>
              <a:t>headed.</a:t>
            </a:r>
            <a:endParaRPr lang="en-US" sz="2000" b="1" dirty="0"/>
          </a:p>
          <a:p>
            <a:pPr marL="355600" indent="-342900">
              <a:lnSpc>
                <a:spcPct val="100000"/>
              </a:lnSpc>
              <a:spcBef>
                <a:spcPts val="100"/>
              </a:spcBef>
              <a:buFont typeface="Arial" pitchFamily="34" charset="0"/>
              <a:buChar char="•"/>
            </a:pPr>
            <a:r>
              <a:rPr lang="en-US" sz="2000" b="1" dirty="0"/>
              <a:t>Well-written learning </a:t>
            </a:r>
            <a:r>
              <a:rPr lang="en-US" sz="2000" b="1" dirty="0" smtClean="0"/>
              <a:t>objectives.</a:t>
            </a:r>
            <a:endParaRPr lang="en-US" sz="2000" b="1" dirty="0">
              <a:cs typeface="Calibri" panose="020F0502020204030204"/>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309461" y="1563205"/>
            <a:ext cx="7003415" cy="1427480"/>
          </a:xfrm>
          <a:prstGeom prst="rect">
            <a:avLst/>
          </a:prstGeom>
        </p:spPr>
        <p:txBody>
          <a:bodyPr vert="horz" wrap="square" lIns="0" tIns="104140" rIns="0" bIns="0" rtlCol="0">
            <a:spAutoFit/>
          </a:bodyPr>
          <a:lstStyle/>
          <a:p>
            <a:pPr marR="128905" algn="ctr">
              <a:lnSpc>
                <a:spcPct val="100000"/>
              </a:lnSpc>
              <a:spcBef>
                <a:spcPts val="820"/>
              </a:spcBef>
            </a:pPr>
            <a:r>
              <a:rPr sz="4000" u="none" spc="-10" dirty="0">
                <a:solidFill>
                  <a:srgbClr val="000000"/>
                </a:solidFill>
                <a:latin typeface="Arial" panose="020B0604020202020204"/>
                <a:cs typeface="Arial" panose="020B0604020202020204"/>
              </a:rPr>
              <a:t>THANKING</a:t>
            </a:r>
            <a:r>
              <a:rPr sz="4000" u="none" spc="-125" dirty="0">
                <a:solidFill>
                  <a:srgbClr val="000000"/>
                </a:solidFill>
                <a:latin typeface="Arial" panose="020B0604020202020204"/>
                <a:cs typeface="Arial" panose="020B0604020202020204"/>
              </a:rPr>
              <a:t> </a:t>
            </a:r>
            <a:r>
              <a:rPr sz="4000" u="none" spc="-5" dirty="0">
                <a:solidFill>
                  <a:srgbClr val="000000"/>
                </a:solidFill>
                <a:latin typeface="Arial" panose="020B0604020202020204"/>
                <a:cs typeface="Arial" panose="020B0604020202020204"/>
              </a:rPr>
              <a:t>YOU</a:t>
            </a:r>
            <a:endParaRPr sz="4000">
              <a:latin typeface="Arial" panose="020B0604020202020204"/>
              <a:cs typeface="Arial" panose="020B0604020202020204"/>
            </a:endParaRPr>
          </a:p>
          <a:p>
            <a:pPr algn="ctr">
              <a:lnSpc>
                <a:spcPct val="100000"/>
              </a:lnSpc>
              <a:spcBef>
                <a:spcPts val="720"/>
              </a:spcBef>
            </a:pPr>
            <a:r>
              <a:rPr sz="4000" u="none" spc="-10" dirty="0">
                <a:latin typeface="Arial" panose="020B0604020202020204"/>
                <a:cs typeface="Arial" panose="020B0604020202020204"/>
              </a:rPr>
              <a:t>ODM</a:t>
            </a:r>
            <a:r>
              <a:rPr sz="4000" u="none" spc="-35" dirty="0">
                <a:latin typeface="Arial" panose="020B0604020202020204"/>
                <a:cs typeface="Arial" panose="020B0604020202020204"/>
              </a:rPr>
              <a:t> EDUCATIONAL</a:t>
            </a:r>
            <a:r>
              <a:rPr sz="4000" u="none" spc="-45" dirty="0">
                <a:latin typeface="Arial" panose="020B0604020202020204"/>
                <a:cs typeface="Arial" panose="020B0604020202020204"/>
              </a:rPr>
              <a:t> </a:t>
            </a:r>
            <a:r>
              <a:rPr sz="4000" u="none" spc="-5" dirty="0">
                <a:latin typeface="Arial" panose="020B0604020202020204"/>
                <a:cs typeface="Arial" panose="020B0604020202020204"/>
              </a:rPr>
              <a:t>GROUP</a:t>
            </a:r>
            <a:endParaRPr sz="4000">
              <a:latin typeface="Arial" panose="020B0604020202020204"/>
              <a:cs typeface="Arial" panose="020B0604020202020204"/>
            </a:endParaRPr>
          </a:p>
        </p:txBody>
      </p:sp>
      <p:pic>
        <p:nvPicPr>
          <p:cNvPr id="3" name="object 3"/>
          <p:cNvPicPr/>
          <p:nvPr/>
        </p:nvPicPr>
        <p:blipFill>
          <a:blip r:embed="rId2" cstate="print"/>
          <a:stretch>
            <a:fillRect/>
          </a:stretch>
        </p:blipFill>
        <p:spPr>
          <a:xfrm>
            <a:off x="7723759" y="144104"/>
            <a:ext cx="1232521" cy="611872"/>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97A7"/>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387</TotalTime>
  <Words>388</Words>
  <Application>Microsoft Office PowerPoint</Application>
  <PresentationFormat>On-screen Show (16:9)</PresentationFormat>
  <Paragraphs>49</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LEARNING OBJECTIVES</vt:lpstr>
      <vt:lpstr>PowerPoint Presentation</vt:lpstr>
      <vt:lpstr>PowerPoint Presentation</vt:lpstr>
      <vt:lpstr>PowerPoint Presentation</vt:lpstr>
      <vt:lpstr>HOMEWORK                                              Learn Q/A of ch-6 &amp; 7 for Revision 2</vt:lpstr>
      <vt:lpstr>LEARNING OUTCOME</vt:lpstr>
      <vt:lpstr>THANKING YOU ODM EDUCATIONAL GROUP</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CH-21  PPT 1</dc:title>
  <dc:creator>DIPTIMA SAHOO</dc:creator>
  <cp:lastModifiedBy>DIPTIMA SAHOO</cp:lastModifiedBy>
  <cp:revision>46</cp:revision>
  <dcterms:created xsi:type="dcterms:W3CDTF">2022-03-30T01:46:19Z</dcterms:created>
  <dcterms:modified xsi:type="dcterms:W3CDTF">2023-01-24T14:00:56Z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or">
    <vt:lpwstr>Google</vt:lpwstr>
  </property>
  <property fmtid="{D5CDD505-2E9C-101B-9397-08002B2CF9AE}" pid="3" name="ICV">
    <vt:lpwstr>2EAE3D0E00684B1F8C9ACABE0B3CBAAC</vt:lpwstr>
  </property>
  <property fmtid="{D5CDD505-2E9C-101B-9397-08002B2CF9AE}" pid="4" name="KSOProductBuildVer">
    <vt:lpwstr>1033-11.2.0.11042</vt:lpwstr>
  </property>
</Properties>
</file>