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74" r:id="rId4"/>
    <p:sldId id="276" r:id="rId5"/>
    <p:sldId id="277" r:id="rId6"/>
    <p:sldId id="268" r:id="rId7"/>
    <p:sldId id="269" r:id="rId8"/>
    <p:sldId id="270" r:id="rId9"/>
  </p:sldIdLst>
  <p:sldSz cx="9144000" cy="5143500" type="screen16x9"/>
  <p:notesSz cx="9144000" cy="51435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658"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4485"/>
            <a:ext cx="7772400" cy="108013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2880360"/>
            <a:ext cx="6400800" cy="128587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sz="half" idx="2"/>
          </p:nvPr>
        </p:nvSpPr>
        <p:spPr>
          <a:xfrm>
            <a:off x="457200" y="1183005"/>
            <a:ext cx="3977640" cy="339471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3005"/>
            <a:ext cx="3977640" cy="339471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7723759" y="144104"/>
            <a:ext cx="1232521" cy="611872"/>
          </a:xfrm>
          <a:prstGeom prst="rect">
            <a:avLst/>
          </a:prstGeom>
        </p:spPr>
      </p:pic>
      <p:sp>
        <p:nvSpPr>
          <p:cNvPr id="2" name="Holder 2"/>
          <p:cNvSpPr>
            <a:spLocks noGrp="1"/>
          </p:cNvSpPr>
          <p:nvPr>
            <p:ph type="title"/>
          </p:nvPr>
        </p:nvSpPr>
        <p:spPr>
          <a:xfrm>
            <a:off x="330583" y="2144366"/>
            <a:ext cx="8482832" cy="1210945"/>
          </a:xfrm>
          <a:prstGeom prst="rect">
            <a:avLst/>
          </a:prstGeom>
        </p:spPr>
        <p:txBody>
          <a:bodyPr wrap="square" lIns="0" tIns="0" rIns="0" bIns="0">
            <a:spAutoFit/>
          </a:bodyPr>
          <a:lstStyle>
            <a:lvl1pPr>
              <a:defRPr sz="2800" b="1" i="0" u="heavy">
                <a:solidFill>
                  <a:srgbClr val="FF0000"/>
                </a:solidFill>
                <a:latin typeface="Calibri" panose="020F0502020204030204"/>
                <a:cs typeface="Calibri" panose="020F0502020204030204"/>
              </a:defRPr>
            </a:lvl1pPr>
          </a:lstStyle>
          <a:p>
            <a:endParaRPr/>
          </a:p>
        </p:txBody>
      </p:sp>
      <p:sp>
        <p:nvSpPr>
          <p:cNvPr id="3" name="Holder 3"/>
          <p:cNvSpPr>
            <a:spLocks noGrp="1"/>
          </p:cNvSpPr>
          <p:nvPr>
            <p:ph type="body" idx="1"/>
          </p:nvPr>
        </p:nvSpPr>
        <p:spPr>
          <a:xfrm>
            <a:off x="384190" y="2562790"/>
            <a:ext cx="8375618" cy="12446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4783455"/>
            <a:ext cx="2926080" cy="25717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3455"/>
            <a:ext cx="2103120" cy="25717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1/23/2023</a:t>
            </a:fld>
            <a:endParaRPr lang="en-US"/>
          </a:p>
        </p:txBody>
      </p:sp>
      <p:sp>
        <p:nvSpPr>
          <p:cNvPr id="6" name="Holder 6"/>
          <p:cNvSpPr>
            <a:spLocks noGrp="1"/>
          </p:cNvSpPr>
          <p:nvPr>
            <p:ph type="sldNum" sz="quarter" idx="7"/>
          </p:nvPr>
        </p:nvSpPr>
        <p:spPr>
          <a:xfrm>
            <a:off x="6583680" y="4783455"/>
            <a:ext cx="2103120" cy="25717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4137659"/>
            <a:ext cx="9143981" cy="1005829"/>
          </a:xfrm>
          <a:prstGeom prst="rect">
            <a:avLst/>
          </a:prstGeom>
        </p:spPr>
      </p:pic>
      <p:sp>
        <p:nvSpPr>
          <p:cNvPr id="3" name="object 3"/>
          <p:cNvSpPr txBox="1"/>
          <p:nvPr/>
        </p:nvSpPr>
        <p:spPr>
          <a:xfrm>
            <a:off x="609599" y="1352550"/>
            <a:ext cx="8113397" cy="2782813"/>
          </a:xfrm>
          <a:prstGeom prst="rect">
            <a:avLst/>
          </a:prstGeom>
        </p:spPr>
        <p:txBody>
          <a:bodyPr vert="horz" wrap="square" lIns="0" tIns="12700" rIns="0" bIns="0" rtlCol="0">
            <a:spAutoFit/>
          </a:bodyPr>
          <a:lstStyle/>
          <a:p>
            <a:pPr marL="12700">
              <a:lnSpc>
                <a:spcPct val="100000"/>
              </a:lnSpc>
              <a:spcBef>
                <a:spcPts val="100"/>
              </a:spcBef>
            </a:pPr>
            <a:r>
              <a:rPr sz="2000" b="1" spc="-10" dirty="0">
                <a:latin typeface="Calibri" pitchFamily="34" charset="0"/>
                <a:ea typeface="Calibri" pitchFamily="34" charset="0"/>
                <a:cs typeface="Calibri" pitchFamily="34" charset="0"/>
              </a:rPr>
              <a:t>SESSION</a:t>
            </a:r>
            <a:r>
              <a:rPr sz="2000" b="1" spc="-30"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a:t>
            </a:r>
            <a:r>
              <a:rPr sz="2000" b="1" spc="-25" dirty="0">
                <a:latin typeface="Calibri" pitchFamily="34" charset="0"/>
                <a:ea typeface="Calibri" pitchFamily="34" charset="0"/>
                <a:cs typeface="Calibri" pitchFamily="34" charset="0"/>
              </a:rPr>
              <a:t> </a:t>
            </a:r>
            <a:r>
              <a:rPr lang="en-US" sz="2000" b="1" spc="-5" dirty="0">
                <a:latin typeface="Calibri" pitchFamily="34" charset="0"/>
                <a:ea typeface="Calibri" pitchFamily="34" charset="0"/>
                <a:cs typeface="Calibri" pitchFamily="34" charset="0"/>
              </a:rPr>
              <a:t>6</a:t>
            </a:r>
            <a:endParaRPr sz="2000" dirty="0">
              <a:latin typeface="Calibri" pitchFamily="34" charset="0"/>
              <a:ea typeface="Calibri" pitchFamily="34" charset="0"/>
              <a:cs typeface="Calibri" pitchFamily="34" charset="0"/>
            </a:endParaRPr>
          </a:p>
          <a:p>
            <a:pPr marL="12700">
              <a:lnSpc>
                <a:spcPct val="100000"/>
              </a:lnSpc>
            </a:pPr>
            <a:r>
              <a:rPr sz="2000" b="1" spc="-5" dirty="0">
                <a:latin typeface="Calibri" pitchFamily="34" charset="0"/>
                <a:ea typeface="Calibri" pitchFamily="34" charset="0"/>
                <a:cs typeface="Calibri" pitchFamily="34" charset="0"/>
              </a:rPr>
              <a:t>CLASS</a:t>
            </a:r>
            <a:r>
              <a:rPr sz="2000" b="1" spc="-35"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a:t>
            </a:r>
            <a:r>
              <a:rPr sz="2000" b="1" spc="-30"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5</a:t>
            </a:r>
            <a:endParaRPr sz="2000" dirty="0">
              <a:latin typeface="Calibri" pitchFamily="34" charset="0"/>
              <a:ea typeface="Calibri" pitchFamily="34" charset="0"/>
              <a:cs typeface="Calibri" pitchFamily="34" charset="0"/>
            </a:endParaRPr>
          </a:p>
          <a:p>
            <a:pPr marL="12700" marR="3860165">
              <a:lnSpc>
                <a:spcPct val="100000"/>
              </a:lnSpc>
            </a:pPr>
            <a:r>
              <a:rPr sz="2000" b="1" spc="-10" dirty="0">
                <a:latin typeface="Calibri" pitchFamily="34" charset="0"/>
                <a:ea typeface="Calibri" pitchFamily="34" charset="0"/>
                <a:cs typeface="Calibri" pitchFamily="34" charset="0"/>
              </a:rPr>
              <a:t>SUBJECT</a:t>
            </a:r>
            <a:r>
              <a:rPr sz="2000" b="1" spc="-30"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a:t>
            </a:r>
            <a:r>
              <a:rPr sz="2000" b="1" spc="-25" dirty="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SOCIAL</a:t>
            </a:r>
            <a:r>
              <a:rPr sz="2000" b="1" spc="-30" dirty="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SCIENCE </a:t>
            </a:r>
            <a:r>
              <a:rPr sz="2000" b="1" spc="-434" dirty="0">
                <a:latin typeface="Calibri" pitchFamily="34" charset="0"/>
                <a:ea typeface="Calibri" pitchFamily="34" charset="0"/>
                <a:cs typeface="Calibri" pitchFamily="34" charset="0"/>
              </a:rPr>
              <a:t> </a:t>
            </a:r>
            <a:endParaRPr lang="en-US" sz="2000" b="1" spc="-434" dirty="0" smtClean="0">
              <a:latin typeface="Calibri" pitchFamily="34" charset="0"/>
              <a:ea typeface="Calibri" pitchFamily="34" charset="0"/>
              <a:cs typeface="Calibri" pitchFamily="34" charset="0"/>
            </a:endParaRPr>
          </a:p>
          <a:p>
            <a:pPr marL="12700" marR="3860165">
              <a:lnSpc>
                <a:spcPct val="100000"/>
              </a:lnSpc>
            </a:pPr>
            <a:r>
              <a:rPr sz="2000" b="1" spc="-5" dirty="0" smtClean="0">
                <a:latin typeface="Calibri" pitchFamily="34" charset="0"/>
                <a:ea typeface="Calibri" pitchFamily="34" charset="0"/>
                <a:cs typeface="Calibri" pitchFamily="34" charset="0"/>
              </a:rPr>
              <a:t>CHAPTER</a:t>
            </a:r>
            <a:r>
              <a:rPr sz="2000" b="1" spc="-20" dirty="0" smtClean="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NUMBER:</a:t>
            </a:r>
            <a:r>
              <a:rPr sz="2000" b="1" spc="-15" dirty="0">
                <a:latin typeface="Calibri" pitchFamily="34" charset="0"/>
                <a:ea typeface="Calibri" pitchFamily="34" charset="0"/>
                <a:cs typeface="Calibri" pitchFamily="34" charset="0"/>
              </a:rPr>
              <a:t> </a:t>
            </a:r>
            <a:r>
              <a:rPr lang="en-US" sz="2000" b="1" spc="-5" dirty="0" smtClean="0">
                <a:latin typeface="Calibri" pitchFamily="34" charset="0"/>
                <a:ea typeface="Calibri" pitchFamily="34" charset="0"/>
                <a:cs typeface="Calibri" pitchFamily="34" charset="0"/>
              </a:rPr>
              <a:t>8,16,10 and 20</a:t>
            </a:r>
            <a:endParaRPr sz="2000" dirty="0">
              <a:latin typeface="Calibri" pitchFamily="34" charset="0"/>
              <a:ea typeface="Calibri" pitchFamily="34" charset="0"/>
              <a:cs typeface="Calibri" pitchFamily="34" charset="0"/>
            </a:endParaRPr>
          </a:p>
          <a:p>
            <a:pPr marL="12700">
              <a:lnSpc>
                <a:spcPct val="100000"/>
              </a:lnSpc>
            </a:pPr>
            <a:r>
              <a:rPr sz="2000" b="1" spc="-5" dirty="0">
                <a:latin typeface="Calibri" pitchFamily="34" charset="0"/>
                <a:ea typeface="Calibri" pitchFamily="34" charset="0"/>
                <a:cs typeface="Calibri" pitchFamily="34" charset="0"/>
              </a:rPr>
              <a:t>CHAPTER</a:t>
            </a:r>
            <a:r>
              <a:rPr sz="2000" b="1" spc="-20" dirty="0">
                <a:latin typeface="Calibri" pitchFamily="34" charset="0"/>
                <a:ea typeface="Calibri" pitchFamily="34" charset="0"/>
                <a:cs typeface="Calibri" pitchFamily="34" charset="0"/>
              </a:rPr>
              <a:t> </a:t>
            </a:r>
            <a:r>
              <a:rPr sz="2000" b="1" spc="-5" dirty="0">
                <a:latin typeface="Calibri" pitchFamily="34" charset="0"/>
                <a:ea typeface="Calibri" pitchFamily="34" charset="0"/>
                <a:cs typeface="Calibri" pitchFamily="34" charset="0"/>
              </a:rPr>
              <a:t>NAME</a:t>
            </a:r>
            <a:r>
              <a:rPr sz="2000" b="1" spc="-15" dirty="0">
                <a:latin typeface="Calibri" pitchFamily="34" charset="0"/>
                <a:ea typeface="Calibri" pitchFamily="34" charset="0"/>
                <a:cs typeface="Calibri" pitchFamily="34" charset="0"/>
              </a:rPr>
              <a:t> </a:t>
            </a:r>
            <a:r>
              <a:rPr sz="2000" b="1" dirty="0">
                <a:latin typeface="Calibri" pitchFamily="34" charset="0"/>
                <a:ea typeface="Calibri" pitchFamily="34" charset="0"/>
                <a:cs typeface="Calibri" pitchFamily="34" charset="0"/>
              </a:rPr>
              <a:t>:</a:t>
            </a:r>
            <a:r>
              <a:rPr sz="2000" b="1" spc="-20" dirty="0">
                <a:latin typeface="Calibri" pitchFamily="34" charset="0"/>
                <a:ea typeface="Calibri" pitchFamily="34" charset="0"/>
                <a:cs typeface="Calibri" pitchFamily="34" charset="0"/>
              </a:rPr>
              <a:t> </a:t>
            </a:r>
            <a:r>
              <a:rPr lang="en-US" sz="2000" b="1" spc="-5" dirty="0" smtClean="0">
                <a:latin typeface="Calibri" pitchFamily="34" charset="0"/>
                <a:ea typeface="Calibri" pitchFamily="34" charset="0"/>
                <a:cs typeface="Calibri" pitchFamily="34" charset="0"/>
              </a:rPr>
              <a:t>GRASSLANDS OF THE TEMERATE ZONE, SOE PEOPLE NEVER DIE, COMMUICATION AND GANDHIJI LEADS THE NATION</a:t>
            </a:r>
            <a:endParaRPr sz="2000" dirty="0">
              <a:latin typeface="Calibri" pitchFamily="34" charset="0"/>
              <a:ea typeface="Calibri" pitchFamily="34" charset="0"/>
              <a:cs typeface="Calibri" pitchFamily="34" charset="0"/>
            </a:endParaRPr>
          </a:p>
          <a:p>
            <a:pPr marL="12700" marR="5080"/>
            <a:r>
              <a:rPr sz="2000" b="1" spc="-5" dirty="0">
                <a:latin typeface="Calibri" pitchFamily="34" charset="0"/>
                <a:ea typeface="Calibri" pitchFamily="34" charset="0"/>
                <a:cs typeface="Calibri" pitchFamily="34" charset="0"/>
              </a:rPr>
              <a:t>SU</a:t>
            </a:r>
            <a:r>
              <a:rPr sz="2000" b="1" spc="-45" dirty="0">
                <a:latin typeface="Calibri" pitchFamily="34" charset="0"/>
                <a:ea typeface="Calibri" pitchFamily="34" charset="0"/>
                <a:cs typeface="Calibri" pitchFamily="34" charset="0"/>
              </a:rPr>
              <a:t>B</a:t>
            </a:r>
            <a:r>
              <a:rPr sz="2000" b="1" spc="-55" dirty="0">
                <a:latin typeface="Calibri" pitchFamily="34" charset="0"/>
                <a:ea typeface="Calibri" pitchFamily="34" charset="0"/>
                <a:cs typeface="Calibri" pitchFamily="34" charset="0"/>
              </a:rPr>
              <a:t>T</a:t>
            </a:r>
            <a:r>
              <a:rPr sz="2000" b="1" spc="-5" dirty="0">
                <a:latin typeface="Calibri" pitchFamily="34" charset="0"/>
                <a:ea typeface="Calibri" pitchFamily="34" charset="0"/>
                <a:cs typeface="Calibri" pitchFamily="34" charset="0"/>
              </a:rPr>
              <a:t>OPI</a:t>
            </a:r>
            <a:r>
              <a:rPr sz="2000" b="1" dirty="0">
                <a:latin typeface="Calibri" pitchFamily="34" charset="0"/>
                <a:ea typeface="Calibri" pitchFamily="34" charset="0"/>
                <a:cs typeface="Calibri" pitchFamily="34" charset="0"/>
              </a:rPr>
              <a:t>C</a:t>
            </a:r>
            <a:r>
              <a:rPr sz="2000" b="1" spc="-5" dirty="0">
                <a:latin typeface="Calibri" pitchFamily="34" charset="0"/>
                <a:ea typeface="Calibri" pitchFamily="34" charset="0"/>
                <a:cs typeface="Calibri" pitchFamily="34" charset="0"/>
              </a:rPr>
              <a:t> </a:t>
            </a:r>
            <a:r>
              <a:rPr sz="2000" b="1" dirty="0" smtClean="0">
                <a:latin typeface="Calibri" pitchFamily="34" charset="0"/>
                <a:ea typeface="Calibri" pitchFamily="34" charset="0"/>
                <a:cs typeface="Calibri" pitchFamily="34" charset="0"/>
              </a:rPr>
              <a:t>:</a:t>
            </a:r>
            <a:r>
              <a:rPr lang="en-US" sz="2000" b="1" dirty="0" smtClean="0">
                <a:latin typeface="Calibri" pitchFamily="34" charset="0"/>
                <a:ea typeface="Calibri" pitchFamily="34" charset="0"/>
                <a:cs typeface="Calibri" pitchFamily="34" charset="0"/>
              </a:rPr>
              <a:t> REVISION TEST - 2</a:t>
            </a:r>
            <a:r>
              <a:rPr lang="en-US" sz="2000" dirty="0"/>
              <a:t/>
            </a:r>
            <a:br>
              <a:rPr lang="en-US" sz="2000" dirty="0"/>
            </a:br>
            <a:r>
              <a:rPr lang="en-US" sz="2000" dirty="0"/>
              <a:t/>
            </a:r>
            <a:br>
              <a:rPr lang="en-US" sz="2000" dirty="0"/>
            </a:br>
            <a:endParaRPr sz="2000" dirty="0">
              <a:ea typeface="Calibri" pitchFamily="34" charset="0"/>
              <a:cs typeface="Calibri" pitchFamily="34" charset="0"/>
            </a:endParaRPr>
          </a:p>
        </p:txBody>
      </p:sp>
      <p:pic>
        <p:nvPicPr>
          <p:cNvPr id="4" name="object 4"/>
          <p:cNvPicPr/>
          <p:nvPr/>
        </p:nvPicPr>
        <p:blipFill>
          <a:blip r:embed="rId3" cstate="print"/>
          <a:stretch>
            <a:fillRect/>
          </a:stretch>
        </p:blipFill>
        <p:spPr>
          <a:xfrm>
            <a:off x="7723759" y="144104"/>
            <a:ext cx="1232521" cy="611872"/>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8040" y="1276350"/>
            <a:ext cx="3361054" cy="320601"/>
          </a:xfrm>
          <a:prstGeom prst="rect">
            <a:avLst/>
          </a:prstGeom>
        </p:spPr>
        <p:txBody>
          <a:bodyPr vert="horz" wrap="square" lIns="0" tIns="12700" rIns="0" bIns="0" rtlCol="0">
            <a:spAutoFit/>
          </a:bodyPr>
          <a:lstStyle/>
          <a:p>
            <a:pPr marL="12700">
              <a:lnSpc>
                <a:spcPct val="100000"/>
              </a:lnSpc>
              <a:spcBef>
                <a:spcPts val="100"/>
              </a:spcBef>
            </a:pPr>
            <a:r>
              <a:rPr sz="2000" u="none" spc="-15" dirty="0"/>
              <a:t>LEARNING</a:t>
            </a:r>
            <a:r>
              <a:rPr sz="2000" u="none" spc="-65" dirty="0"/>
              <a:t> </a:t>
            </a:r>
            <a:r>
              <a:rPr sz="2000" u="none" spc="-10" dirty="0"/>
              <a:t>OBJECTIVES</a:t>
            </a:r>
          </a:p>
        </p:txBody>
      </p:sp>
      <p:sp>
        <p:nvSpPr>
          <p:cNvPr id="3" name="object 3"/>
          <p:cNvSpPr txBox="1"/>
          <p:nvPr/>
        </p:nvSpPr>
        <p:spPr>
          <a:xfrm>
            <a:off x="658040" y="1885950"/>
            <a:ext cx="8181160" cy="961802"/>
          </a:xfrm>
          <a:prstGeom prst="rect">
            <a:avLst/>
          </a:prstGeom>
        </p:spPr>
        <p:txBody>
          <a:bodyPr vert="horz" wrap="square" lIns="0" tIns="12700" rIns="0" bIns="0" rtlCol="0">
            <a:spAutoFit/>
          </a:bodyPr>
          <a:lstStyle/>
          <a:p>
            <a:pPr marL="12700">
              <a:lnSpc>
                <a:spcPct val="100000"/>
              </a:lnSpc>
              <a:spcBef>
                <a:spcPts val="100"/>
              </a:spcBef>
            </a:pPr>
            <a:r>
              <a:rPr sz="2000" b="1" spc="-5" dirty="0">
                <a:latin typeface="Calibri" panose="020F0502020204030204"/>
                <a:cs typeface="Calibri" panose="020F0502020204030204"/>
              </a:rPr>
              <a:t>Enable</a:t>
            </a:r>
            <a:r>
              <a:rPr sz="2000" b="1" spc="-20" dirty="0">
                <a:latin typeface="Calibri" panose="020F0502020204030204"/>
                <a:cs typeface="Calibri" panose="020F0502020204030204"/>
              </a:rPr>
              <a:t> </a:t>
            </a:r>
            <a:r>
              <a:rPr sz="2000" b="1" spc="-5" dirty="0">
                <a:latin typeface="Calibri" panose="020F0502020204030204"/>
                <a:cs typeface="Calibri" panose="020F0502020204030204"/>
              </a:rPr>
              <a:t>the</a:t>
            </a:r>
            <a:r>
              <a:rPr sz="2000" b="1" spc="-15" dirty="0">
                <a:latin typeface="Calibri" panose="020F0502020204030204"/>
                <a:cs typeface="Calibri" panose="020F0502020204030204"/>
              </a:rPr>
              <a:t> </a:t>
            </a:r>
            <a:r>
              <a:rPr sz="2000" b="1" spc="-5" dirty="0">
                <a:latin typeface="Calibri" panose="020F0502020204030204"/>
                <a:cs typeface="Calibri" panose="020F0502020204030204"/>
              </a:rPr>
              <a:t>learner</a:t>
            </a:r>
            <a:r>
              <a:rPr sz="2000" b="1" spc="-20" dirty="0">
                <a:latin typeface="Calibri" panose="020F0502020204030204"/>
                <a:cs typeface="Calibri" panose="020F0502020204030204"/>
              </a:rPr>
              <a:t> </a:t>
            </a:r>
            <a:r>
              <a:rPr sz="2000" b="1" spc="-10" dirty="0">
                <a:latin typeface="Calibri" panose="020F0502020204030204"/>
                <a:cs typeface="Calibri" panose="020F0502020204030204"/>
              </a:rPr>
              <a:t>to</a:t>
            </a:r>
            <a:r>
              <a:rPr sz="2000" b="1" spc="-15" dirty="0">
                <a:latin typeface="Calibri" panose="020F0502020204030204"/>
                <a:cs typeface="Calibri" panose="020F0502020204030204"/>
              </a:rPr>
              <a:t> </a:t>
            </a:r>
            <a:r>
              <a:rPr sz="2000" b="1" spc="-5" dirty="0">
                <a:latin typeface="Calibri" panose="020F0502020204030204"/>
                <a:cs typeface="Calibri" panose="020F0502020204030204"/>
              </a:rPr>
              <a:t>know</a:t>
            </a:r>
            <a:r>
              <a:rPr sz="2000" b="1" spc="-20" dirty="0">
                <a:latin typeface="Calibri" panose="020F0502020204030204"/>
                <a:cs typeface="Calibri" panose="020F0502020204030204"/>
              </a:rPr>
              <a:t> </a:t>
            </a:r>
            <a:r>
              <a:rPr sz="2000" b="1" spc="-5" dirty="0">
                <a:latin typeface="Calibri" panose="020F0502020204030204"/>
                <a:cs typeface="Calibri" panose="020F0502020204030204"/>
              </a:rPr>
              <a:t>about</a:t>
            </a:r>
            <a:r>
              <a:rPr sz="2000" b="1" spc="-5" dirty="0" smtClean="0">
                <a:latin typeface="Calibri" panose="020F0502020204030204"/>
                <a:cs typeface="Calibri" panose="020F0502020204030204"/>
              </a:rPr>
              <a:t>:</a:t>
            </a:r>
            <a:endParaRPr lang="en-US" sz="2000" b="1" spc="-5" dirty="0" smtClean="0">
              <a:latin typeface="Calibri" panose="020F0502020204030204"/>
              <a:cs typeface="Calibri" panose="020F0502020204030204"/>
            </a:endParaRPr>
          </a:p>
          <a:p>
            <a:pPr marL="355600" indent="-342900">
              <a:lnSpc>
                <a:spcPct val="100000"/>
              </a:lnSpc>
              <a:spcBef>
                <a:spcPts val="100"/>
              </a:spcBef>
              <a:buFont typeface="Arial" pitchFamily="34" charset="0"/>
              <a:buChar char="•"/>
            </a:pPr>
            <a:r>
              <a:rPr lang="en-US" sz="2000" b="1" dirty="0"/>
              <a:t>A</a:t>
            </a:r>
            <a:r>
              <a:rPr lang="en-US" sz="2000" b="1" dirty="0" smtClean="0"/>
              <a:t> </a:t>
            </a:r>
            <a:r>
              <a:rPr lang="en-US" sz="2000" b="1" dirty="0"/>
              <a:t>clear understanding of where they are </a:t>
            </a:r>
            <a:r>
              <a:rPr lang="en-US" sz="2000" b="1" dirty="0" smtClean="0"/>
              <a:t>headed.</a:t>
            </a:r>
          </a:p>
          <a:p>
            <a:pPr marL="355600" indent="-342900">
              <a:lnSpc>
                <a:spcPct val="100000"/>
              </a:lnSpc>
              <a:spcBef>
                <a:spcPts val="100"/>
              </a:spcBef>
              <a:buFont typeface="Arial" pitchFamily="34" charset="0"/>
              <a:buChar char="•"/>
            </a:pPr>
            <a:r>
              <a:rPr lang="en-US" sz="2000" b="1" dirty="0"/>
              <a:t>W</a:t>
            </a:r>
            <a:r>
              <a:rPr lang="en-US" sz="2000" b="1" dirty="0" smtClean="0"/>
              <a:t>ell-written </a:t>
            </a:r>
            <a:r>
              <a:rPr lang="en-US" sz="2000" b="1" dirty="0"/>
              <a:t>learning </a:t>
            </a:r>
            <a:r>
              <a:rPr lang="en-US" sz="2000" b="1" dirty="0" smtClean="0"/>
              <a:t>objectives.</a:t>
            </a:r>
            <a:endParaRPr sz="2000" b="1" dirty="0">
              <a:latin typeface="Calibri" panose="020F0502020204030204"/>
              <a:cs typeface="Calibri" panose="020F0502020204030204"/>
            </a:endParaRPr>
          </a:p>
        </p:txBody>
      </p:sp>
      <p:pic>
        <p:nvPicPr>
          <p:cNvPr id="4" name="object 4"/>
          <p:cNvPicPr/>
          <p:nvPr/>
        </p:nvPicPr>
        <p:blipFill>
          <a:blip r:embed="rId2" cstate="print"/>
          <a:stretch>
            <a:fillRect/>
          </a:stretch>
        </p:blipFill>
        <p:spPr>
          <a:xfrm>
            <a:off x="7723759" y="144104"/>
            <a:ext cx="1232521" cy="61187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ject 3"/>
          <p:cNvPicPr/>
          <p:nvPr/>
        </p:nvPicPr>
        <p:blipFill>
          <a:blip r:embed="rId2" cstate="print"/>
          <a:stretch>
            <a:fillRect/>
          </a:stretch>
        </p:blipFill>
        <p:spPr>
          <a:xfrm>
            <a:off x="7723759" y="144104"/>
            <a:ext cx="1232399" cy="611999"/>
          </a:xfrm>
          <a:prstGeom prst="rect">
            <a:avLst/>
          </a:prstGeom>
        </p:spPr>
      </p:pic>
      <p:sp>
        <p:nvSpPr>
          <p:cNvPr id="4" name="Rectangle 3"/>
          <p:cNvSpPr/>
          <p:nvPr/>
        </p:nvSpPr>
        <p:spPr>
          <a:xfrm>
            <a:off x="304800" y="363292"/>
            <a:ext cx="4228145" cy="400110"/>
          </a:xfrm>
          <a:prstGeom prst="rect">
            <a:avLst/>
          </a:prstGeom>
        </p:spPr>
        <p:txBody>
          <a:bodyPr wrap="none">
            <a:spAutoFit/>
          </a:bodyPr>
          <a:lstStyle/>
          <a:p>
            <a:r>
              <a:rPr lang="en-US" sz="2000" b="1" u="sng" dirty="0">
                <a:solidFill>
                  <a:srgbClr val="FF0000"/>
                </a:solidFill>
              </a:rPr>
              <a:t>A</a:t>
            </a:r>
            <a:r>
              <a:rPr lang="en-US" sz="2000" b="1" u="sng" dirty="0" smtClean="0">
                <a:solidFill>
                  <a:srgbClr val="FF0000"/>
                </a:solidFill>
              </a:rPr>
              <a:t>. Choose the correct answer. </a:t>
            </a:r>
            <a:r>
              <a:rPr lang="en-US" sz="2000" b="1" dirty="0">
                <a:solidFill>
                  <a:srgbClr val="FF0000"/>
                </a:solidFill>
              </a:rPr>
              <a:t>(</a:t>
            </a:r>
            <a:r>
              <a:rPr lang="en-US" sz="2000" b="1" dirty="0" smtClean="0">
                <a:solidFill>
                  <a:srgbClr val="FF0000"/>
                </a:solidFill>
              </a:rPr>
              <a:t>1X1=1)</a:t>
            </a:r>
            <a:endParaRPr lang="en-US" sz="2000" b="1" dirty="0">
              <a:solidFill>
                <a:srgbClr val="FF0000"/>
              </a:solidFill>
            </a:endParaRPr>
          </a:p>
        </p:txBody>
      </p:sp>
      <p:sp>
        <p:nvSpPr>
          <p:cNvPr id="8" name="Rectangle 6"/>
          <p:cNvSpPr>
            <a:spLocks noChangeArrowheads="1"/>
          </p:cNvSpPr>
          <p:nvPr/>
        </p:nvSpPr>
        <p:spPr bwMode="auto">
          <a:xfrm>
            <a:off x="304800" y="818925"/>
            <a:ext cx="9108558"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0" indent="-457200" defTabSz="914400" rtl="0" eaLnBrk="0" fontAlgn="base" latinLnBrk="0" hangingPunct="0">
              <a:lnSpc>
                <a:spcPct val="100000"/>
              </a:lnSpc>
              <a:spcBef>
                <a:spcPct val="0"/>
              </a:spcBef>
              <a:spcAft>
                <a:spcPct val="0"/>
              </a:spcAft>
              <a:buClrTx/>
              <a:buSzTx/>
              <a:buAutoNum type="arabicPeriod"/>
              <a:tabLst>
                <a:tab pos="571500" algn="l"/>
              </a:tabLst>
            </a:pPr>
            <a:r>
              <a:rPr kumimoji="0" lang="en-US" sz="2000" b="1" i="0" u="none" strike="noStrike" cap="none" normalizeH="0" dirty="0" smtClean="0">
                <a:ln>
                  <a:noFill/>
                </a:ln>
                <a:effectLst/>
                <a:cs typeface="Arial" pitchFamily="34" charset="0"/>
              </a:rPr>
              <a:t>An important center for slaughtering. </a:t>
            </a:r>
          </a:p>
          <a:p>
            <a:pPr marL="457200" marR="0" lvl="0" indent="-457200" defTabSz="914400" rtl="0" eaLnBrk="0" fontAlgn="base" latinLnBrk="0" hangingPunct="0">
              <a:lnSpc>
                <a:spcPct val="100000"/>
              </a:lnSpc>
              <a:spcBef>
                <a:spcPct val="0"/>
              </a:spcBef>
              <a:spcAft>
                <a:spcPct val="0"/>
              </a:spcAft>
              <a:buClrTx/>
              <a:buSzTx/>
              <a:buAutoNum type="alphaLcParenR"/>
              <a:tabLst>
                <a:tab pos="571500" algn="l"/>
              </a:tabLst>
            </a:pPr>
            <a:r>
              <a:rPr lang="en-US" sz="2000" b="1" dirty="0" smtClean="0">
                <a:cs typeface="Arial" pitchFamily="34" charset="0"/>
              </a:rPr>
              <a:t>Chicago	b) London	c) Washington</a:t>
            </a:r>
          </a:p>
        </p:txBody>
      </p:sp>
      <p:sp>
        <p:nvSpPr>
          <p:cNvPr id="2" name="TextBox 1"/>
          <p:cNvSpPr txBox="1"/>
          <p:nvPr/>
        </p:nvSpPr>
        <p:spPr>
          <a:xfrm>
            <a:off x="381000" y="1504950"/>
            <a:ext cx="1524000" cy="369332"/>
          </a:xfrm>
          <a:prstGeom prst="rect">
            <a:avLst/>
          </a:prstGeom>
          <a:noFill/>
        </p:spPr>
        <p:txBody>
          <a:bodyPr wrap="square" rtlCol="0">
            <a:spAutoFit/>
          </a:bodyPr>
          <a:lstStyle/>
          <a:p>
            <a:r>
              <a:rPr lang="en-US" b="1" dirty="0" smtClean="0">
                <a:solidFill>
                  <a:srgbClr val="FF0000"/>
                </a:solidFill>
              </a:rPr>
              <a:t>Ans. Chicago</a:t>
            </a:r>
            <a:endParaRPr lang="en-US" b="1" dirty="0">
              <a:solidFill>
                <a:srgbClr val="FF0000"/>
              </a:solidFill>
            </a:endParaRPr>
          </a:p>
        </p:txBody>
      </p:sp>
      <p:sp>
        <p:nvSpPr>
          <p:cNvPr id="10" name="Rectangle 9"/>
          <p:cNvSpPr/>
          <p:nvPr/>
        </p:nvSpPr>
        <p:spPr>
          <a:xfrm>
            <a:off x="339436" y="1874282"/>
            <a:ext cx="4041812" cy="707886"/>
          </a:xfrm>
          <a:prstGeom prst="rect">
            <a:avLst/>
          </a:prstGeom>
        </p:spPr>
        <p:txBody>
          <a:bodyPr wrap="none">
            <a:spAutoFit/>
          </a:bodyPr>
          <a:lstStyle/>
          <a:p>
            <a:r>
              <a:rPr lang="en-US" sz="2000" b="1" u="sng" dirty="0">
                <a:solidFill>
                  <a:srgbClr val="FF0000"/>
                </a:solidFill>
              </a:rPr>
              <a:t>B</a:t>
            </a:r>
            <a:r>
              <a:rPr lang="en-US" sz="2000" b="1" u="sng" dirty="0" smtClean="0">
                <a:solidFill>
                  <a:srgbClr val="FF0000"/>
                </a:solidFill>
              </a:rPr>
              <a:t>. Give answer in one word. </a:t>
            </a:r>
            <a:r>
              <a:rPr lang="en-US" sz="2000" b="1" dirty="0">
                <a:solidFill>
                  <a:srgbClr val="FF0000"/>
                </a:solidFill>
              </a:rPr>
              <a:t>(1X2=2)</a:t>
            </a:r>
          </a:p>
          <a:p>
            <a:pPr lvl="0"/>
            <a:endParaRPr lang="en-US" sz="2000" b="1" u="sng" dirty="0">
              <a:solidFill>
                <a:srgbClr val="FF0000"/>
              </a:solidFill>
            </a:endParaRPr>
          </a:p>
        </p:txBody>
      </p:sp>
      <p:sp>
        <p:nvSpPr>
          <p:cNvPr id="11" name="Rectangle 6"/>
          <p:cNvSpPr>
            <a:spLocks noChangeArrowheads="1"/>
          </p:cNvSpPr>
          <p:nvPr/>
        </p:nvSpPr>
        <p:spPr bwMode="auto">
          <a:xfrm>
            <a:off x="381000" y="2189262"/>
            <a:ext cx="9108558"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0" indent="-457200" defTabSz="914400" rtl="0" eaLnBrk="0" fontAlgn="base" latinLnBrk="0" hangingPunct="0">
              <a:lnSpc>
                <a:spcPct val="100000"/>
              </a:lnSpc>
              <a:spcBef>
                <a:spcPct val="0"/>
              </a:spcBef>
              <a:spcAft>
                <a:spcPct val="0"/>
              </a:spcAft>
              <a:buClrTx/>
              <a:buSzTx/>
              <a:buAutoNum type="arabicPeriod"/>
              <a:tabLst>
                <a:tab pos="571500" algn="l"/>
              </a:tabLst>
            </a:pPr>
            <a:r>
              <a:rPr kumimoji="0" lang="en-US" sz="2000" b="1" i="0" u="none" strike="noStrike" cap="none" normalizeH="0" dirty="0" smtClean="0">
                <a:ln>
                  <a:noFill/>
                </a:ln>
                <a:effectLst/>
                <a:cs typeface="Arial" pitchFamily="34" charset="0"/>
              </a:rPr>
              <a:t>A large farm where cows, horses or sheep are kept. </a:t>
            </a:r>
            <a:r>
              <a:rPr kumimoji="0" lang="en-US" sz="2000" b="1" i="0" strike="noStrike" cap="none" normalizeH="0" dirty="0" smtClean="0">
                <a:ln>
                  <a:noFill/>
                </a:ln>
                <a:effectLst/>
                <a:cs typeface="Arial" pitchFamily="34" charset="0"/>
              </a:rPr>
              <a:t>_________</a:t>
            </a:r>
          </a:p>
          <a:p>
            <a:pPr marL="457200" marR="0" lvl="0" indent="-457200" defTabSz="914400" rtl="0" eaLnBrk="0" fontAlgn="base" latinLnBrk="0" hangingPunct="0">
              <a:lnSpc>
                <a:spcPct val="100000"/>
              </a:lnSpc>
              <a:spcBef>
                <a:spcPct val="0"/>
              </a:spcBef>
              <a:spcAft>
                <a:spcPct val="0"/>
              </a:spcAft>
              <a:buClrTx/>
              <a:buSzTx/>
              <a:buAutoNum type="arabicPeriod"/>
              <a:tabLst>
                <a:tab pos="571500" algn="l"/>
              </a:tabLst>
            </a:pPr>
            <a:r>
              <a:rPr lang="en-US" sz="2000" b="1" u="none" dirty="0" smtClean="0">
                <a:cs typeface="Arial" pitchFamily="34" charset="0"/>
              </a:rPr>
              <a:t>A person who is owned by someone else and force to work for that person. _____</a:t>
            </a:r>
            <a:r>
              <a:rPr lang="en-US" sz="2000" b="1" dirty="0">
                <a:cs typeface="Arial" pitchFamily="34" charset="0"/>
              </a:rPr>
              <a:t>.</a:t>
            </a:r>
            <a:endParaRPr kumimoji="0" lang="en-US" sz="2000" b="1" i="0" u="none" strike="noStrike" cap="none" normalizeH="0" dirty="0" smtClean="0">
              <a:ln>
                <a:noFill/>
              </a:ln>
              <a:effectLst/>
              <a:cs typeface="Arial" pitchFamily="34" charset="0"/>
            </a:endParaRPr>
          </a:p>
        </p:txBody>
      </p:sp>
      <p:sp>
        <p:nvSpPr>
          <p:cNvPr id="12" name="TextBox 11"/>
          <p:cNvSpPr txBox="1"/>
          <p:nvPr/>
        </p:nvSpPr>
        <p:spPr>
          <a:xfrm>
            <a:off x="6324600" y="2164773"/>
            <a:ext cx="1066800" cy="369332"/>
          </a:xfrm>
          <a:prstGeom prst="rect">
            <a:avLst/>
          </a:prstGeom>
          <a:noFill/>
        </p:spPr>
        <p:txBody>
          <a:bodyPr wrap="square" rtlCol="0">
            <a:spAutoFit/>
          </a:bodyPr>
          <a:lstStyle/>
          <a:p>
            <a:r>
              <a:rPr lang="en-US" b="1" dirty="0" smtClean="0">
                <a:solidFill>
                  <a:srgbClr val="FF0000"/>
                </a:solidFill>
              </a:rPr>
              <a:t>Ranches</a:t>
            </a:r>
            <a:endParaRPr lang="en-US" b="1" dirty="0">
              <a:solidFill>
                <a:srgbClr val="FF0000"/>
              </a:solidFill>
            </a:endParaRPr>
          </a:p>
        </p:txBody>
      </p:sp>
      <p:sp>
        <p:nvSpPr>
          <p:cNvPr id="13" name="TextBox 12"/>
          <p:cNvSpPr txBox="1"/>
          <p:nvPr/>
        </p:nvSpPr>
        <p:spPr>
          <a:xfrm>
            <a:off x="824345" y="2733746"/>
            <a:ext cx="775855" cy="369332"/>
          </a:xfrm>
          <a:prstGeom prst="rect">
            <a:avLst/>
          </a:prstGeom>
          <a:noFill/>
        </p:spPr>
        <p:txBody>
          <a:bodyPr wrap="square" rtlCol="0">
            <a:spAutoFit/>
          </a:bodyPr>
          <a:lstStyle/>
          <a:p>
            <a:r>
              <a:rPr lang="en-US" b="1" dirty="0" smtClean="0">
                <a:solidFill>
                  <a:srgbClr val="FF0000"/>
                </a:solidFill>
              </a:rPr>
              <a:t>Slaves</a:t>
            </a:r>
            <a:endParaRPr lang="en-US" b="1" dirty="0">
              <a:solidFill>
                <a:srgbClr val="FF0000"/>
              </a:solidFill>
            </a:endParaRPr>
          </a:p>
        </p:txBody>
      </p:sp>
      <p:sp>
        <p:nvSpPr>
          <p:cNvPr id="14" name="Rectangle 13"/>
          <p:cNvSpPr/>
          <p:nvPr/>
        </p:nvSpPr>
        <p:spPr>
          <a:xfrm>
            <a:off x="381000" y="3093748"/>
            <a:ext cx="3373552" cy="707886"/>
          </a:xfrm>
          <a:prstGeom prst="rect">
            <a:avLst/>
          </a:prstGeom>
        </p:spPr>
        <p:txBody>
          <a:bodyPr wrap="none">
            <a:spAutoFit/>
          </a:bodyPr>
          <a:lstStyle/>
          <a:p>
            <a:r>
              <a:rPr lang="en-US" sz="2000" b="1" u="sng" dirty="0">
                <a:solidFill>
                  <a:srgbClr val="FF0000"/>
                </a:solidFill>
              </a:rPr>
              <a:t>C</a:t>
            </a:r>
            <a:r>
              <a:rPr lang="en-US" sz="2000" b="1" u="sng" dirty="0" smtClean="0">
                <a:solidFill>
                  <a:srgbClr val="FF0000"/>
                </a:solidFill>
              </a:rPr>
              <a:t>. Define – Grassland  </a:t>
            </a:r>
            <a:r>
              <a:rPr lang="en-US" sz="2000" b="1" dirty="0" smtClean="0">
                <a:solidFill>
                  <a:srgbClr val="FF0000"/>
                </a:solidFill>
              </a:rPr>
              <a:t>(2X1=2)</a:t>
            </a:r>
            <a:endParaRPr lang="en-US" sz="2000" b="1" dirty="0">
              <a:solidFill>
                <a:srgbClr val="FF0000"/>
              </a:solidFill>
            </a:endParaRPr>
          </a:p>
          <a:p>
            <a:pPr lvl="0"/>
            <a:endParaRPr lang="en-US" sz="2000" b="1" u="sng" dirty="0">
              <a:solidFill>
                <a:srgbClr val="FF0000"/>
              </a:solidFill>
            </a:endParaRPr>
          </a:p>
        </p:txBody>
      </p:sp>
      <p:sp>
        <p:nvSpPr>
          <p:cNvPr id="15" name="Rectangle 6"/>
          <p:cNvSpPr>
            <a:spLocks noChangeArrowheads="1"/>
          </p:cNvSpPr>
          <p:nvPr/>
        </p:nvSpPr>
        <p:spPr bwMode="auto">
          <a:xfrm>
            <a:off x="381000" y="3339970"/>
            <a:ext cx="86868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0" indent="-457200" defTabSz="914400" rtl="0" eaLnBrk="0" fontAlgn="base" latinLnBrk="0" hangingPunct="0">
              <a:lnSpc>
                <a:spcPct val="100000"/>
              </a:lnSpc>
              <a:spcBef>
                <a:spcPct val="0"/>
              </a:spcBef>
              <a:spcAft>
                <a:spcPct val="0"/>
              </a:spcAft>
              <a:buClrTx/>
              <a:buSzTx/>
              <a:buAutoNum type="arabicPeriod"/>
              <a:tabLst>
                <a:tab pos="571500" algn="l"/>
              </a:tabLst>
            </a:pPr>
            <a:r>
              <a:rPr kumimoji="0" lang="en-US" sz="2000" b="1" i="0" u="none" strike="noStrike" cap="none" normalizeH="0" dirty="0" smtClean="0">
                <a:ln>
                  <a:noFill/>
                </a:ln>
                <a:solidFill>
                  <a:srgbClr val="FF0000"/>
                </a:solidFill>
                <a:effectLst/>
                <a:cs typeface="Arial" pitchFamily="34" charset="0"/>
              </a:rPr>
              <a:t>Grassland </a:t>
            </a:r>
            <a:r>
              <a:rPr kumimoji="0" lang="en-US" sz="2000" b="1" i="0" u="none" strike="noStrike" cap="none" normalizeH="0" dirty="0" smtClean="0">
                <a:ln>
                  <a:noFill/>
                </a:ln>
                <a:effectLst/>
                <a:cs typeface="Arial" pitchFamily="34" charset="0"/>
              </a:rPr>
              <a:t>– Grasslands are vast stretches of land covered with tall grasses and a few scattered trees.</a:t>
            </a:r>
            <a:endParaRPr kumimoji="0" lang="en-US" sz="2000" b="1" i="0" strike="noStrike" cap="none" normalizeH="0" dirty="0" smtClean="0">
              <a:ln>
                <a:noFill/>
              </a:ln>
              <a:effectLst/>
              <a:cs typeface="Arial" pitchFamily="34" charset="0"/>
            </a:endParaRPr>
          </a:p>
        </p:txBody>
      </p:sp>
    </p:spTree>
    <p:extLst>
      <p:ext uri="{BB962C8B-B14F-4D97-AF65-F5344CB8AC3E}">
        <p14:creationId xmlns:p14="http://schemas.microsoft.com/office/powerpoint/2010/main" val="2246473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5">
                                            <p:txEl>
                                              <p:pRg st="0" end="0"/>
                                            </p:txEl>
                                          </p:spTgt>
                                        </p:tgtEl>
                                        <p:attrNameLst>
                                          <p:attrName>style.visibility</p:attrName>
                                        </p:attrNameLst>
                                      </p:cBhvr>
                                      <p:to>
                                        <p:strVal val="visible"/>
                                      </p:to>
                                    </p:set>
                                    <p:anim calcmode="lin" valueType="num">
                                      <p:cBhvr additive="base">
                                        <p:cTn id="25"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2"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77091" y="361950"/>
            <a:ext cx="3875420" cy="400110"/>
          </a:xfrm>
          <a:prstGeom prst="rect">
            <a:avLst/>
          </a:prstGeom>
        </p:spPr>
        <p:txBody>
          <a:bodyPr wrap="none">
            <a:spAutoFit/>
          </a:bodyPr>
          <a:lstStyle/>
          <a:p>
            <a:pPr lvl="0"/>
            <a:r>
              <a:rPr lang="en-US" sz="2000" b="1" u="sng" dirty="0">
                <a:solidFill>
                  <a:srgbClr val="FF0000"/>
                </a:solidFill>
              </a:rPr>
              <a:t>D</a:t>
            </a:r>
            <a:r>
              <a:rPr lang="en-US" sz="2000" b="1" u="sng" dirty="0" smtClean="0">
                <a:solidFill>
                  <a:srgbClr val="FF0000"/>
                </a:solidFill>
              </a:rPr>
              <a:t>. Answer the following questions.</a:t>
            </a:r>
            <a:endParaRPr lang="en-US" sz="2000" b="1" u="sng" dirty="0">
              <a:solidFill>
                <a:srgbClr val="FF0000"/>
              </a:solidFill>
            </a:endParaRPr>
          </a:p>
        </p:txBody>
      </p:sp>
      <p:sp>
        <p:nvSpPr>
          <p:cNvPr id="7" name="TextBox 6"/>
          <p:cNvSpPr txBox="1"/>
          <p:nvPr/>
        </p:nvSpPr>
        <p:spPr>
          <a:xfrm>
            <a:off x="381000" y="971550"/>
            <a:ext cx="8513618" cy="2862322"/>
          </a:xfrm>
          <a:prstGeom prst="rect">
            <a:avLst/>
          </a:prstGeom>
          <a:noFill/>
        </p:spPr>
        <p:txBody>
          <a:bodyPr wrap="square" rtlCol="0">
            <a:spAutoFit/>
          </a:bodyPr>
          <a:lstStyle/>
          <a:p>
            <a:pPr marL="342900" indent="-342900">
              <a:buAutoNum type="arabicPeriod"/>
            </a:pPr>
            <a:r>
              <a:rPr lang="en-US" b="1" dirty="0" smtClean="0">
                <a:solidFill>
                  <a:srgbClr val="FF0000"/>
                </a:solidFill>
              </a:rPr>
              <a:t>Prairies are also called the ‘Wheat basket of the World’ . Why? (2)</a:t>
            </a:r>
          </a:p>
          <a:p>
            <a:r>
              <a:rPr lang="en-US" b="1" dirty="0" smtClean="0"/>
              <a:t>Ans. </a:t>
            </a:r>
          </a:p>
          <a:p>
            <a:r>
              <a:rPr lang="en-US" b="1" dirty="0" smtClean="0">
                <a:solidFill>
                  <a:srgbClr val="FF0000"/>
                </a:solidFill>
              </a:rPr>
              <a:t>2. Most of the DRC is covered with tropical rainforest. Give reason</a:t>
            </a:r>
            <a:r>
              <a:rPr lang="en-US" b="1" dirty="0">
                <a:solidFill>
                  <a:srgbClr val="FF0000"/>
                </a:solidFill>
              </a:rPr>
              <a:t>. (2)</a:t>
            </a:r>
            <a:endParaRPr lang="en-US" b="1" dirty="0" smtClean="0">
              <a:solidFill>
                <a:srgbClr val="FF0000"/>
              </a:solidFill>
            </a:endParaRPr>
          </a:p>
          <a:p>
            <a:r>
              <a:rPr lang="en-US" b="1" dirty="0" smtClean="0"/>
              <a:t>Ans. </a:t>
            </a:r>
            <a:r>
              <a:rPr lang="en-IN" altLang="en-US" b="1" dirty="0" smtClean="0">
                <a:latin typeface="Calibri" panose="020F0502020204030204" charset="0"/>
                <a:cs typeface="Calibri" panose="020F0502020204030204" charset="0"/>
              </a:rPr>
              <a:t>Most </a:t>
            </a:r>
            <a:r>
              <a:rPr lang="en-IN" altLang="en-US" b="1" dirty="0">
                <a:latin typeface="Calibri" panose="020F0502020204030204" charset="0"/>
                <a:cs typeface="Calibri" panose="020F0502020204030204" charset="0"/>
              </a:rPr>
              <a:t>of the DRC is covered with tropical rain forests because the climate of DRC is ideal for the growth of dense forests called tropical rain forests</a:t>
            </a:r>
            <a:r>
              <a:rPr lang="en-IN" altLang="en-US" b="1" dirty="0" smtClean="0">
                <a:latin typeface="Calibri" panose="020F0502020204030204" charset="0"/>
                <a:cs typeface="Calibri" panose="020F0502020204030204" charset="0"/>
              </a:rPr>
              <a:t>.</a:t>
            </a:r>
          </a:p>
          <a:p>
            <a:r>
              <a:rPr lang="en-IN" altLang="en-US" b="1" dirty="0" smtClean="0">
                <a:solidFill>
                  <a:srgbClr val="FF0000"/>
                </a:solidFill>
                <a:latin typeface="Calibri" panose="020F0502020204030204" charset="0"/>
                <a:cs typeface="Calibri" panose="020F0502020204030204" charset="0"/>
              </a:rPr>
              <a:t>3. Many people in the southern states of the USA dislike Abraham Lincoln. Justify the statement.  (2)</a:t>
            </a:r>
          </a:p>
          <a:p>
            <a:pPr lvl="0"/>
            <a:r>
              <a:rPr lang="en-IN" altLang="en-US" b="1" dirty="0" smtClean="0">
                <a:latin typeface="Calibri" panose="020F0502020204030204" charset="0"/>
                <a:cs typeface="Calibri" panose="020F0502020204030204" charset="0"/>
              </a:rPr>
              <a:t>Ans. </a:t>
            </a:r>
            <a:r>
              <a:rPr lang="en-US" b="1" dirty="0" smtClean="0"/>
              <a:t>Abraham </a:t>
            </a:r>
            <a:r>
              <a:rPr lang="en-US" b="1" dirty="0"/>
              <a:t>Lincoln was against slavery and wanted to end it but many people in the southern states of the USA were in the favour of slavery. Thus, these people disliked Abraham Lincoln</a:t>
            </a:r>
            <a:r>
              <a:rPr lang="en-US" b="1" dirty="0" smtClean="0"/>
              <a:t>.</a:t>
            </a:r>
          </a:p>
        </p:txBody>
      </p:sp>
    </p:spTree>
    <p:extLst>
      <p:ext uri="{BB962C8B-B14F-4D97-AF65-F5344CB8AC3E}">
        <p14:creationId xmlns:p14="http://schemas.microsoft.com/office/powerpoint/2010/main" val="3926780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 calcmode="lin" valueType="num">
                                      <p:cBhvr additive="base">
                                        <p:cTn id="7"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anim calcmode="lin" valueType="num">
                                      <p:cBhvr additive="base">
                                        <p:cTn id="13"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anim calcmode="lin" valueType="num">
                                      <p:cBhvr additive="base">
                                        <p:cTn id="19"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2455" y="1200150"/>
            <a:ext cx="8610600" cy="2554545"/>
          </a:xfrm>
          <a:prstGeom prst="rect">
            <a:avLst/>
          </a:prstGeom>
        </p:spPr>
        <p:txBody>
          <a:bodyPr wrap="square">
            <a:spAutoFit/>
          </a:bodyPr>
          <a:lstStyle/>
          <a:p>
            <a:pPr lvl="0"/>
            <a:r>
              <a:rPr lang="en-US" sz="2000" b="1" dirty="0">
                <a:solidFill>
                  <a:srgbClr val="FF0000"/>
                </a:solidFill>
              </a:rPr>
              <a:t>4. What role did Subhash Chandra Bose play in the freedom struggle</a:t>
            </a:r>
            <a:r>
              <a:rPr lang="en-US" sz="2000" b="1" dirty="0" smtClean="0">
                <a:solidFill>
                  <a:srgbClr val="FF0000"/>
                </a:solidFill>
              </a:rPr>
              <a:t>? (4)</a:t>
            </a:r>
            <a:endParaRPr lang="en-US" sz="2000" b="1" dirty="0">
              <a:solidFill>
                <a:srgbClr val="FF0000"/>
              </a:solidFill>
            </a:endParaRPr>
          </a:p>
          <a:p>
            <a:r>
              <a:rPr lang="en-US" sz="2000" b="1" dirty="0"/>
              <a:t>Ans. </a:t>
            </a:r>
            <a:endParaRPr lang="en-US" sz="2000" b="1" dirty="0" smtClean="0"/>
          </a:p>
          <a:p>
            <a:pPr marL="285750" indent="-285750">
              <a:buFont typeface="Arial" pitchFamily="34" charset="0"/>
              <a:buChar char="•"/>
            </a:pPr>
            <a:r>
              <a:rPr lang="en-US" sz="2000" b="1" dirty="0" smtClean="0"/>
              <a:t>Subhash </a:t>
            </a:r>
            <a:r>
              <a:rPr lang="en-US" sz="2000" b="1" dirty="0"/>
              <a:t>Chandra was a popular leader. He was elected President of the Indian National Congress twice. </a:t>
            </a:r>
            <a:endParaRPr lang="en-US" sz="2000" b="1" dirty="0" smtClean="0"/>
          </a:p>
          <a:p>
            <a:pPr marL="285750" indent="-285750">
              <a:buFont typeface="Arial" pitchFamily="34" charset="0"/>
              <a:buChar char="•"/>
            </a:pPr>
            <a:r>
              <a:rPr lang="en-US" sz="2000" b="1" dirty="0" smtClean="0"/>
              <a:t>He </a:t>
            </a:r>
            <a:r>
              <a:rPr lang="en-US" sz="2000" b="1" dirty="0"/>
              <a:t>also organized an army of 40000 Indian soldiers to fight against the British. </a:t>
            </a:r>
            <a:endParaRPr lang="en-US" sz="2000" b="1" dirty="0" smtClean="0"/>
          </a:p>
          <a:p>
            <a:pPr marL="285750" indent="-285750">
              <a:buFont typeface="Arial" pitchFamily="34" charset="0"/>
              <a:buChar char="•"/>
            </a:pPr>
            <a:r>
              <a:rPr lang="en-US" sz="2000" b="1" dirty="0" smtClean="0"/>
              <a:t>The </a:t>
            </a:r>
            <a:r>
              <a:rPr lang="en-US" sz="2000" b="1" dirty="0"/>
              <a:t>army was called Azad Hind Fauz or Indian National Army (INA). </a:t>
            </a:r>
            <a:endParaRPr lang="en-US" sz="2000" b="1" dirty="0" smtClean="0"/>
          </a:p>
          <a:p>
            <a:pPr marL="285750" indent="-285750">
              <a:buFont typeface="Arial" pitchFamily="34" charset="0"/>
              <a:buChar char="•"/>
            </a:pPr>
            <a:r>
              <a:rPr lang="en-US" sz="2000" b="1" dirty="0" smtClean="0"/>
              <a:t>Azad </a:t>
            </a:r>
            <a:r>
              <a:rPr lang="en-US" sz="2000" b="1" dirty="0"/>
              <a:t>Hind Fauz </a:t>
            </a:r>
            <a:r>
              <a:rPr lang="en-US" sz="2000" b="1" dirty="0" smtClean="0"/>
              <a:t>fought against </a:t>
            </a:r>
            <a:r>
              <a:rPr lang="en-US" sz="2000" b="1" dirty="0"/>
              <a:t>the British on the northeast border.</a:t>
            </a:r>
          </a:p>
        </p:txBody>
      </p:sp>
    </p:spTree>
    <p:extLst>
      <p:ext uri="{BB962C8B-B14F-4D97-AF65-F5344CB8AC3E}">
        <p14:creationId xmlns:p14="http://schemas.microsoft.com/office/powerpoint/2010/main" val="601636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7723759" y="144104"/>
            <a:ext cx="1232521" cy="611872"/>
          </a:xfrm>
          <a:prstGeom prst="rect">
            <a:avLst/>
          </a:prstGeom>
        </p:spPr>
      </p:pic>
      <p:sp>
        <p:nvSpPr>
          <p:cNvPr id="3" name="object 3"/>
          <p:cNvSpPr txBox="1">
            <a:spLocks noGrp="1"/>
          </p:cNvSpPr>
          <p:nvPr>
            <p:ph type="title"/>
          </p:nvPr>
        </p:nvSpPr>
        <p:spPr>
          <a:xfrm>
            <a:off x="330583" y="2144366"/>
            <a:ext cx="8482832" cy="1333698"/>
          </a:xfrm>
          <a:prstGeom prst="rect">
            <a:avLst/>
          </a:prstGeom>
        </p:spPr>
        <p:txBody>
          <a:bodyPr vert="horz" wrap="square" lIns="0" tIns="99060" rIns="0" bIns="0" rtlCol="0">
            <a:spAutoFit/>
          </a:bodyPr>
          <a:lstStyle/>
          <a:p>
            <a:pPr marR="336550" algn="ctr">
              <a:lnSpc>
                <a:spcPct val="100000"/>
              </a:lnSpc>
              <a:spcBef>
                <a:spcPts val="780"/>
              </a:spcBef>
            </a:pPr>
            <a:r>
              <a:rPr u="none" spc="-10" dirty="0"/>
              <a:t>HOMEWORK</a:t>
            </a:r>
          </a:p>
          <a:p>
            <a:pPr marL="3461385" marR="5080" indent="-3449320">
              <a:lnSpc>
                <a:spcPct val="100000"/>
              </a:lnSpc>
              <a:spcBef>
                <a:spcPts val="490"/>
              </a:spcBef>
            </a:pPr>
            <a:r>
              <a:rPr lang="en-US" sz="2000" u="none" dirty="0" smtClean="0">
                <a:solidFill>
                  <a:schemeClr val="tx1"/>
                </a:solidFill>
              </a:rPr>
              <a:t>                </a:t>
            </a:r>
            <a:br>
              <a:rPr lang="en-US" sz="2000" u="none" dirty="0" smtClean="0">
                <a:solidFill>
                  <a:schemeClr val="tx1"/>
                </a:solidFill>
              </a:rPr>
            </a:br>
            <a:r>
              <a:rPr lang="en-US" sz="2000" u="none" dirty="0" smtClean="0">
                <a:solidFill>
                  <a:schemeClr val="tx1"/>
                </a:solidFill>
              </a:rPr>
              <a:t>   </a:t>
            </a:r>
            <a:r>
              <a:rPr lang="en-US" u="none" dirty="0" smtClean="0">
                <a:solidFill>
                  <a:schemeClr val="tx1"/>
                </a:solidFill>
              </a:rPr>
              <a:t>Learn Q/A of Ch.- 4,5,6,7,8,16,10 &amp; 20 for Annual exam.</a:t>
            </a:r>
            <a:endParaRPr u="none"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84190" y="1200150"/>
            <a:ext cx="3177540" cy="320601"/>
          </a:xfrm>
          <a:prstGeom prst="rect">
            <a:avLst/>
          </a:prstGeom>
        </p:spPr>
        <p:txBody>
          <a:bodyPr vert="horz" wrap="square" lIns="0" tIns="12700" rIns="0" bIns="0" rtlCol="0">
            <a:spAutoFit/>
          </a:bodyPr>
          <a:lstStyle/>
          <a:p>
            <a:pPr marL="12700">
              <a:lnSpc>
                <a:spcPct val="100000"/>
              </a:lnSpc>
              <a:spcBef>
                <a:spcPts val="100"/>
              </a:spcBef>
            </a:pPr>
            <a:r>
              <a:rPr sz="2000" u="none" spc="-15" dirty="0"/>
              <a:t>LEARNING</a:t>
            </a:r>
            <a:r>
              <a:rPr sz="2000" u="none" spc="-50" dirty="0"/>
              <a:t> </a:t>
            </a:r>
            <a:r>
              <a:rPr sz="2000" u="none" spc="-20" dirty="0"/>
              <a:t>OUTCOME</a:t>
            </a:r>
          </a:p>
        </p:txBody>
      </p:sp>
      <p:sp>
        <p:nvSpPr>
          <p:cNvPr id="3" name="object 3"/>
          <p:cNvSpPr txBox="1"/>
          <p:nvPr/>
        </p:nvSpPr>
        <p:spPr>
          <a:xfrm>
            <a:off x="384190" y="1733550"/>
            <a:ext cx="8455010" cy="961802"/>
          </a:xfrm>
          <a:prstGeom prst="rect">
            <a:avLst/>
          </a:prstGeom>
        </p:spPr>
        <p:txBody>
          <a:bodyPr vert="horz" wrap="square" lIns="0" tIns="12700" rIns="0" bIns="0" rtlCol="0">
            <a:spAutoFit/>
          </a:bodyPr>
          <a:lstStyle/>
          <a:p>
            <a:pPr marL="12700">
              <a:lnSpc>
                <a:spcPct val="100000"/>
              </a:lnSpc>
              <a:spcBef>
                <a:spcPts val="100"/>
              </a:spcBef>
            </a:pPr>
            <a:r>
              <a:rPr sz="2000" b="1" spc="-10" dirty="0">
                <a:latin typeface="Calibri" panose="020F0502020204030204"/>
                <a:cs typeface="Calibri" panose="020F0502020204030204"/>
              </a:rPr>
              <a:t>By </a:t>
            </a:r>
            <a:r>
              <a:rPr sz="2000" b="1" spc="-5" dirty="0">
                <a:latin typeface="Calibri" panose="020F0502020204030204"/>
                <a:cs typeface="Calibri" panose="020F0502020204030204"/>
              </a:rPr>
              <a:t>the</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end of</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the</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class, </a:t>
            </a:r>
            <a:r>
              <a:rPr sz="2000" b="1" spc="-10" dirty="0">
                <a:latin typeface="Calibri" panose="020F0502020204030204"/>
                <a:cs typeface="Calibri" panose="020F0502020204030204"/>
              </a:rPr>
              <a:t>learners </a:t>
            </a:r>
            <a:r>
              <a:rPr sz="2000" b="1" spc="-5" dirty="0">
                <a:latin typeface="Calibri" panose="020F0502020204030204"/>
                <a:cs typeface="Calibri" panose="020F0502020204030204"/>
              </a:rPr>
              <a:t>will</a:t>
            </a:r>
            <a:r>
              <a:rPr sz="2000" b="1" spc="-10" dirty="0">
                <a:latin typeface="Calibri" panose="020F0502020204030204"/>
                <a:cs typeface="Calibri" panose="020F0502020204030204"/>
              </a:rPr>
              <a:t> </a:t>
            </a:r>
            <a:r>
              <a:rPr sz="2000" b="1" spc="-5" dirty="0">
                <a:latin typeface="Calibri" panose="020F0502020204030204"/>
                <a:cs typeface="Calibri" panose="020F0502020204030204"/>
              </a:rPr>
              <a:t>be able</a:t>
            </a:r>
            <a:r>
              <a:rPr sz="2000" b="1" spc="-10" dirty="0">
                <a:latin typeface="Calibri" panose="020F0502020204030204"/>
                <a:cs typeface="Calibri" panose="020F0502020204030204"/>
              </a:rPr>
              <a:t> to </a:t>
            </a:r>
            <a:r>
              <a:rPr sz="2000" b="1" spc="-5" dirty="0">
                <a:latin typeface="Calibri" panose="020F0502020204030204"/>
                <a:cs typeface="Calibri" panose="020F0502020204030204"/>
              </a:rPr>
              <a:t>know:</a:t>
            </a:r>
            <a:endParaRPr sz="2000" dirty="0">
              <a:latin typeface="Calibri" panose="020F0502020204030204"/>
              <a:cs typeface="Calibri" panose="020F0502020204030204"/>
            </a:endParaRPr>
          </a:p>
          <a:p>
            <a:pPr marL="355600" indent="-342900">
              <a:lnSpc>
                <a:spcPct val="100000"/>
              </a:lnSpc>
              <a:spcBef>
                <a:spcPts val="100"/>
              </a:spcBef>
              <a:buFont typeface="Arial" pitchFamily="34" charset="0"/>
              <a:buChar char="•"/>
            </a:pPr>
            <a:r>
              <a:rPr lang="en-US" sz="2000" b="1" dirty="0"/>
              <a:t>A</a:t>
            </a:r>
            <a:r>
              <a:rPr lang="en-US" sz="2000" b="1" dirty="0" smtClean="0"/>
              <a:t> </a:t>
            </a:r>
            <a:r>
              <a:rPr lang="en-US" sz="2000" b="1" dirty="0"/>
              <a:t>clear understanding of where they are </a:t>
            </a:r>
            <a:r>
              <a:rPr lang="en-US" sz="2000" b="1" dirty="0" smtClean="0"/>
              <a:t>headed.</a:t>
            </a:r>
            <a:endParaRPr lang="en-US" sz="2000" b="1" dirty="0"/>
          </a:p>
          <a:p>
            <a:pPr marL="355600" indent="-342900">
              <a:lnSpc>
                <a:spcPct val="100000"/>
              </a:lnSpc>
              <a:spcBef>
                <a:spcPts val="100"/>
              </a:spcBef>
              <a:buFont typeface="Arial" pitchFamily="34" charset="0"/>
              <a:buChar char="•"/>
            </a:pPr>
            <a:r>
              <a:rPr lang="en-US" sz="2000" b="1" dirty="0"/>
              <a:t>Well-written learning </a:t>
            </a:r>
            <a:r>
              <a:rPr lang="en-US" sz="2000" b="1" dirty="0" smtClean="0"/>
              <a:t>objectives.</a:t>
            </a:r>
            <a:endParaRPr lang="en-US" sz="2000" b="1" dirty="0">
              <a:cs typeface="Calibri" panose="020F0502020204030204"/>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09461" y="1563205"/>
            <a:ext cx="7003415" cy="1427480"/>
          </a:xfrm>
          <a:prstGeom prst="rect">
            <a:avLst/>
          </a:prstGeom>
        </p:spPr>
        <p:txBody>
          <a:bodyPr vert="horz" wrap="square" lIns="0" tIns="104140" rIns="0" bIns="0" rtlCol="0">
            <a:spAutoFit/>
          </a:bodyPr>
          <a:lstStyle/>
          <a:p>
            <a:pPr marR="128905" algn="ctr">
              <a:lnSpc>
                <a:spcPct val="100000"/>
              </a:lnSpc>
              <a:spcBef>
                <a:spcPts val="820"/>
              </a:spcBef>
            </a:pPr>
            <a:r>
              <a:rPr sz="4000" u="none" spc="-10" dirty="0">
                <a:solidFill>
                  <a:srgbClr val="000000"/>
                </a:solidFill>
                <a:latin typeface="Arial" panose="020B0604020202020204"/>
                <a:cs typeface="Arial" panose="020B0604020202020204"/>
              </a:rPr>
              <a:t>THANKING</a:t>
            </a:r>
            <a:r>
              <a:rPr sz="4000" u="none" spc="-125" dirty="0">
                <a:solidFill>
                  <a:srgbClr val="000000"/>
                </a:solidFill>
                <a:latin typeface="Arial" panose="020B0604020202020204"/>
                <a:cs typeface="Arial" panose="020B0604020202020204"/>
              </a:rPr>
              <a:t> </a:t>
            </a:r>
            <a:r>
              <a:rPr sz="4000" u="none" spc="-5" dirty="0">
                <a:solidFill>
                  <a:srgbClr val="000000"/>
                </a:solidFill>
                <a:latin typeface="Arial" panose="020B0604020202020204"/>
                <a:cs typeface="Arial" panose="020B0604020202020204"/>
              </a:rPr>
              <a:t>YOU</a:t>
            </a:r>
            <a:endParaRPr sz="4000">
              <a:latin typeface="Arial" panose="020B0604020202020204"/>
              <a:cs typeface="Arial" panose="020B0604020202020204"/>
            </a:endParaRPr>
          </a:p>
          <a:p>
            <a:pPr algn="ctr">
              <a:lnSpc>
                <a:spcPct val="100000"/>
              </a:lnSpc>
              <a:spcBef>
                <a:spcPts val="720"/>
              </a:spcBef>
            </a:pPr>
            <a:r>
              <a:rPr sz="4000" u="none" spc="-10" dirty="0">
                <a:latin typeface="Arial" panose="020B0604020202020204"/>
                <a:cs typeface="Arial" panose="020B0604020202020204"/>
              </a:rPr>
              <a:t>ODM</a:t>
            </a:r>
            <a:r>
              <a:rPr sz="4000" u="none" spc="-35" dirty="0">
                <a:latin typeface="Arial" panose="020B0604020202020204"/>
                <a:cs typeface="Arial" panose="020B0604020202020204"/>
              </a:rPr>
              <a:t> EDUCATIONAL</a:t>
            </a:r>
            <a:r>
              <a:rPr sz="4000" u="none" spc="-45" dirty="0">
                <a:latin typeface="Arial" panose="020B0604020202020204"/>
                <a:cs typeface="Arial" panose="020B0604020202020204"/>
              </a:rPr>
              <a:t> </a:t>
            </a:r>
            <a:r>
              <a:rPr sz="4000" u="none" spc="-5" dirty="0">
                <a:latin typeface="Arial" panose="020B0604020202020204"/>
                <a:cs typeface="Arial" panose="020B0604020202020204"/>
              </a:rPr>
              <a:t>GROUP</a:t>
            </a:r>
            <a:endParaRPr sz="4000">
              <a:latin typeface="Arial" panose="020B0604020202020204"/>
              <a:cs typeface="Arial" panose="020B0604020202020204"/>
            </a:endParaRPr>
          </a:p>
        </p:txBody>
      </p:sp>
      <p:pic>
        <p:nvPicPr>
          <p:cNvPr id="3" name="object 3"/>
          <p:cNvPicPr/>
          <p:nvPr/>
        </p:nvPicPr>
        <p:blipFill>
          <a:blip r:embed="rId2" cstate="print"/>
          <a:stretch>
            <a:fillRect/>
          </a:stretch>
        </p:blipFill>
        <p:spPr>
          <a:xfrm>
            <a:off x="7723759" y="144104"/>
            <a:ext cx="1232521" cy="611872"/>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97A7"/>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521</TotalTime>
  <Words>401</Words>
  <Application>Microsoft Office PowerPoint</Application>
  <PresentationFormat>On-screen Show (16:9)</PresentationFormat>
  <Paragraphs>42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LEARNING OBJECTIVES</vt:lpstr>
      <vt:lpstr>PowerPoint Presentation</vt:lpstr>
      <vt:lpstr>PowerPoint Presentation</vt:lpstr>
      <vt:lpstr>PowerPoint Presentation</vt:lpstr>
      <vt:lpstr>HOMEWORK                     Learn Q/A of Ch.- 4,5,6,7,8,16,10 &amp; 20 for Annual exam.</vt:lpstr>
      <vt:lpstr>LEARNING OUTCOME</vt:lpstr>
      <vt:lpstr>THANKING YOU ODM EDUCATIONAL GROUP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CH-21  PPT 1</dc:title>
  <dc:creator>DIPTIMA SAHOO</dc:creator>
  <cp:lastModifiedBy>DIPTIMA SAHOO</cp:lastModifiedBy>
  <cp:revision>56</cp:revision>
  <dcterms:created xsi:type="dcterms:W3CDTF">2022-03-30T01:46:19Z</dcterms:created>
  <dcterms:modified xsi:type="dcterms:W3CDTF">2023-01-23T13:06:14Z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or">
    <vt:lpwstr>Google</vt:lpwstr>
  </property>
  <property fmtid="{D5CDD505-2E9C-101B-9397-08002B2CF9AE}" pid="3" name="ICV">
    <vt:lpwstr>2EAE3D0E00684B1F8C9ACABE0B3CBAAC</vt:lpwstr>
  </property>
  <property fmtid="{D5CDD505-2E9C-101B-9397-08002B2CF9AE}" pid="4" name="KSOProductBuildVer">
    <vt:lpwstr>1033-11.2.0.11042</vt:lpwstr>
  </property>
</Properties>
</file>