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8" r:id="rId4"/>
    <p:sldId id="274" r:id="rId5"/>
    <p:sldId id="276" r:id="rId6"/>
    <p:sldId id="277" r:id="rId7"/>
    <p:sldId id="279" r:id="rId8"/>
    <p:sldId id="268" r:id="rId9"/>
    <p:sldId id="269" r:id="rId10"/>
    <p:sldId id="270" r:id="rId11"/>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7" y="-62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609599" y="1352550"/>
            <a:ext cx="8113397" cy="2475037"/>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3</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15" dirty="0" smtClean="0">
                <a:latin typeface="Calibri" pitchFamily="34" charset="0"/>
                <a:ea typeface="Calibri" pitchFamily="34" charset="0"/>
                <a:cs typeface="Calibri" pitchFamily="34" charset="0"/>
              </a:rPr>
              <a:t>4,5,</a:t>
            </a:r>
            <a:r>
              <a:rPr lang="en-US" sz="2000" b="1" spc="-5" dirty="0" smtClean="0">
                <a:latin typeface="Calibri" pitchFamily="34" charset="0"/>
                <a:ea typeface="Calibri" pitchFamily="34" charset="0"/>
                <a:cs typeface="Calibri" pitchFamily="34" charset="0"/>
              </a:rPr>
              <a:t>6 and 7</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0" dirty="0">
                <a:latin typeface="Calibri" pitchFamily="34" charset="0"/>
                <a:ea typeface="Calibri" pitchFamily="34" charset="0"/>
                <a:cs typeface="Calibri" pitchFamily="34" charset="0"/>
              </a:rPr>
              <a:t> </a:t>
            </a:r>
            <a:r>
              <a:rPr lang="en-US" sz="2000" b="1" spc="-20" dirty="0" smtClean="0">
                <a:latin typeface="Calibri" pitchFamily="34" charset="0"/>
                <a:ea typeface="Calibri" pitchFamily="34" charset="0"/>
                <a:cs typeface="Calibri" pitchFamily="34" charset="0"/>
              </a:rPr>
              <a:t>CLIMATE, DRC, GREENLAND AND SAUDI ARABIA</a:t>
            </a:r>
          </a:p>
          <a:p>
            <a:pPr marL="12700">
              <a:lnSpc>
                <a:spcPct val="100000"/>
              </a:lnSpc>
            </a:pPr>
            <a:r>
              <a:rPr sz="2000" b="1" spc="-5" dirty="0" smtClean="0">
                <a:latin typeface="Calibri" pitchFamily="34" charset="0"/>
                <a:ea typeface="Calibri" pitchFamily="34" charset="0"/>
                <a:cs typeface="Calibri" pitchFamily="34" charset="0"/>
              </a:rPr>
              <a:t>SU</a:t>
            </a:r>
            <a:r>
              <a:rPr sz="2000" b="1" spc="-45" dirty="0" smtClean="0">
                <a:latin typeface="Calibri" pitchFamily="34" charset="0"/>
                <a:ea typeface="Calibri" pitchFamily="34" charset="0"/>
                <a:cs typeface="Calibri" pitchFamily="34" charset="0"/>
              </a:rPr>
              <a:t>B</a:t>
            </a:r>
            <a:r>
              <a:rPr sz="2000" b="1" spc="-55" dirty="0" smtClean="0">
                <a:latin typeface="Calibri" pitchFamily="34" charset="0"/>
                <a:ea typeface="Calibri" pitchFamily="34" charset="0"/>
                <a:cs typeface="Calibri" pitchFamily="34" charset="0"/>
              </a:rPr>
              <a:t>T</a:t>
            </a:r>
            <a:r>
              <a:rPr sz="2000" b="1" spc="-5" dirty="0" smtClean="0">
                <a:latin typeface="Calibri" pitchFamily="34" charset="0"/>
                <a:ea typeface="Calibri" pitchFamily="34" charset="0"/>
                <a:cs typeface="Calibri" pitchFamily="34" charset="0"/>
              </a:rPr>
              <a:t>OPI</a:t>
            </a:r>
            <a:r>
              <a:rPr sz="2000" b="1" dirty="0" smtClean="0">
                <a:latin typeface="Calibri" pitchFamily="34" charset="0"/>
                <a:ea typeface="Calibri" pitchFamily="34" charset="0"/>
                <a:cs typeface="Calibri" pitchFamily="34" charset="0"/>
              </a:rPr>
              <a:t>C</a:t>
            </a:r>
            <a:r>
              <a:rPr sz="2000" b="1" spc="-5" dirty="0" smtClean="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REVISION TEST – 1, MAP SKILL</a:t>
            </a:r>
            <a:r>
              <a:rPr lang="en-US" sz="2000" dirty="0"/>
              <a:t/>
            </a:r>
            <a:br>
              <a:rPr lang="en-US" sz="2000" dirty="0"/>
            </a:br>
            <a:r>
              <a:rPr lang="en-US" sz="2000" dirty="0"/>
              <a:t/>
            </a:r>
            <a:br>
              <a:rPr lang="en-US" sz="2000" dirty="0"/>
            </a:b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17187"/>
            <a:ext cx="3726872" cy="4969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495800" y="1123950"/>
            <a:ext cx="4419600" cy="1477328"/>
          </a:xfrm>
          <a:prstGeom prst="rect">
            <a:avLst/>
          </a:prstGeom>
          <a:noFill/>
        </p:spPr>
        <p:txBody>
          <a:bodyPr wrap="square" rtlCol="0">
            <a:spAutoFit/>
          </a:bodyPr>
          <a:lstStyle/>
          <a:p>
            <a:r>
              <a:rPr lang="en-US" b="1" dirty="0" smtClean="0"/>
              <a:t>Locate the following on the outline map f India:</a:t>
            </a:r>
          </a:p>
          <a:p>
            <a:r>
              <a:rPr lang="en-US" b="1" dirty="0"/>
              <a:t>a</a:t>
            </a:r>
            <a:r>
              <a:rPr lang="en-US" b="1" dirty="0" smtClean="0"/>
              <a:t>. </a:t>
            </a:r>
            <a:r>
              <a:rPr lang="en-US" b="1" dirty="0"/>
              <a:t>The state where Taj Mahal is located.</a:t>
            </a:r>
          </a:p>
          <a:p>
            <a:r>
              <a:rPr lang="en-US" b="1" dirty="0"/>
              <a:t>b</a:t>
            </a:r>
            <a:r>
              <a:rPr lang="en-US" b="1" dirty="0" smtClean="0"/>
              <a:t>. </a:t>
            </a:r>
            <a:r>
              <a:rPr lang="en-US" b="1" dirty="0"/>
              <a:t>The state where Gandhi was born</a:t>
            </a:r>
            <a:r>
              <a:rPr lang="en-US" b="1" dirty="0" smtClean="0"/>
              <a:t>.</a:t>
            </a:r>
          </a:p>
          <a:p>
            <a:r>
              <a:rPr lang="en-US" b="1" dirty="0" smtClean="0"/>
              <a:t>c. The state Sikkim</a:t>
            </a:r>
            <a:endParaRPr lang="en-US" b="1" dirty="0"/>
          </a:p>
        </p:txBody>
      </p:sp>
      <p:sp>
        <p:nvSpPr>
          <p:cNvPr id="2" name="TextBox 1"/>
          <p:cNvSpPr txBox="1"/>
          <p:nvPr/>
        </p:nvSpPr>
        <p:spPr>
          <a:xfrm>
            <a:off x="1828800" y="1809750"/>
            <a:ext cx="533400" cy="276999"/>
          </a:xfrm>
          <a:prstGeom prst="rect">
            <a:avLst/>
          </a:prstGeom>
          <a:noFill/>
        </p:spPr>
        <p:txBody>
          <a:bodyPr wrap="square" rtlCol="0">
            <a:spAutoFit/>
          </a:bodyPr>
          <a:lstStyle/>
          <a:p>
            <a:r>
              <a:rPr lang="en-US" sz="1200" b="1" dirty="0" err="1" smtClean="0"/>
              <a:t>a.UP</a:t>
            </a:r>
            <a:endParaRPr lang="en-US" sz="1200" b="1" dirty="0"/>
          </a:p>
        </p:txBody>
      </p:sp>
      <p:sp>
        <p:nvSpPr>
          <p:cNvPr id="7" name="TextBox 6"/>
          <p:cNvSpPr txBox="1"/>
          <p:nvPr/>
        </p:nvSpPr>
        <p:spPr>
          <a:xfrm>
            <a:off x="609600" y="2248053"/>
            <a:ext cx="914400" cy="276999"/>
          </a:xfrm>
          <a:prstGeom prst="rect">
            <a:avLst/>
          </a:prstGeom>
          <a:noFill/>
        </p:spPr>
        <p:txBody>
          <a:bodyPr wrap="square" rtlCol="0">
            <a:spAutoFit/>
          </a:bodyPr>
          <a:lstStyle/>
          <a:p>
            <a:r>
              <a:rPr lang="en-US" sz="1200" b="1" dirty="0" err="1" smtClean="0"/>
              <a:t>b.Gujarat</a:t>
            </a:r>
            <a:endParaRPr lang="en-US" sz="1200" b="1" dirty="0"/>
          </a:p>
        </p:txBody>
      </p:sp>
      <p:cxnSp>
        <p:nvCxnSpPr>
          <p:cNvPr id="4" name="Straight Arrow Connector 3"/>
          <p:cNvCxnSpPr/>
          <p:nvPr/>
        </p:nvCxnSpPr>
        <p:spPr>
          <a:xfrm flipV="1">
            <a:off x="2971800" y="1581150"/>
            <a:ext cx="0" cy="28146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819400" y="1352550"/>
            <a:ext cx="762000" cy="276999"/>
          </a:xfrm>
          <a:prstGeom prst="rect">
            <a:avLst/>
          </a:prstGeom>
          <a:noFill/>
        </p:spPr>
        <p:txBody>
          <a:bodyPr wrap="square" rtlCol="0">
            <a:spAutoFit/>
          </a:bodyPr>
          <a:lstStyle/>
          <a:p>
            <a:r>
              <a:rPr lang="en-US" sz="1200" b="1" dirty="0" smtClean="0"/>
              <a:t>c. Sikkim</a:t>
            </a:r>
            <a:endParaRPr lang="en-US" sz="1200" b="1" dirty="0"/>
          </a:p>
        </p:txBody>
      </p:sp>
    </p:spTree>
    <p:extLst>
      <p:ext uri="{BB962C8B-B14F-4D97-AF65-F5344CB8AC3E}">
        <p14:creationId xmlns:p14="http://schemas.microsoft.com/office/powerpoint/2010/main" val="912384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415196"/>
            <a:ext cx="3310265" cy="400110"/>
          </a:xfrm>
          <a:prstGeom prst="rect">
            <a:avLst/>
          </a:prstGeom>
        </p:spPr>
        <p:txBody>
          <a:bodyPr wrap="none">
            <a:spAutoFit/>
          </a:bodyPr>
          <a:lstStyle/>
          <a:p>
            <a:pPr lvl="0"/>
            <a:r>
              <a:rPr lang="en-US" sz="2000" b="1" u="sng" dirty="0">
                <a:solidFill>
                  <a:srgbClr val="FF0000"/>
                </a:solidFill>
              </a:rPr>
              <a:t>A</a:t>
            </a:r>
            <a:r>
              <a:rPr lang="en-US" sz="2000" b="1" u="sng" dirty="0" smtClean="0">
                <a:solidFill>
                  <a:srgbClr val="FF0000"/>
                </a:solidFill>
              </a:rPr>
              <a:t>. Fill in the blanks.</a:t>
            </a:r>
            <a:r>
              <a:rPr lang="en-US" sz="2000" b="1" dirty="0">
                <a:solidFill>
                  <a:srgbClr val="FF0000"/>
                </a:solidFill>
              </a:rPr>
              <a:t> </a:t>
            </a:r>
            <a:r>
              <a:rPr lang="en-US" sz="2000" b="1" dirty="0" smtClean="0">
                <a:solidFill>
                  <a:srgbClr val="FF0000"/>
                </a:solidFill>
              </a:rPr>
              <a:t>   (1X2=2)</a:t>
            </a:r>
            <a:endParaRPr lang="en-US" sz="2000" b="1" dirty="0">
              <a:solidFill>
                <a:srgbClr val="FF0000"/>
              </a:solidFill>
            </a:endParaRPr>
          </a:p>
        </p:txBody>
      </p:sp>
      <p:sp>
        <p:nvSpPr>
          <p:cNvPr id="8" name="Rectangle 6"/>
          <p:cNvSpPr>
            <a:spLocks noChangeArrowheads="1"/>
          </p:cNvSpPr>
          <p:nvPr/>
        </p:nvSpPr>
        <p:spPr bwMode="auto">
          <a:xfrm>
            <a:off x="304800" y="1177342"/>
            <a:ext cx="84582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dirty="0" smtClean="0">
                <a:cs typeface="Arial" pitchFamily="34" charset="0"/>
              </a:rPr>
              <a:t>The well known inhabitants of the DRC are __________.</a:t>
            </a:r>
            <a:endParaRPr kumimoji="0" lang="en-US" sz="2000" b="1" i="0" u="none" strike="noStrike" cap="none" normalizeH="0" dirty="0" smtClean="0">
              <a:ln>
                <a:noFill/>
              </a:ln>
              <a:effectLst/>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Fertile area formed in the desert by underground water that comes to the surface is called an  ________.</a:t>
            </a:r>
            <a:r>
              <a:rPr lang="en-US" sz="2000" b="1" baseline="0" dirty="0" smtClean="0">
                <a:ea typeface="Ebrima"/>
                <a:cs typeface="Ebrima"/>
              </a:rPr>
              <a:t>  </a:t>
            </a:r>
            <a:endParaRPr kumimoji="0" lang="en-US" sz="2000" b="1" i="0" u="none" strike="noStrike" cap="none" normalizeH="0" baseline="0" dirty="0" smtClean="0">
              <a:ln>
                <a:noFill/>
              </a:ln>
              <a:effectLst/>
              <a:cs typeface="Arial" pitchFamily="34" charset="0"/>
            </a:endParaRPr>
          </a:p>
        </p:txBody>
      </p:sp>
      <p:sp>
        <p:nvSpPr>
          <p:cNvPr id="2" name="TextBox 1"/>
          <p:cNvSpPr txBox="1"/>
          <p:nvPr/>
        </p:nvSpPr>
        <p:spPr>
          <a:xfrm>
            <a:off x="5410200" y="1023454"/>
            <a:ext cx="1371600" cy="369332"/>
          </a:xfrm>
          <a:prstGeom prst="rect">
            <a:avLst/>
          </a:prstGeom>
          <a:noFill/>
        </p:spPr>
        <p:txBody>
          <a:bodyPr wrap="square" rtlCol="0">
            <a:spAutoFit/>
          </a:bodyPr>
          <a:lstStyle/>
          <a:p>
            <a:r>
              <a:rPr lang="en-US" b="1" dirty="0" smtClean="0">
                <a:solidFill>
                  <a:srgbClr val="FF0000"/>
                </a:solidFill>
              </a:rPr>
              <a:t>pygmies</a:t>
            </a:r>
            <a:endParaRPr lang="en-US" b="1" dirty="0">
              <a:solidFill>
                <a:srgbClr val="FF0000"/>
              </a:solidFill>
            </a:endParaRPr>
          </a:p>
        </p:txBody>
      </p:sp>
      <p:sp>
        <p:nvSpPr>
          <p:cNvPr id="6" name="TextBox 5"/>
          <p:cNvSpPr txBox="1"/>
          <p:nvPr/>
        </p:nvSpPr>
        <p:spPr>
          <a:xfrm>
            <a:off x="2521527" y="1682328"/>
            <a:ext cx="762000" cy="369332"/>
          </a:xfrm>
          <a:prstGeom prst="rect">
            <a:avLst/>
          </a:prstGeom>
          <a:noFill/>
        </p:spPr>
        <p:txBody>
          <a:bodyPr wrap="square" rtlCol="0">
            <a:spAutoFit/>
          </a:bodyPr>
          <a:lstStyle/>
          <a:p>
            <a:r>
              <a:rPr lang="en-US" b="1" dirty="0" smtClean="0">
                <a:solidFill>
                  <a:srgbClr val="FF0000"/>
                </a:solidFill>
              </a:rPr>
              <a:t>oasis</a:t>
            </a:r>
            <a:endParaRPr lang="en-US" b="1" dirty="0">
              <a:solidFill>
                <a:srgbClr val="FF0000"/>
              </a:solidFill>
            </a:endParaRPr>
          </a:p>
        </p:txBody>
      </p:sp>
      <p:sp>
        <p:nvSpPr>
          <p:cNvPr id="7" name="TextBox 6"/>
          <p:cNvSpPr txBox="1"/>
          <p:nvPr/>
        </p:nvSpPr>
        <p:spPr>
          <a:xfrm>
            <a:off x="4419600" y="2598715"/>
            <a:ext cx="1219200" cy="369332"/>
          </a:xfrm>
          <a:prstGeom prst="rect">
            <a:avLst/>
          </a:prstGeom>
          <a:noFill/>
        </p:spPr>
        <p:txBody>
          <a:bodyPr wrap="square" rtlCol="0">
            <a:spAutoFit/>
          </a:bodyPr>
          <a:lstStyle/>
          <a:p>
            <a:r>
              <a:rPr lang="en-US" b="1" dirty="0" smtClean="0">
                <a:solidFill>
                  <a:srgbClr val="FF0000"/>
                </a:solidFill>
              </a:rPr>
              <a:t>Meadow</a:t>
            </a:r>
            <a:endParaRPr lang="en-US" b="1" dirty="0">
              <a:solidFill>
                <a:srgbClr val="FF0000"/>
              </a:solidFill>
            </a:endParaRPr>
          </a:p>
        </p:txBody>
      </p:sp>
      <p:sp>
        <p:nvSpPr>
          <p:cNvPr id="9" name="TextBox 8"/>
          <p:cNvSpPr txBox="1"/>
          <p:nvPr/>
        </p:nvSpPr>
        <p:spPr>
          <a:xfrm>
            <a:off x="3886200" y="3181350"/>
            <a:ext cx="845127" cy="369332"/>
          </a:xfrm>
          <a:prstGeom prst="rect">
            <a:avLst/>
          </a:prstGeom>
          <a:noFill/>
        </p:spPr>
        <p:txBody>
          <a:bodyPr wrap="square" rtlCol="0">
            <a:spAutoFit/>
          </a:bodyPr>
          <a:lstStyle/>
          <a:p>
            <a:r>
              <a:rPr lang="en-US" b="1" dirty="0" smtClean="0">
                <a:solidFill>
                  <a:srgbClr val="FF0000"/>
                </a:solidFill>
              </a:rPr>
              <a:t>Simon</a:t>
            </a:r>
            <a:endParaRPr lang="en-US" b="1" dirty="0">
              <a:solidFill>
                <a:srgbClr val="FF0000"/>
              </a:solidFill>
            </a:endParaRPr>
          </a:p>
        </p:txBody>
      </p:sp>
      <p:sp>
        <p:nvSpPr>
          <p:cNvPr id="10" name="Rectangle 9"/>
          <p:cNvSpPr/>
          <p:nvPr/>
        </p:nvSpPr>
        <p:spPr>
          <a:xfrm>
            <a:off x="304800" y="2237459"/>
            <a:ext cx="4272773" cy="400110"/>
          </a:xfrm>
          <a:prstGeom prst="rect">
            <a:avLst/>
          </a:prstGeom>
        </p:spPr>
        <p:txBody>
          <a:bodyPr wrap="none">
            <a:spAutoFit/>
          </a:bodyPr>
          <a:lstStyle/>
          <a:p>
            <a:r>
              <a:rPr lang="en-US" sz="2000" b="1" u="sng" dirty="0">
                <a:solidFill>
                  <a:srgbClr val="FF0000"/>
                </a:solidFill>
              </a:rPr>
              <a:t>B</a:t>
            </a:r>
            <a:r>
              <a:rPr lang="en-US" sz="2000" b="1" u="sng" dirty="0" smtClean="0">
                <a:solidFill>
                  <a:srgbClr val="FF0000"/>
                </a:solidFill>
              </a:rPr>
              <a:t>. Choose the correct answer.</a:t>
            </a:r>
            <a:r>
              <a:rPr lang="en-US" sz="2000" b="1" dirty="0">
                <a:solidFill>
                  <a:srgbClr val="FF0000"/>
                </a:solidFill>
              </a:rPr>
              <a:t> </a:t>
            </a:r>
            <a:r>
              <a:rPr lang="en-US" sz="2000" b="1" dirty="0" smtClean="0">
                <a:solidFill>
                  <a:srgbClr val="FF0000"/>
                </a:solidFill>
              </a:rPr>
              <a:t> (</a:t>
            </a:r>
            <a:r>
              <a:rPr lang="en-US" sz="2000" b="1" dirty="0">
                <a:solidFill>
                  <a:srgbClr val="FF0000"/>
                </a:solidFill>
              </a:rPr>
              <a:t>1X2=2</a:t>
            </a:r>
            <a:r>
              <a:rPr lang="en-US" sz="2000" b="1" dirty="0" smtClean="0">
                <a:solidFill>
                  <a:srgbClr val="FF0000"/>
                </a:solidFill>
              </a:rPr>
              <a:t>)</a:t>
            </a:r>
            <a:endParaRPr lang="en-US" sz="2000" b="1" dirty="0">
              <a:solidFill>
                <a:srgbClr val="FF0000"/>
              </a:solidFill>
            </a:endParaRPr>
          </a:p>
        </p:txBody>
      </p:sp>
      <p:sp>
        <p:nvSpPr>
          <p:cNvPr id="11" name="Rectangle 6"/>
          <p:cNvSpPr>
            <a:spLocks noChangeArrowheads="1"/>
          </p:cNvSpPr>
          <p:nvPr/>
        </p:nvSpPr>
        <p:spPr bwMode="auto">
          <a:xfrm>
            <a:off x="374073" y="2650619"/>
            <a:ext cx="84582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dirty="0" smtClean="0">
                <a:cs typeface="Arial" pitchFamily="34" charset="0"/>
              </a:rPr>
              <a:t>Prairie is a French word meaning ________.</a:t>
            </a:r>
          </a:p>
          <a:p>
            <a:pPr marR="0" lvl="0" defTabSz="914400" rtl="0" eaLnBrk="0" fontAlgn="base" latinLnBrk="0" hangingPunct="0">
              <a:lnSpc>
                <a:spcPct val="100000"/>
              </a:lnSpc>
              <a:spcBef>
                <a:spcPct val="0"/>
              </a:spcBef>
              <a:spcAft>
                <a:spcPct val="0"/>
              </a:spcAft>
              <a:buClrTx/>
              <a:buSzTx/>
              <a:tabLst>
                <a:tab pos="571500" algn="l"/>
              </a:tabLst>
            </a:pPr>
            <a:r>
              <a:rPr kumimoji="0" lang="en-US" sz="2000" b="1" i="0" u="none" strike="noStrike" cap="none" normalizeH="0" dirty="0" smtClean="0">
                <a:ln>
                  <a:noFill/>
                </a:ln>
                <a:effectLst/>
                <a:cs typeface="Arial" pitchFamily="34" charset="0"/>
              </a:rPr>
              <a:t>a) Tree		b) Sun		c) Meadow</a:t>
            </a: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Indians protested against the _________.</a:t>
            </a:r>
          </a:p>
          <a:p>
            <a:pPr marR="0" lvl="0" defTabSz="914400" rtl="0" eaLnBrk="0" fontAlgn="base" latinLnBrk="0" hangingPunct="0">
              <a:lnSpc>
                <a:spcPct val="100000"/>
              </a:lnSpc>
              <a:spcBef>
                <a:spcPct val="0"/>
              </a:spcBef>
              <a:spcAft>
                <a:spcPct val="0"/>
              </a:spcAft>
              <a:buClrTx/>
              <a:buSzTx/>
              <a:tabLst>
                <a:tab pos="571500" algn="l"/>
              </a:tabLst>
            </a:pPr>
            <a:r>
              <a:rPr kumimoji="0" lang="en-US" sz="2000" b="1" i="0" u="none" strike="noStrike" cap="none" normalizeH="0" baseline="0" dirty="0" smtClean="0">
                <a:ln>
                  <a:noFill/>
                </a:ln>
                <a:effectLst/>
                <a:cs typeface="Arial" pitchFamily="34" charset="0"/>
              </a:rPr>
              <a:t>a) Gandhiji	b)</a:t>
            </a:r>
            <a:r>
              <a:rPr kumimoji="0" lang="en-US" sz="2000" b="1" i="0" u="none" strike="noStrike" cap="none" normalizeH="0" dirty="0" smtClean="0">
                <a:ln>
                  <a:noFill/>
                </a:ln>
                <a:effectLst/>
                <a:cs typeface="Arial" pitchFamily="34" charset="0"/>
              </a:rPr>
              <a:t> Simon	c) Subhash Chandra Bose</a:t>
            </a:r>
            <a:endParaRPr kumimoji="0" lang="en-US" sz="2000" b="1" i="0" u="none" strike="noStrike" cap="none" normalizeH="0" baseline="0" dirty="0" smtClean="0">
              <a:ln>
                <a:noFill/>
              </a:ln>
              <a:effectLst/>
              <a:cs typeface="Arial" pitchFamily="34" charset="0"/>
            </a:endParaRPr>
          </a:p>
        </p:txBody>
      </p:sp>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1722" y="363292"/>
            <a:ext cx="7467109" cy="707886"/>
          </a:xfrm>
          <a:prstGeom prst="rect">
            <a:avLst/>
          </a:prstGeom>
        </p:spPr>
        <p:txBody>
          <a:bodyPr wrap="none">
            <a:spAutoFit/>
          </a:bodyPr>
          <a:lstStyle/>
          <a:p>
            <a:r>
              <a:rPr lang="en-US" sz="2000" b="1" u="sng" dirty="0">
                <a:solidFill>
                  <a:srgbClr val="FF0000"/>
                </a:solidFill>
              </a:rPr>
              <a:t>C</a:t>
            </a:r>
            <a:r>
              <a:rPr lang="en-US" sz="2000" b="1" u="sng" dirty="0" smtClean="0">
                <a:solidFill>
                  <a:srgbClr val="FF0000"/>
                </a:solidFill>
              </a:rPr>
              <a:t>. Correct the sentences by changing the underlined words.	</a:t>
            </a:r>
            <a:r>
              <a:rPr lang="en-US" sz="2000" b="1" dirty="0">
                <a:solidFill>
                  <a:srgbClr val="FF0000"/>
                </a:solidFill>
              </a:rPr>
              <a:t>(1X2=2</a:t>
            </a:r>
            <a:r>
              <a:rPr lang="en-US" sz="2000" b="1" dirty="0" smtClean="0">
                <a:solidFill>
                  <a:srgbClr val="FF0000"/>
                </a:solidFill>
              </a:rPr>
              <a:t>)</a:t>
            </a:r>
          </a:p>
          <a:p>
            <a:r>
              <a:rPr lang="en-US" sz="2000" b="1" dirty="0" smtClean="0"/>
              <a:t>1</a:t>
            </a:r>
            <a:r>
              <a:rPr lang="en-US" sz="2000" b="1" dirty="0" smtClean="0"/>
              <a:t>. The purple colour zone shows the </a:t>
            </a:r>
            <a:r>
              <a:rPr lang="en-US" sz="2000" b="1" u="sng" dirty="0" smtClean="0"/>
              <a:t>Frigid zone</a:t>
            </a:r>
            <a:r>
              <a:rPr lang="en-US" sz="2000" b="1" dirty="0" smtClean="0"/>
              <a:t>.</a:t>
            </a:r>
            <a:endParaRPr lang="en-US" sz="2000" b="1" dirty="0"/>
          </a:p>
        </p:txBody>
      </p:sp>
      <p:sp>
        <p:nvSpPr>
          <p:cNvPr id="6" name="Rectangle 5"/>
          <p:cNvSpPr/>
          <p:nvPr/>
        </p:nvSpPr>
        <p:spPr>
          <a:xfrm>
            <a:off x="297873" y="3494111"/>
            <a:ext cx="4111510" cy="400110"/>
          </a:xfrm>
          <a:prstGeom prst="rect">
            <a:avLst/>
          </a:prstGeom>
        </p:spPr>
        <p:txBody>
          <a:bodyPr wrap="none">
            <a:spAutoFit/>
          </a:bodyPr>
          <a:lstStyle/>
          <a:p>
            <a:r>
              <a:rPr lang="en-US" sz="2000" b="1" u="sng" dirty="0">
                <a:solidFill>
                  <a:srgbClr val="FF0000"/>
                </a:solidFill>
              </a:rPr>
              <a:t>D</a:t>
            </a:r>
            <a:r>
              <a:rPr lang="en-US" sz="2000" b="1" u="sng" dirty="0" smtClean="0">
                <a:solidFill>
                  <a:srgbClr val="FF0000"/>
                </a:solidFill>
              </a:rPr>
              <a:t>. Give answer in one word.</a:t>
            </a:r>
            <a:r>
              <a:rPr lang="en-US" sz="2000" b="1" dirty="0">
                <a:solidFill>
                  <a:srgbClr val="FF0000"/>
                </a:solidFill>
              </a:rPr>
              <a:t> </a:t>
            </a:r>
            <a:r>
              <a:rPr lang="en-US" sz="2000" b="1" dirty="0" smtClean="0">
                <a:solidFill>
                  <a:srgbClr val="FF0000"/>
                </a:solidFill>
              </a:rPr>
              <a:t> (</a:t>
            </a:r>
            <a:r>
              <a:rPr lang="en-US" sz="2000" b="1" dirty="0">
                <a:solidFill>
                  <a:srgbClr val="FF0000"/>
                </a:solidFill>
              </a:rPr>
              <a:t>1X2=2</a:t>
            </a:r>
            <a:r>
              <a:rPr lang="en-US" sz="2000" b="1" dirty="0" smtClean="0">
                <a:solidFill>
                  <a:srgbClr val="FF0000"/>
                </a:solidFill>
              </a:rPr>
              <a:t>)</a:t>
            </a:r>
            <a:endParaRPr lang="en-US" sz="2000" b="1" dirty="0">
              <a:solidFill>
                <a:srgbClr val="FF0000"/>
              </a:solidFill>
            </a:endParaRPr>
          </a:p>
        </p:txBody>
      </p:sp>
      <p:sp>
        <p:nvSpPr>
          <p:cNvPr id="7" name="TextBox 6"/>
          <p:cNvSpPr txBox="1"/>
          <p:nvPr/>
        </p:nvSpPr>
        <p:spPr>
          <a:xfrm>
            <a:off x="280022" y="3915002"/>
            <a:ext cx="8513618" cy="646331"/>
          </a:xfrm>
          <a:prstGeom prst="rect">
            <a:avLst/>
          </a:prstGeom>
          <a:noFill/>
        </p:spPr>
        <p:txBody>
          <a:bodyPr wrap="square" rtlCol="0">
            <a:spAutoFit/>
          </a:bodyPr>
          <a:lstStyle/>
          <a:p>
            <a:pPr marL="342900" indent="-342900">
              <a:buAutoNum type="arabicPeriod"/>
            </a:pPr>
            <a:r>
              <a:rPr lang="en-US" b="1" dirty="0" smtClean="0"/>
              <a:t>Jackets with hoods lined with fur. __________</a:t>
            </a:r>
          </a:p>
          <a:p>
            <a:pPr marL="342900" indent="-342900">
              <a:buAutoNum type="arabicPeriod"/>
            </a:pPr>
            <a:r>
              <a:rPr lang="en-US" b="1" dirty="0" smtClean="0"/>
              <a:t>Small hills of sand keep shifting due to strong winds. ___________</a:t>
            </a:r>
          </a:p>
        </p:txBody>
      </p:sp>
      <p:sp>
        <p:nvSpPr>
          <p:cNvPr id="9" name="TextBox 8"/>
          <p:cNvSpPr txBox="1"/>
          <p:nvPr/>
        </p:nvSpPr>
        <p:spPr>
          <a:xfrm>
            <a:off x="3952818" y="3877494"/>
            <a:ext cx="907473" cy="369332"/>
          </a:xfrm>
          <a:prstGeom prst="rect">
            <a:avLst/>
          </a:prstGeom>
          <a:noFill/>
        </p:spPr>
        <p:txBody>
          <a:bodyPr wrap="square" rtlCol="0">
            <a:spAutoFit/>
          </a:bodyPr>
          <a:lstStyle/>
          <a:p>
            <a:r>
              <a:rPr lang="en-US" b="1" dirty="0">
                <a:solidFill>
                  <a:srgbClr val="FF0000"/>
                </a:solidFill>
              </a:rPr>
              <a:t>P</a:t>
            </a:r>
            <a:r>
              <a:rPr lang="en-US" b="1" dirty="0" smtClean="0">
                <a:solidFill>
                  <a:srgbClr val="FF0000"/>
                </a:solidFill>
              </a:rPr>
              <a:t>arkas</a:t>
            </a:r>
            <a:endParaRPr lang="en-US" b="1" dirty="0">
              <a:solidFill>
                <a:srgbClr val="FF0000"/>
              </a:solidFill>
            </a:endParaRPr>
          </a:p>
        </p:txBody>
      </p:sp>
      <p:sp>
        <p:nvSpPr>
          <p:cNvPr id="10" name="TextBox 9"/>
          <p:cNvSpPr txBox="1"/>
          <p:nvPr/>
        </p:nvSpPr>
        <p:spPr>
          <a:xfrm>
            <a:off x="5715000" y="4092741"/>
            <a:ext cx="1447800" cy="369332"/>
          </a:xfrm>
          <a:prstGeom prst="rect">
            <a:avLst/>
          </a:prstGeom>
          <a:noFill/>
        </p:spPr>
        <p:txBody>
          <a:bodyPr wrap="square" rtlCol="0">
            <a:spAutoFit/>
          </a:bodyPr>
          <a:lstStyle/>
          <a:p>
            <a:r>
              <a:rPr lang="en-US" b="1" dirty="0" smtClean="0">
                <a:solidFill>
                  <a:srgbClr val="FF0000"/>
                </a:solidFill>
              </a:rPr>
              <a:t>Sand dunes</a:t>
            </a:r>
            <a:endParaRPr lang="en-US" b="1"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76350"/>
            <a:ext cx="2234046" cy="1251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18655" y="2598417"/>
            <a:ext cx="7162800" cy="923330"/>
          </a:xfrm>
          <a:prstGeom prst="rect">
            <a:avLst/>
          </a:prstGeom>
          <a:noFill/>
        </p:spPr>
        <p:txBody>
          <a:bodyPr wrap="square" rtlCol="0">
            <a:spAutoFit/>
          </a:bodyPr>
          <a:lstStyle/>
          <a:p>
            <a:pPr marL="342900" indent="-342900">
              <a:buAutoNum type="alphaLcParenR"/>
            </a:pPr>
            <a:r>
              <a:rPr lang="en-US" b="1" dirty="0" smtClean="0"/>
              <a:t>Frigid zone	b) Torrid zone	c) Temperate zone</a:t>
            </a:r>
          </a:p>
          <a:p>
            <a:r>
              <a:rPr lang="en-US" b="1" dirty="0" smtClean="0"/>
              <a:t>2. DRC has the world’s largest deposits </a:t>
            </a:r>
            <a:r>
              <a:rPr lang="en-US" b="1" dirty="0" smtClean="0"/>
              <a:t>of </a:t>
            </a:r>
            <a:r>
              <a:rPr lang="en-US" b="1" u="sng" dirty="0" smtClean="0"/>
              <a:t>silver</a:t>
            </a:r>
            <a:r>
              <a:rPr lang="en-US" b="1" dirty="0" smtClean="0"/>
              <a:t>.</a:t>
            </a:r>
            <a:endParaRPr lang="en-US" b="1" dirty="0" smtClean="0"/>
          </a:p>
          <a:p>
            <a:r>
              <a:rPr lang="en-US" b="1" dirty="0" smtClean="0">
                <a:solidFill>
                  <a:srgbClr val="FF0000"/>
                </a:solidFill>
              </a:rPr>
              <a:t>Ans. </a:t>
            </a:r>
            <a:r>
              <a:rPr lang="en-US" b="1" dirty="0" smtClean="0">
                <a:solidFill>
                  <a:srgbClr val="FF0000"/>
                </a:solidFill>
              </a:rPr>
              <a:t>Cobalt</a:t>
            </a:r>
            <a:r>
              <a:rPr lang="en-US" b="1" dirty="0" smtClean="0"/>
              <a:t>		</a:t>
            </a:r>
          </a:p>
        </p:txBody>
      </p:sp>
      <p:sp>
        <p:nvSpPr>
          <p:cNvPr id="4" name="TextBox 3"/>
          <p:cNvSpPr txBox="1"/>
          <p:nvPr/>
        </p:nvSpPr>
        <p:spPr>
          <a:xfrm>
            <a:off x="2882800" y="1809750"/>
            <a:ext cx="1984951" cy="369332"/>
          </a:xfrm>
          <a:prstGeom prst="rect">
            <a:avLst/>
          </a:prstGeom>
          <a:noFill/>
        </p:spPr>
        <p:txBody>
          <a:bodyPr wrap="square" rtlCol="0">
            <a:spAutoFit/>
          </a:bodyPr>
          <a:lstStyle/>
          <a:p>
            <a:r>
              <a:rPr lang="en-US" b="1" dirty="0" smtClean="0">
                <a:solidFill>
                  <a:srgbClr val="FF0000"/>
                </a:solidFill>
              </a:rPr>
              <a:t>Ans. </a:t>
            </a:r>
            <a:r>
              <a:rPr lang="en-US" b="1" dirty="0" smtClean="0">
                <a:solidFill>
                  <a:srgbClr val="FF0000"/>
                </a:solidFill>
              </a:rPr>
              <a:t>Torrid </a:t>
            </a:r>
            <a:r>
              <a:rPr lang="en-US" b="1" dirty="0">
                <a:solidFill>
                  <a:srgbClr val="FF0000"/>
                </a:solidFill>
              </a:rPr>
              <a:t>zone</a:t>
            </a:r>
            <a:r>
              <a:rPr lang="en-US" b="1" dirty="0" smtClean="0">
                <a:solidFill>
                  <a:srgbClr val="FF0000"/>
                </a:solidFill>
              </a:rPr>
              <a:t> </a:t>
            </a:r>
            <a:endParaRPr lang="en-US" b="1" dirty="0">
              <a:solidFill>
                <a:srgbClr val="FF0000"/>
              </a:solidFill>
            </a:endParaRPr>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047750"/>
            <a:ext cx="7010400" cy="2862322"/>
          </a:xfrm>
          <a:prstGeom prst="rect">
            <a:avLst/>
          </a:prstGeom>
        </p:spPr>
        <p:txBody>
          <a:bodyPr wrap="square">
            <a:spAutoFit/>
          </a:bodyPr>
          <a:lstStyle/>
          <a:p>
            <a:r>
              <a:rPr lang="en-US" b="1" u="sng" dirty="0">
                <a:solidFill>
                  <a:srgbClr val="FF0000"/>
                </a:solidFill>
              </a:rPr>
              <a:t>E</a:t>
            </a:r>
            <a:r>
              <a:rPr lang="en-US" b="1" u="sng" dirty="0" smtClean="0">
                <a:solidFill>
                  <a:srgbClr val="FF0000"/>
                </a:solidFill>
              </a:rPr>
              <a:t>. Read the paragraph and answer the following questions. </a:t>
            </a:r>
            <a:r>
              <a:rPr lang="en-US" b="1" dirty="0">
                <a:solidFill>
                  <a:srgbClr val="FF0000"/>
                </a:solidFill>
              </a:rPr>
              <a:t>(1X2=2</a:t>
            </a:r>
            <a:r>
              <a:rPr lang="en-US" b="1" dirty="0" smtClean="0">
                <a:solidFill>
                  <a:srgbClr val="FF0000"/>
                </a:solidFill>
              </a:rPr>
              <a:t>)</a:t>
            </a:r>
            <a:endParaRPr lang="en-US" b="1" u="sng" dirty="0" smtClean="0">
              <a:solidFill>
                <a:srgbClr val="FF0000"/>
              </a:solidFill>
            </a:endParaRPr>
          </a:p>
          <a:p>
            <a:pPr lvl="0"/>
            <a:endParaRPr lang="en-US" b="1" u="sng" dirty="0">
              <a:solidFill>
                <a:srgbClr val="FF0000"/>
              </a:solidFill>
            </a:endParaRPr>
          </a:p>
          <a:p>
            <a:pPr lvl="0"/>
            <a:r>
              <a:rPr lang="en-US" b="1" dirty="0" smtClean="0"/>
              <a:t>Three species of great apes live in the DRC. These are the common chimpanzee, the bonobo and the gorilla. It is the only country in the world in which bonobos are found in the wild.</a:t>
            </a:r>
            <a:endParaRPr lang="en-US" b="1" dirty="0"/>
          </a:p>
          <a:p>
            <a:pPr marL="342900" lvl="0" indent="-342900">
              <a:buAutoNum type="arabicPeriod"/>
            </a:pPr>
            <a:r>
              <a:rPr lang="en-US" b="1" dirty="0" smtClean="0">
                <a:solidFill>
                  <a:srgbClr val="FF0000"/>
                </a:solidFill>
              </a:rPr>
              <a:t>How many kinds of species of apes live in the DRC?</a:t>
            </a:r>
          </a:p>
          <a:p>
            <a:pPr lvl="0"/>
            <a:r>
              <a:rPr lang="en-US" b="1" dirty="0" smtClean="0"/>
              <a:t>Ans</a:t>
            </a:r>
            <a:r>
              <a:rPr lang="en-US" b="1" dirty="0"/>
              <a:t>. Three species of great apes live in the DRC.</a:t>
            </a:r>
          </a:p>
          <a:p>
            <a:pPr lvl="0"/>
            <a:r>
              <a:rPr lang="en-US" b="1" dirty="0" smtClean="0">
                <a:solidFill>
                  <a:srgbClr val="FF0000"/>
                </a:solidFill>
              </a:rPr>
              <a:t>2. </a:t>
            </a:r>
            <a:r>
              <a:rPr lang="en-US" b="1" dirty="0">
                <a:solidFill>
                  <a:srgbClr val="FF0000"/>
                </a:solidFill>
              </a:rPr>
              <a:t>Which is </a:t>
            </a:r>
            <a:r>
              <a:rPr lang="en-US" b="1" dirty="0" smtClean="0">
                <a:solidFill>
                  <a:srgbClr val="FF0000"/>
                </a:solidFill>
              </a:rPr>
              <a:t>the only country in the world in which bonobos are found?</a:t>
            </a:r>
          </a:p>
          <a:p>
            <a:r>
              <a:rPr lang="en-US" b="1" dirty="0" smtClean="0"/>
              <a:t>Ans. DRC is </a:t>
            </a:r>
            <a:r>
              <a:rPr lang="en-US" b="1" dirty="0"/>
              <a:t>the only country in the world in which bonobos are found in the </a:t>
            </a:r>
            <a:r>
              <a:rPr lang="en-US" b="1" dirty="0" smtClean="0"/>
              <a:t>wild. </a:t>
            </a:r>
            <a:endParaRPr lang="en-US" b="1" dirty="0"/>
          </a:p>
        </p:txBody>
      </p:sp>
    </p:spTree>
    <p:extLst>
      <p:ext uri="{BB962C8B-B14F-4D97-AF65-F5344CB8AC3E}">
        <p14:creationId xmlns:p14="http://schemas.microsoft.com/office/powerpoint/2010/main" val="60163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09550"/>
            <a:ext cx="6629400" cy="369332"/>
          </a:xfrm>
          <a:prstGeom prst="rect">
            <a:avLst/>
          </a:prstGeom>
        </p:spPr>
        <p:txBody>
          <a:bodyPr wrap="square">
            <a:spAutoFit/>
          </a:bodyPr>
          <a:lstStyle/>
          <a:p>
            <a:r>
              <a:rPr lang="en-US" b="1" u="sng" dirty="0">
                <a:solidFill>
                  <a:srgbClr val="FF0000"/>
                </a:solidFill>
              </a:rPr>
              <a:t>F</a:t>
            </a:r>
            <a:r>
              <a:rPr lang="en-US" b="1" u="sng" dirty="0" smtClean="0">
                <a:solidFill>
                  <a:srgbClr val="FF0000"/>
                </a:solidFill>
              </a:rPr>
              <a:t>. Answer the following questions. </a:t>
            </a:r>
            <a:r>
              <a:rPr lang="en-US" b="1" dirty="0" smtClean="0">
                <a:solidFill>
                  <a:srgbClr val="FF0000"/>
                </a:solidFill>
              </a:rPr>
              <a:t>(2X3=6)</a:t>
            </a:r>
            <a:endParaRPr lang="en-US" b="1" u="sng" dirty="0">
              <a:solidFill>
                <a:srgbClr val="FF0000"/>
              </a:solidFill>
            </a:endParaRPr>
          </a:p>
        </p:txBody>
      </p:sp>
      <p:sp>
        <p:nvSpPr>
          <p:cNvPr id="3" name="TextBox 2"/>
          <p:cNvSpPr txBox="1"/>
          <p:nvPr/>
        </p:nvSpPr>
        <p:spPr>
          <a:xfrm>
            <a:off x="152400" y="742950"/>
            <a:ext cx="8763000" cy="3785652"/>
          </a:xfrm>
          <a:prstGeom prst="rect">
            <a:avLst/>
          </a:prstGeom>
          <a:noFill/>
        </p:spPr>
        <p:txBody>
          <a:bodyPr wrap="square" rtlCol="0">
            <a:spAutoFit/>
          </a:bodyPr>
          <a:lstStyle/>
          <a:p>
            <a:pPr marL="342900" indent="-342900">
              <a:buAutoNum type="arabicPeriod"/>
            </a:pPr>
            <a:r>
              <a:rPr lang="en-US" sz="2000" b="1" dirty="0" smtClean="0">
                <a:solidFill>
                  <a:srgbClr val="FF0000"/>
                </a:solidFill>
              </a:rPr>
              <a:t>Why did Eric the Red name the island ‘Greenland’?</a:t>
            </a:r>
          </a:p>
          <a:p>
            <a:r>
              <a:rPr lang="en-US" sz="2000" b="1" dirty="0" smtClean="0"/>
              <a:t>Ans.  Eric, the Red named the island ‘Greenland’ in the hope that the name would attract settlers from other countries, particularly Iceland, the nearest European country.</a:t>
            </a:r>
          </a:p>
          <a:p>
            <a:r>
              <a:rPr lang="en-US" sz="2000" b="1" dirty="0" smtClean="0">
                <a:solidFill>
                  <a:srgbClr val="FF0000"/>
                </a:solidFill>
              </a:rPr>
              <a:t>2. Define Savanna. Which part of the DRC has this type of vegetation?</a:t>
            </a:r>
          </a:p>
          <a:p>
            <a:r>
              <a:rPr lang="en-US" sz="2000" b="1" dirty="0" smtClean="0"/>
              <a:t>Ans. </a:t>
            </a:r>
            <a:r>
              <a:rPr lang="en-IN" altLang="en-US" sz="2000" b="1" dirty="0">
                <a:cs typeface="Calibri" panose="020F0502020204030204" charset="0"/>
              </a:rPr>
              <a:t>Ans. </a:t>
            </a:r>
            <a:r>
              <a:rPr lang="en-IN" altLang="en-US" sz="2000" b="1" dirty="0" smtClean="0">
                <a:cs typeface="Calibri" panose="020F0502020204030204" charset="0"/>
              </a:rPr>
              <a:t>Savanna</a:t>
            </a:r>
          </a:p>
          <a:p>
            <a:r>
              <a:rPr lang="en-IN" altLang="en-US" sz="2000" b="1" dirty="0" smtClean="0">
                <a:cs typeface="Calibri" panose="020F0502020204030204" charset="0"/>
              </a:rPr>
              <a:t> </a:t>
            </a:r>
            <a:r>
              <a:rPr lang="en-IN" altLang="en-US" sz="2000" b="1" dirty="0">
                <a:cs typeface="Calibri" panose="020F0502020204030204" charset="0"/>
              </a:rPr>
              <a:t>- a large flat area of grassland with scattered trees, found in warm parts.</a:t>
            </a:r>
          </a:p>
          <a:p>
            <a:r>
              <a:rPr lang="en-US" sz="2000" b="1" dirty="0">
                <a:cs typeface="Calibri" panose="020F0502020204030204" charset="0"/>
              </a:rPr>
              <a:t> </a:t>
            </a:r>
            <a:r>
              <a:rPr lang="en-US" sz="2000" b="1" dirty="0" smtClean="0">
                <a:cs typeface="Calibri" panose="020F0502020204030204" charset="0"/>
              </a:rPr>
              <a:t>- </a:t>
            </a:r>
            <a:r>
              <a:rPr lang="en-US" sz="2000" b="1" dirty="0">
                <a:cs typeface="Calibri" panose="020F0502020204030204" charset="0"/>
              </a:rPr>
              <a:t>the southern part of DRC have Savanna</a:t>
            </a:r>
            <a:r>
              <a:rPr lang="en-US" sz="2000" b="1" dirty="0" smtClean="0">
                <a:cs typeface="Calibri" panose="020F0502020204030204" charset="0"/>
              </a:rPr>
              <a:t>.</a:t>
            </a:r>
            <a:endParaRPr lang="en-US" sz="2000" b="1" dirty="0" smtClean="0"/>
          </a:p>
          <a:p>
            <a:r>
              <a:rPr lang="en-US" sz="2000" b="1" dirty="0" smtClean="0">
                <a:solidFill>
                  <a:srgbClr val="FF0000"/>
                </a:solidFill>
              </a:rPr>
              <a:t>3. How did Bedouins traditionally earn their living?</a:t>
            </a:r>
          </a:p>
          <a:p>
            <a:r>
              <a:rPr lang="en-US" sz="2000" b="1" dirty="0" smtClean="0"/>
              <a:t>Ans. </a:t>
            </a:r>
            <a:r>
              <a:rPr lang="en-US" sz="2000" b="1" dirty="0" smtClean="0">
                <a:ea typeface="SimSun" panose="02010600030101010101" pitchFamily="2" charset="-122"/>
                <a:cs typeface="Calibri" panose="020F0502020204030204" charset="0"/>
              </a:rPr>
              <a:t>The </a:t>
            </a:r>
            <a:r>
              <a:rPr lang="en-US" sz="2000" b="1" dirty="0">
                <a:ea typeface="SimSun" panose="02010600030101010101" pitchFamily="2" charset="-122"/>
                <a:cs typeface="Calibri" panose="020F0502020204030204" charset="0"/>
              </a:rPr>
              <a:t>Bedouins sell animals and their products at market places in villages and buy food grains, dates and other things to earn their living.</a:t>
            </a:r>
          </a:p>
          <a:p>
            <a:endParaRPr lang="en-US" sz="2000" b="1" dirty="0"/>
          </a:p>
        </p:txBody>
      </p:sp>
    </p:spTree>
    <p:extLst>
      <p:ext uri="{BB962C8B-B14F-4D97-AF65-F5344CB8AC3E}">
        <p14:creationId xmlns:p14="http://schemas.microsoft.com/office/powerpoint/2010/main" val="2732906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ch-8 &amp; 16 for Revision 3</a:t>
            </a:r>
            <a:endParaRPr u="none"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TotalTime>
  <Words>499</Words>
  <Application>Microsoft Office PowerPoint</Application>
  <PresentationFormat>On-screen Show (16:9)</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LEARNING OBJECTIVES</vt:lpstr>
      <vt:lpstr>PowerPoint Presentation</vt:lpstr>
      <vt:lpstr>PowerPoint Presentation</vt:lpstr>
      <vt:lpstr>PowerPoint Presentation</vt:lpstr>
      <vt:lpstr>PowerPoint Presentation</vt:lpstr>
      <vt:lpstr>PowerPoint Presentation</vt:lpstr>
      <vt:lpstr>HOMEWORK                                              Learn Q/A of ch-8 &amp; 16 for Revision 3</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68</cp:revision>
  <dcterms:created xsi:type="dcterms:W3CDTF">2022-03-30T01:46:19Z</dcterms:created>
  <dcterms:modified xsi:type="dcterms:W3CDTF">2023-01-23T14:44:40Z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