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74" r:id="rId4"/>
    <p:sldId id="276" r:id="rId5"/>
    <p:sldId id="279" r:id="rId6"/>
    <p:sldId id="268" r:id="rId7"/>
    <p:sldId id="269" r:id="rId8"/>
    <p:sldId id="270" r:id="rId9"/>
  </p:sldIdLst>
  <p:sldSz cx="9144000" cy="5143500" type="screen16x9"/>
  <p:notesSz cx="9144000" cy="51435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658"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7723759" y="144104"/>
            <a:ext cx="1232521" cy="611872"/>
          </a:xfrm>
          <a:prstGeom prst="rect">
            <a:avLst/>
          </a:prstGeom>
        </p:spPr>
      </p:pic>
      <p:sp>
        <p:nvSpPr>
          <p:cNvPr id="2" name="Holder 2"/>
          <p:cNvSpPr>
            <a:spLocks noGrp="1"/>
          </p:cNvSpPr>
          <p:nvPr>
            <p:ph type="title"/>
          </p:nvPr>
        </p:nvSpPr>
        <p:spPr>
          <a:xfrm>
            <a:off x="330583" y="2144366"/>
            <a:ext cx="8482832" cy="1210945"/>
          </a:xfrm>
          <a:prstGeom prst="rect">
            <a:avLst/>
          </a:prstGeom>
        </p:spPr>
        <p:txBody>
          <a:bodyPr wrap="square" lIns="0" tIns="0" rIns="0" bIns="0">
            <a:spAutoFit/>
          </a:bodyPr>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a:xfrm>
            <a:off x="384190" y="2562790"/>
            <a:ext cx="8375618" cy="12446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a:xfrm>
            <a:off x="6583680" y="4783455"/>
            <a:ext cx="2103120" cy="2571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4137659"/>
            <a:ext cx="9143981" cy="1005829"/>
          </a:xfrm>
          <a:prstGeom prst="rect">
            <a:avLst/>
          </a:prstGeom>
        </p:spPr>
      </p:pic>
      <p:sp>
        <p:nvSpPr>
          <p:cNvPr id="3" name="object 3"/>
          <p:cNvSpPr txBox="1"/>
          <p:nvPr/>
        </p:nvSpPr>
        <p:spPr>
          <a:xfrm>
            <a:off x="609599" y="1352550"/>
            <a:ext cx="8113397" cy="1859483"/>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itchFamily="34" charset="0"/>
                <a:ea typeface="Calibri" pitchFamily="34" charset="0"/>
                <a:cs typeface="Calibri" pitchFamily="34" charset="0"/>
              </a:rPr>
              <a:t>SESSION</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lang="en-US" sz="2000" b="1" spc="-5" dirty="0">
                <a:latin typeface="Calibri" pitchFamily="34" charset="0"/>
                <a:ea typeface="Calibri" pitchFamily="34" charset="0"/>
                <a:cs typeface="Calibri" pitchFamily="34" charset="0"/>
              </a:rPr>
              <a:t>5</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CLASS</a:t>
            </a:r>
            <a:r>
              <a:rPr sz="2000" b="1" spc="-35"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5</a:t>
            </a:r>
            <a:endParaRPr sz="2000" dirty="0">
              <a:latin typeface="Calibri" pitchFamily="34" charset="0"/>
              <a:ea typeface="Calibri" pitchFamily="34" charset="0"/>
              <a:cs typeface="Calibri" pitchFamily="34" charset="0"/>
            </a:endParaRPr>
          </a:p>
          <a:p>
            <a:pPr marL="12700" marR="3860165">
              <a:lnSpc>
                <a:spcPct val="100000"/>
              </a:lnSpc>
            </a:pPr>
            <a:r>
              <a:rPr sz="2000" b="1" spc="-10" dirty="0">
                <a:latin typeface="Calibri" pitchFamily="34" charset="0"/>
                <a:ea typeface="Calibri" pitchFamily="34" charset="0"/>
                <a:cs typeface="Calibri" pitchFamily="34" charset="0"/>
              </a:rPr>
              <a:t>SUBJECT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SOCIAL</a:t>
            </a:r>
            <a:r>
              <a:rPr sz="2000" b="1" spc="-3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SCIENCE </a:t>
            </a:r>
            <a:r>
              <a:rPr sz="2000" b="1" spc="-434" dirty="0">
                <a:latin typeface="Calibri" pitchFamily="34" charset="0"/>
                <a:ea typeface="Calibri" pitchFamily="34" charset="0"/>
                <a:cs typeface="Calibri" pitchFamily="34" charset="0"/>
              </a:rPr>
              <a:t> </a:t>
            </a:r>
            <a:endParaRPr lang="en-US" sz="2000" b="1" spc="-434" dirty="0" smtClean="0">
              <a:latin typeface="Calibri" pitchFamily="34" charset="0"/>
              <a:ea typeface="Calibri" pitchFamily="34" charset="0"/>
              <a:cs typeface="Calibri" pitchFamily="34" charset="0"/>
            </a:endParaRPr>
          </a:p>
          <a:p>
            <a:pPr marL="12700" marR="3860165">
              <a:lnSpc>
                <a:spcPct val="100000"/>
              </a:lnSpc>
            </a:pPr>
            <a:r>
              <a:rPr sz="2000" b="1" spc="-5" dirty="0" smtClean="0">
                <a:latin typeface="Calibri" pitchFamily="34" charset="0"/>
                <a:ea typeface="Calibri" pitchFamily="34" charset="0"/>
                <a:cs typeface="Calibri" pitchFamily="34" charset="0"/>
              </a:rPr>
              <a:t>CHAPTER</a:t>
            </a:r>
            <a:r>
              <a:rPr sz="2000" b="1" spc="-20" dirty="0" smtClean="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NUMBER:</a:t>
            </a:r>
            <a:r>
              <a:rPr sz="2000" b="1" spc="-15" dirty="0">
                <a:latin typeface="Calibri" pitchFamily="34" charset="0"/>
                <a:ea typeface="Calibri" pitchFamily="34" charset="0"/>
                <a:cs typeface="Calibri" pitchFamily="34" charset="0"/>
              </a:rPr>
              <a:t> </a:t>
            </a:r>
            <a:r>
              <a:rPr lang="en-US" sz="2000" b="1" spc="-5" dirty="0" smtClean="0">
                <a:latin typeface="Calibri" pitchFamily="34" charset="0"/>
                <a:ea typeface="Calibri" pitchFamily="34" charset="0"/>
                <a:cs typeface="Calibri" pitchFamily="34" charset="0"/>
              </a:rPr>
              <a:t>10 and 20</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CHAPTER</a:t>
            </a:r>
            <a:r>
              <a:rPr sz="2000" b="1" spc="-2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NAME</a:t>
            </a:r>
            <a:r>
              <a:rPr sz="2000" b="1" spc="-15" dirty="0">
                <a:latin typeface="Calibri" pitchFamily="34" charset="0"/>
                <a:ea typeface="Calibri" pitchFamily="34" charset="0"/>
                <a:cs typeface="Calibri" pitchFamily="34" charset="0"/>
              </a:rPr>
              <a:t> </a:t>
            </a:r>
            <a:r>
              <a:rPr sz="2000" b="1" dirty="0" smtClean="0">
                <a:latin typeface="Calibri" pitchFamily="34" charset="0"/>
                <a:ea typeface="Calibri" pitchFamily="34" charset="0"/>
                <a:cs typeface="Calibri" pitchFamily="34" charset="0"/>
              </a:rPr>
              <a:t>:</a:t>
            </a:r>
            <a:r>
              <a:rPr lang="en-US" sz="2000" b="1" dirty="0" smtClean="0">
                <a:latin typeface="Calibri" pitchFamily="34" charset="0"/>
                <a:ea typeface="Calibri" pitchFamily="34" charset="0"/>
                <a:cs typeface="Calibri" pitchFamily="34" charset="0"/>
              </a:rPr>
              <a:t> COMMUNICATION AND GANDHIJI LEADS THE NATION</a:t>
            </a:r>
            <a:endParaRPr sz="2000" dirty="0">
              <a:latin typeface="Calibri" pitchFamily="34" charset="0"/>
              <a:ea typeface="Calibri" pitchFamily="34" charset="0"/>
              <a:cs typeface="Calibri" pitchFamily="34" charset="0"/>
            </a:endParaRPr>
          </a:p>
          <a:p>
            <a:pPr marL="12700" marR="5080"/>
            <a:r>
              <a:rPr sz="2000" b="1" spc="-5" dirty="0">
                <a:latin typeface="Calibri" pitchFamily="34" charset="0"/>
                <a:ea typeface="Calibri" pitchFamily="34" charset="0"/>
                <a:cs typeface="Calibri" pitchFamily="34" charset="0"/>
              </a:rPr>
              <a:t>SU</a:t>
            </a:r>
            <a:r>
              <a:rPr sz="2000" b="1" spc="-45" dirty="0">
                <a:latin typeface="Calibri" pitchFamily="34" charset="0"/>
                <a:ea typeface="Calibri" pitchFamily="34" charset="0"/>
                <a:cs typeface="Calibri" pitchFamily="34" charset="0"/>
              </a:rPr>
              <a:t>B</a:t>
            </a:r>
            <a:r>
              <a:rPr sz="2000" b="1" spc="-55" dirty="0">
                <a:latin typeface="Calibri" pitchFamily="34" charset="0"/>
                <a:ea typeface="Calibri" pitchFamily="34" charset="0"/>
                <a:cs typeface="Calibri" pitchFamily="34" charset="0"/>
              </a:rPr>
              <a:t>T</a:t>
            </a:r>
            <a:r>
              <a:rPr sz="2000" b="1" spc="-5" dirty="0">
                <a:latin typeface="Calibri" pitchFamily="34" charset="0"/>
                <a:ea typeface="Calibri" pitchFamily="34" charset="0"/>
                <a:cs typeface="Calibri" pitchFamily="34" charset="0"/>
              </a:rPr>
              <a:t>OPI</a:t>
            </a:r>
            <a:r>
              <a:rPr sz="2000" b="1" dirty="0">
                <a:latin typeface="Calibri" pitchFamily="34" charset="0"/>
                <a:ea typeface="Calibri" pitchFamily="34" charset="0"/>
                <a:cs typeface="Calibri" pitchFamily="34" charset="0"/>
              </a:rPr>
              <a:t>C</a:t>
            </a:r>
            <a:r>
              <a:rPr sz="2000" b="1" spc="-5" dirty="0">
                <a:latin typeface="Calibri" pitchFamily="34" charset="0"/>
                <a:ea typeface="Calibri" pitchFamily="34" charset="0"/>
                <a:cs typeface="Calibri" pitchFamily="34" charset="0"/>
              </a:rPr>
              <a:t> </a:t>
            </a:r>
            <a:r>
              <a:rPr sz="2000" b="1" dirty="0" smtClean="0">
                <a:latin typeface="Calibri" pitchFamily="34" charset="0"/>
                <a:ea typeface="Calibri" pitchFamily="34" charset="0"/>
                <a:cs typeface="Calibri" pitchFamily="34" charset="0"/>
              </a:rPr>
              <a:t>:</a:t>
            </a:r>
            <a:r>
              <a:rPr lang="en-US" sz="2000" b="1" dirty="0" smtClean="0">
                <a:latin typeface="Calibri" pitchFamily="34" charset="0"/>
                <a:ea typeface="Calibri" pitchFamily="34" charset="0"/>
                <a:cs typeface="Calibri" pitchFamily="34" charset="0"/>
              </a:rPr>
              <a:t> REVISION 4</a:t>
            </a:r>
            <a:endParaRPr sz="2000" dirty="0">
              <a:ea typeface="Calibri" pitchFamily="34" charset="0"/>
              <a:cs typeface="Calibri" pitchFamily="34" charset="0"/>
            </a:endParaRPr>
          </a:p>
        </p:txBody>
      </p:sp>
      <p:pic>
        <p:nvPicPr>
          <p:cNvPr id="4" name="object 4"/>
          <p:cNvPicPr/>
          <p:nvPr/>
        </p:nvPicPr>
        <p:blipFill>
          <a:blip r:embed="rId3"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8040" y="1276350"/>
            <a:ext cx="3361054"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65" dirty="0"/>
              <a:t> </a:t>
            </a:r>
            <a:r>
              <a:rPr sz="2000" u="none" spc="-10" dirty="0"/>
              <a:t>OBJECTIVES</a:t>
            </a:r>
          </a:p>
        </p:txBody>
      </p:sp>
      <p:sp>
        <p:nvSpPr>
          <p:cNvPr id="3" name="object 3"/>
          <p:cNvSpPr txBox="1"/>
          <p:nvPr/>
        </p:nvSpPr>
        <p:spPr>
          <a:xfrm>
            <a:off x="658040" y="1885950"/>
            <a:ext cx="8181160" cy="961802"/>
          </a:xfrm>
          <a:prstGeom prst="rect">
            <a:avLst/>
          </a:prstGeom>
        </p:spPr>
        <p:txBody>
          <a:bodyPr vert="horz" wrap="square" lIns="0" tIns="12700" rIns="0" bIns="0" rtlCol="0">
            <a:spAutoFit/>
          </a:bodyPr>
          <a:lstStyle/>
          <a:p>
            <a:pPr marL="12700">
              <a:lnSpc>
                <a:spcPct val="100000"/>
              </a:lnSpc>
              <a:spcBef>
                <a:spcPts val="100"/>
              </a:spcBef>
            </a:pPr>
            <a:r>
              <a:rPr sz="2000" b="1" spc="-5" dirty="0">
                <a:latin typeface="Calibri" panose="020F0502020204030204"/>
                <a:cs typeface="Calibri" panose="020F0502020204030204"/>
              </a:rPr>
              <a:t>Enable</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learner</a:t>
            </a:r>
            <a:r>
              <a:rPr sz="2000" b="1" spc="-20" dirty="0">
                <a:latin typeface="Calibri" panose="020F0502020204030204"/>
                <a:cs typeface="Calibri" panose="020F0502020204030204"/>
              </a:rPr>
              <a:t> </a:t>
            </a:r>
            <a:r>
              <a:rPr sz="2000" b="1" spc="-10" dirty="0">
                <a:latin typeface="Calibri" panose="020F0502020204030204"/>
                <a:cs typeface="Calibri" panose="020F0502020204030204"/>
              </a:rPr>
              <a:t>to</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know</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about</a:t>
            </a:r>
            <a:r>
              <a:rPr sz="2000" b="1" spc="-5" dirty="0" smtClean="0">
                <a:latin typeface="Calibri" panose="020F0502020204030204"/>
                <a:cs typeface="Calibri" panose="020F0502020204030204"/>
              </a:rPr>
              <a:t>:</a:t>
            </a:r>
            <a:endParaRPr lang="en-US" sz="2000" b="1" spc="-5" dirty="0" smtClean="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p>
          <a:p>
            <a:pPr marL="355600" indent="-342900">
              <a:lnSpc>
                <a:spcPct val="100000"/>
              </a:lnSpc>
              <a:spcBef>
                <a:spcPts val="100"/>
              </a:spcBef>
              <a:buFont typeface="Arial" pitchFamily="34" charset="0"/>
              <a:buChar char="•"/>
            </a:pPr>
            <a:r>
              <a:rPr lang="en-US" sz="2000" b="1" dirty="0"/>
              <a:t>W</a:t>
            </a:r>
            <a:r>
              <a:rPr lang="en-US" sz="2000" b="1" dirty="0" smtClean="0"/>
              <a:t>ell-written </a:t>
            </a:r>
            <a:r>
              <a:rPr lang="en-US" sz="2000" b="1" dirty="0"/>
              <a:t>learning </a:t>
            </a:r>
            <a:r>
              <a:rPr lang="en-US" sz="2000" b="1" dirty="0" smtClean="0"/>
              <a:t>objectives.</a:t>
            </a:r>
            <a:endParaRPr sz="2000" b="1" dirty="0">
              <a:latin typeface="Calibri" panose="020F0502020204030204"/>
              <a:cs typeface="Calibri" panose="020F0502020204030204"/>
            </a:endParaRPr>
          </a:p>
        </p:txBody>
      </p:sp>
      <p:pic>
        <p:nvPicPr>
          <p:cNvPr id="4" name="object 4"/>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7723759" y="144104"/>
            <a:ext cx="1232399" cy="611999"/>
          </a:xfrm>
          <a:prstGeom prst="rect">
            <a:avLst/>
          </a:prstGeom>
        </p:spPr>
      </p:pic>
      <p:sp>
        <p:nvSpPr>
          <p:cNvPr id="4" name="Rectangle 3"/>
          <p:cNvSpPr/>
          <p:nvPr/>
        </p:nvSpPr>
        <p:spPr>
          <a:xfrm>
            <a:off x="304800" y="363292"/>
            <a:ext cx="6583534" cy="400110"/>
          </a:xfrm>
          <a:prstGeom prst="rect">
            <a:avLst/>
          </a:prstGeom>
        </p:spPr>
        <p:txBody>
          <a:bodyPr wrap="none">
            <a:spAutoFit/>
          </a:bodyPr>
          <a:lstStyle/>
          <a:p>
            <a:pPr lvl="0"/>
            <a:r>
              <a:rPr lang="en-US" sz="2000" b="1" u="sng" dirty="0">
                <a:solidFill>
                  <a:srgbClr val="FF0000"/>
                </a:solidFill>
              </a:rPr>
              <a:t>A</a:t>
            </a:r>
            <a:r>
              <a:rPr lang="en-US" sz="2000" b="1" u="sng" dirty="0" smtClean="0">
                <a:solidFill>
                  <a:srgbClr val="FF0000"/>
                </a:solidFill>
              </a:rPr>
              <a:t>. Correct the sentences by changing the underlined words .</a:t>
            </a:r>
            <a:endParaRPr lang="en-US" sz="2000" b="1" u="sng" dirty="0">
              <a:solidFill>
                <a:srgbClr val="FF0000"/>
              </a:solidFill>
            </a:endParaRPr>
          </a:p>
        </p:txBody>
      </p:sp>
      <p:sp>
        <p:nvSpPr>
          <p:cNvPr id="8" name="Rectangle 6"/>
          <p:cNvSpPr>
            <a:spLocks noChangeArrowheads="1"/>
          </p:cNvSpPr>
          <p:nvPr/>
        </p:nvSpPr>
        <p:spPr bwMode="auto">
          <a:xfrm>
            <a:off x="277091" y="769872"/>
            <a:ext cx="8485909"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defTabSz="914400" rtl="0" eaLnBrk="0" fontAlgn="base" latinLnBrk="0" hangingPunct="0">
              <a:lnSpc>
                <a:spcPct val="100000"/>
              </a:lnSpc>
              <a:spcBef>
                <a:spcPct val="0"/>
              </a:spcBef>
              <a:spcAft>
                <a:spcPct val="0"/>
              </a:spcAft>
              <a:buClrTx/>
              <a:buSzTx/>
              <a:buAutoNum type="arabicPeriod"/>
              <a:tabLst>
                <a:tab pos="571500" algn="l"/>
              </a:tabLst>
            </a:pPr>
            <a:r>
              <a:rPr lang="en-US" sz="2000" b="1" dirty="0" smtClean="0">
                <a:cs typeface="Arial" pitchFamily="34" charset="0"/>
              </a:rPr>
              <a:t>Gandhiji launched Non-Cooperation Movement in </a:t>
            </a:r>
            <a:r>
              <a:rPr lang="en-US" sz="2000" b="1" u="sng" dirty="0" smtClean="0">
                <a:cs typeface="Arial" pitchFamily="34" charset="0"/>
              </a:rPr>
              <a:t>1915.</a:t>
            </a:r>
            <a:endParaRPr kumimoji="0" lang="en-US" sz="2000" b="1" i="0" u="sng" strike="noStrike" cap="none" normalizeH="0" dirty="0" smtClean="0">
              <a:ln>
                <a:noFill/>
              </a:ln>
              <a:solidFill>
                <a:srgbClr val="FF0000"/>
              </a:solidFill>
              <a:effectLst/>
              <a:cs typeface="Arial" pitchFamily="34" charset="0"/>
            </a:endParaRPr>
          </a:p>
          <a:p>
            <a:pPr marR="0" lvl="0" defTabSz="914400" rtl="0" eaLnBrk="0" fontAlgn="base" latinLnBrk="0" hangingPunct="0">
              <a:lnSpc>
                <a:spcPct val="100000"/>
              </a:lnSpc>
              <a:spcBef>
                <a:spcPct val="0"/>
              </a:spcBef>
              <a:spcAft>
                <a:spcPct val="0"/>
              </a:spcAft>
              <a:buClrTx/>
              <a:buSzTx/>
              <a:tabLst>
                <a:tab pos="571500" algn="l"/>
              </a:tabLst>
            </a:pPr>
            <a:r>
              <a:rPr kumimoji="0" lang="en-US" sz="2000" b="1" i="0" strike="noStrike" cap="none" normalizeH="0" dirty="0" smtClean="0">
                <a:ln>
                  <a:noFill/>
                </a:ln>
                <a:solidFill>
                  <a:srgbClr val="FF0000"/>
                </a:solidFill>
                <a:effectLst/>
                <a:cs typeface="Arial" pitchFamily="34" charset="0"/>
              </a:rPr>
              <a:t> </a:t>
            </a:r>
            <a:endParaRPr kumimoji="0" lang="en-US" sz="2000" b="1" i="0" u="none" strike="noStrike" cap="none" normalizeH="0" dirty="0" smtClean="0">
              <a:ln>
                <a:noFill/>
              </a:ln>
              <a:effectLst/>
              <a:cs typeface="Arial" pitchFamily="34" charset="0"/>
            </a:endParaRPr>
          </a:p>
          <a:p>
            <a:pPr marR="0" lvl="0" defTabSz="914400" rtl="0" eaLnBrk="0" fontAlgn="base" latinLnBrk="0" hangingPunct="0">
              <a:lnSpc>
                <a:spcPct val="100000"/>
              </a:lnSpc>
              <a:spcBef>
                <a:spcPct val="0"/>
              </a:spcBef>
              <a:spcAft>
                <a:spcPct val="0"/>
              </a:spcAft>
              <a:buClrTx/>
              <a:buSzTx/>
              <a:tabLst>
                <a:tab pos="571500" algn="l"/>
              </a:tabLst>
            </a:pPr>
            <a:r>
              <a:rPr lang="en-US" sz="2000" b="1" dirty="0" smtClean="0">
                <a:cs typeface="Arial" pitchFamily="34" charset="0"/>
              </a:rPr>
              <a:t>2. The Quit India Movement was launched while </a:t>
            </a:r>
            <a:r>
              <a:rPr lang="en-US" sz="2000" b="1" u="sng" dirty="0" smtClean="0">
                <a:cs typeface="Arial" pitchFamily="34" charset="0"/>
              </a:rPr>
              <a:t>World War 1</a:t>
            </a:r>
            <a:r>
              <a:rPr lang="en-US" sz="2000" b="1" dirty="0" smtClean="0">
                <a:cs typeface="Arial" pitchFamily="34" charset="0"/>
              </a:rPr>
              <a:t> was going on.</a:t>
            </a:r>
          </a:p>
          <a:p>
            <a:pPr marR="0" lvl="0" defTabSz="914400" rtl="0" eaLnBrk="0" fontAlgn="base" latinLnBrk="0" hangingPunct="0">
              <a:lnSpc>
                <a:spcPct val="100000"/>
              </a:lnSpc>
              <a:spcBef>
                <a:spcPct val="0"/>
              </a:spcBef>
              <a:spcAft>
                <a:spcPct val="0"/>
              </a:spcAft>
              <a:buClrTx/>
              <a:buSzTx/>
              <a:tabLst>
                <a:tab pos="571500" algn="l"/>
              </a:tabLst>
            </a:pPr>
            <a:endParaRPr kumimoji="0" lang="en-US" sz="2000" b="1" i="0" u="none" strike="noStrike" cap="none" normalizeH="0" baseline="0" dirty="0" smtClean="0">
              <a:ln>
                <a:noFill/>
              </a:ln>
              <a:effectLst/>
              <a:cs typeface="Arial" pitchFamily="34" charset="0"/>
            </a:endParaRPr>
          </a:p>
        </p:txBody>
      </p:sp>
      <p:sp>
        <p:nvSpPr>
          <p:cNvPr id="2" name="TextBox 1"/>
          <p:cNvSpPr txBox="1"/>
          <p:nvPr/>
        </p:nvSpPr>
        <p:spPr>
          <a:xfrm>
            <a:off x="609600" y="1115600"/>
            <a:ext cx="1371600" cy="369332"/>
          </a:xfrm>
          <a:prstGeom prst="rect">
            <a:avLst/>
          </a:prstGeom>
          <a:noFill/>
        </p:spPr>
        <p:txBody>
          <a:bodyPr wrap="square" rtlCol="0">
            <a:spAutoFit/>
          </a:bodyPr>
          <a:lstStyle/>
          <a:p>
            <a:r>
              <a:rPr lang="en-US" b="1" dirty="0" smtClean="0">
                <a:solidFill>
                  <a:srgbClr val="FF0000"/>
                </a:solidFill>
              </a:rPr>
              <a:t>Ans. 1920</a:t>
            </a:r>
            <a:endParaRPr lang="en-US" b="1" dirty="0">
              <a:solidFill>
                <a:srgbClr val="FF0000"/>
              </a:solidFill>
            </a:endParaRPr>
          </a:p>
        </p:txBody>
      </p:sp>
      <p:sp>
        <p:nvSpPr>
          <p:cNvPr id="10" name="TextBox 9"/>
          <p:cNvSpPr txBox="1"/>
          <p:nvPr/>
        </p:nvSpPr>
        <p:spPr>
          <a:xfrm>
            <a:off x="609600" y="1748807"/>
            <a:ext cx="2057400" cy="369332"/>
          </a:xfrm>
          <a:prstGeom prst="rect">
            <a:avLst/>
          </a:prstGeom>
          <a:noFill/>
        </p:spPr>
        <p:txBody>
          <a:bodyPr wrap="square" rtlCol="0">
            <a:spAutoFit/>
          </a:bodyPr>
          <a:lstStyle/>
          <a:p>
            <a:r>
              <a:rPr lang="en-US" b="1" dirty="0" smtClean="0">
                <a:solidFill>
                  <a:srgbClr val="FF0000"/>
                </a:solidFill>
              </a:rPr>
              <a:t>Ans. </a:t>
            </a:r>
            <a:r>
              <a:rPr lang="en-US" b="1" dirty="0">
                <a:solidFill>
                  <a:srgbClr val="FF0000"/>
                </a:solidFill>
                <a:cs typeface="Arial" pitchFamily="34" charset="0"/>
              </a:rPr>
              <a:t>World War </a:t>
            </a:r>
            <a:r>
              <a:rPr lang="en-US" b="1" dirty="0" smtClean="0">
                <a:solidFill>
                  <a:srgbClr val="FF0000"/>
                </a:solidFill>
                <a:cs typeface="Arial" pitchFamily="34" charset="0"/>
              </a:rPr>
              <a:t>11 </a:t>
            </a:r>
            <a:endParaRPr lang="en-US" b="1" dirty="0">
              <a:solidFill>
                <a:srgbClr val="FF0000"/>
              </a:solidFill>
            </a:endParaRPr>
          </a:p>
        </p:txBody>
      </p:sp>
      <p:sp>
        <p:nvSpPr>
          <p:cNvPr id="11" name="Rectangle 10"/>
          <p:cNvSpPr/>
          <p:nvPr/>
        </p:nvSpPr>
        <p:spPr>
          <a:xfrm>
            <a:off x="290946" y="2118139"/>
            <a:ext cx="3164969" cy="400110"/>
          </a:xfrm>
          <a:prstGeom prst="rect">
            <a:avLst/>
          </a:prstGeom>
        </p:spPr>
        <p:txBody>
          <a:bodyPr wrap="none">
            <a:spAutoFit/>
          </a:bodyPr>
          <a:lstStyle/>
          <a:p>
            <a:pPr lvl="0"/>
            <a:r>
              <a:rPr lang="en-US" sz="2000" b="1" u="sng" dirty="0">
                <a:solidFill>
                  <a:srgbClr val="FF0000"/>
                </a:solidFill>
              </a:rPr>
              <a:t>B</a:t>
            </a:r>
            <a:r>
              <a:rPr lang="en-US" sz="2000" b="1" u="sng" dirty="0" smtClean="0">
                <a:solidFill>
                  <a:srgbClr val="FF0000"/>
                </a:solidFill>
              </a:rPr>
              <a:t>. Give answer in one word.</a:t>
            </a:r>
            <a:endParaRPr lang="en-US" sz="2000" b="1" u="sng" dirty="0">
              <a:solidFill>
                <a:srgbClr val="FF0000"/>
              </a:solidFill>
            </a:endParaRPr>
          </a:p>
        </p:txBody>
      </p:sp>
      <p:sp>
        <p:nvSpPr>
          <p:cNvPr id="12" name="Rectangle 6"/>
          <p:cNvSpPr>
            <a:spLocks noChangeArrowheads="1"/>
          </p:cNvSpPr>
          <p:nvPr/>
        </p:nvSpPr>
        <p:spPr bwMode="auto">
          <a:xfrm>
            <a:off x="290946" y="2507068"/>
            <a:ext cx="852666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defTabSz="914400" rtl="0" eaLnBrk="0" fontAlgn="base" latinLnBrk="0" hangingPunct="0">
              <a:lnSpc>
                <a:spcPct val="100000"/>
              </a:lnSpc>
              <a:spcBef>
                <a:spcPct val="0"/>
              </a:spcBef>
              <a:spcAft>
                <a:spcPct val="0"/>
              </a:spcAft>
              <a:buClrTx/>
              <a:buSzTx/>
              <a:buAutoNum type="arabicPeriod"/>
              <a:tabLst>
                <a:tab pos="571500" algn="l"/>
              </a:tabLst>
            </a:pPr>
            <a:r>
              <a:rPr lang="en-US" sz="2000" b="1" dirty="0" smtClean="0">
                <a:cs typeface="Arial" pitchFamily="34" charset="0"/>
              </a:rPr>
              <a:t>A system of sending documents over telephone lines is called _____.</a:t>
            </a:r>
            <a:endParaRPr kumimoji="0" lang="en-US" sz="2000" b="1" i="0" u="none" strike="noStrike" cap="none" normalizeH="0" dirty="0" smtClean="0">
              <a:ln>
                <a:noFill/>
              </a:ln>
              <a:effectLst/>
              <a:cs typeface="Arial" pitchFamily="34" charset="0"/>
            </a:endParaRPr>
          </a:p>
          <a:p>
            <a:pPr marR="0" lvl="0" defTabSz="914400" rtl="0" eaLnBrk="0" fontAlgn="base" latinLnBrk="0" hangingPunct="0">
              <a:lnSpc>
                <a:spcPct val="100000"/>
              </a:lnSpc>
              <a:spcBef>
                <a:spcPct val="0"/>
              </a:spcBef>
              <a:spcAft>
                <a:spcPct val="0"/>
              </a:spcAft>
              <a:buClrTx/>
              <a:buSzTx/>
              <a:tabLst>
                <a:tab pos="571500" algn="l"/>
              </a:tabLst>
            </a:pPr>
            <a:r>
              <a:rPr lang="en-US" sz="2000" b="1" dirty="0" smtClean="0">
                <a:cs typeface="Arial" pitchFamily="34" charset="0"/>
              </a:rPr>
              <a:t>2. A place where nuns live. ________.</a:t>
            </a:r>
          </a:p>
        </p:txBody>
      </p:sp>
      <p:sp>
        <p:nvSpPr>
          <p:cNvPr id="13" name="TextBox 12"/>
          <p:cNvSpPr txBox="1"/>
          <p:nvPr/>
        </p:nvSpPr>
        <p:spPr>
          <a:xfrm>
            <a:off x="7515613" y="2491679"/>
            <a:ext cx="637787" cy="369332"/>
          </a:xfrm>
          <a:prstGeom prst="rect">
            <a:avLst/>
          </a:prstGeom>
          <a:noFill/>
        </p:spPr>
        <p:txBody>
          <a:bodyPr wrap="square" rtlCol="0">
            <a:spAutoFit/>
          </a:bodyPr>
          <a:lstStyle/>
          <a:p>
            <a:r>
              <a:rPr lang="en-US" b="1" dirty="0" smtClean="0">
                <a:solidFill>
                  <a:srgbClr val="FF0000"/>
                </a:solidFill>
              </a:rPr>
              <a:t>fax</a:t>
            </a:r>
            <a:endParaRPr lang="en-US" b="1" dirty="0">
              <a:solidFill>
                <a:srgbClr val="FF0000"/>
              </a:solidFill>
            </a:endParaRPr>
          </a:p>
        </p:txBody>
      </p:sp>
      <p:sp>
        <p:nvSpPr>
          <p:cNvPr id="14" name="TextBox 13"/>
          <p:cNvSpPr txBox="1"/>
          <p:nvPr/>
        </p:nvSpPr>
        <p:spPr>
          <a:xfrm>
            <a:off x="3429000" y="2797374"/>
            <a:ext cx="990600" cy="369332"/>
          </a:xfrm>
          <a:prstGeom prst="rect">
            <a:avLst/>
          </a:prstGeom>
          <a:noFill/>
        </p:spPr>
        <p:txBody>
          <a:bodyPr wrap="square" rtlCol="0">
            <a:spAutoFit/>
          </a:bodyPr>
          <a:lstStyle/>
          <a:p>
            <a:r>
              <a:rPr lang="en-US" b="1" dirty="0" smtClean="0">
                <a:solidFill>
                  <a:srgbClr val="FF0000"/>
                </a:solidFill>
              </a:rPr>
              <a:t>convent</a:t>
            </a:r>
            <a:endParaRPr lang="en-US" b="1" dirty="0">
              <a:solidFill>
                <a:srgbClr val="FF0000"/>
              </a:solidFill>
            </a:endParaRPr>
          </a:p>
        </p:txBody>
      </p:sp>
      <p:sp>
        <p:nvSpPr>
          <p:cNvPr id="5" name="Rectangle 4"/>
          <p:cNvSpPr/>
          <p:nvPr/>
        </p:nvSpPr>
        <p:spPr>
          <a:xfrm>
            <a:off x="270164" y="3153794"/>
            <a:ext cx="3493457" cy="369332"/>
          </a:xfrm>
          <a:prstGeom prst="rect">
            <a:avLst/>
          </a:prstGeom>
        </p:spPr>
        <p:txBody>
          <a:bodyPr wrap="none">
            <a:spAutoFit/>
          </a:bodyPr>
          <a:lstStyle/>
          <a:p>
            <a:pPr lvl="0"/>
            <a:r>
              <a:rPr lang="en-US" b="1" u="sng" dirty="0" smtClean="0">
                <a:solidFill>
                  <a:srgbClr val="FF0000"/>
                </a:solidFill>
              </a:rPr>
              <a:t>C. Answer the following questions.</a:t>
            </a:r>
            <a:endParaRPr lang="en-US" b="1" u="sng" dirty="0">
              <a:solidFill>
                <a:srgbClr val="FF0000"/>
              </a:solidFill>
            </a:endParaRPr>
          </a:p>
        </p:txBody>
      </p:sp>
      <p:sp>
        <p:nvSpPr>
          <p:cNvPr id="15" name="Rectangle 6"/>
          <p:cNvSpPr>
            <a:spLocks noChangeArrowheads="1"/>
          </p:cNvSpPr>
          <p:nvPr/>
        </p:nvSpPr>
        <p:spPr bwMode="auto">
          <a:xfrm>
            <a:off x="272282" y="3441436"/>
            <a:ext cx="8490718"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defTabSz="914400" rtl="0" eaLnBrk="0" fontAlgn="base" latinLnBrk="0" hangingPunct="0">
              <a:lnSpc>
                <a:spcPct val="100000"/>
              </a:lnSpc>
              <a:spcBef>
                <a:spcPct val="0"/>
              </a:spcBef>
              <a:spcAft>
                <a:spcPct val="0"/>
              </a:spcAft>
              <a:buClrTx/>
              <a:buSzTx/>
              <a:buAutoNum type="arabicPeriod"/>
              <a:tabLst>
                <a:tab pos="571500" algn="l"/>
              </a:tabLst>
            </a:pPr>
            <a:r>
              <a:rPr lang="en-US" sz="2000" b="1" dirty="0" smtClean="0">
                <a:solidFill>
                  <a:srgbClr val="FF0000"/>
                </a:solidFill>
                <a:cs typeface="Arial" pitchFamily="34" charset="0"/>
              </a:rPr>
              <a:t>Define – a) Satyagraha		b) Internet </a:t>
            </a:r>
          </a:p>
          <a:p>
            <a:pPr marL="457200" marR="0" lvl="0" indent="-457200" defTabSz="914400" rtl="0" eaLnBrk="0" fontAlgn="base" latinLnBrk="0" hangingPunct="0">
              <a:lnSpc>
                <a:spcPct val="100000"/>
              </a:lnSpc>
              <a:spcBef>
                <a:spcPct val="0"/>
              </a:spcBef>
              <a:spcAft>
                <a:spcPct val="0"/>
              </a:spcAft>
              <a:buClrTx/>
              <a:buSzTx/>
              <a:buAutoNum type="alphaLcParenR"/>
              <a:tabLst>
                <a:tab pos="571500" algn="l"/>
              </a:tabLst>
            </a:pPr>
            <a:r>
              <a:rPr lang="en-US" sz="2000" b="1" dirty="0" smtClean="0">
                <a:cs typeface="Arial" pitchFamily="34" charset="0"/>
              </a:rPr>
              <a:t>Satyagraha – Satyagraha is a non-violent method of protest against any form of injustice.</a:t>
            </a:r>
          </a:p>
          <a:p>
            <a:pPr marL="457200" marR="0" lvl="0" indent="-457200" defTabSz="914400" rtl="0" eaLnBrk="0" fontAlgn="base" latinLnBrk="0" hangingPunct="0">
              <a:lnSpc>
                <a:spcPct val="100000"/>
              </a:lnSpc>
              <a:spcBef>
                <a:spcPct val="0"/>
              </a:spcBef>
              <a:spcAft>
                <a:spcPct val="0"/>
              </a:spcAft>
              <a:buClrTx/>
              <a:buSzTx/>
              <a:buAutoNum type="alphaLcParenR"/>
              <a:tabLst>
                <a:tab pos="571500" algn="l"/>
              </a:tabLst>
            </a:pPr>
            <a:r>
              <a:rPr lang="en-US" sz="2000" b="1" dirty="0" smtClean="0">
                <a:cs typeface="Arial" pitchFamily="34" charset="0"/>
              </a:rPr>
              <a:t> Internet – A huge network of computers all over the world is called Internet.</a:t>
            </a:r>
          </a:p>
        </p:txBody>
      </p:sp>
    </p:spTree>
    <p:extLst>
      <p:ext uri="{BB962C8B-B14F-4D97-AF65-F5344CB8AC3E}">
        <p14:creationId xmlns:p14="http://schemas.microsoft.com/office/powerpoint/2010/main" val="224647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
                                            <p:txEl>
                                              <p:pRg st="1" end="1"/>
                                            </p:txEl>
                                          </p:spTgt>
                                        </p:tgtEl>
                                        <p:attrNameLst>
                                          <p:attrName>style.visibility</p:attrName>
                                        </p:attrNameLst>
                                      </p:cBhvr>
                                      <p:to>
                                        <p:strVal val="visible"/>
                                      </p:to>
                                    </p:set>
                                    <p:anim calcmode="lin" valueType="num">
                                      <p:cBhvr additive="base">
                                        <p:cTn id="31" dur="500" fill="hold"/>
                                        <p:tgtEl>
                                          <p:spTgt spid="15">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
                                            <p:txEl>
                                              <p:pRg st="1" end="1"/>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5">
                                            <p:txEl>
                                              <p:pRg st="2" end="2"/>
                                            </p:txEl>
                                          </p:spTgt>
                                        </p:tgtEl>
                                        <p:attrNameLst>
                                          <p:attrName>style.visibility</p:attrName>
                                        </p:attrNameLst>
                                      </p:cBhvr>
                                      <p:to>
                                        <p:strVal val="visible"/>
                                      </p:to>
                                    </p:set>
                                    <p:anim calcmode="lin" valueType="num">
                                      <p:cBhvr additive="base">
                                        <p:cTn id="35" dur="500" fill="hold"/>
                                        <p:tgtEl>
                                          <p:spTgt spid="15">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09550"/>
            <a:ext cx="7086600" cy="4524315"/>
          </a:xfrm>
          <a:prstGeom prst="rect">
            <a:avLst/>
          </a:prstGeom>
          <a:noFill/>
        </p:spPr>
        <p:txBody>
          <a:bodyPr wrap="square" rtlCol="0">
            <a:spAutoFit/>
          </a:bodyPr>
          <a:lstStyle/>
          <a:p>
            <a:r>
              <a:rPr lang="en-US" b="1" dirty="0" smtClean="0"/>
              <a:t>2. Describe the incident of ‘ Jallianwala Bagh’ in Amritsar.</a:t>
            </a:r>
          </a:p>
          <a:p>
            <a:r>
              <a:rPr lang="en-US" b="1" dirty="0" smtClean="0"/>
              <a:t>Ans. </a:t>
            </a:r>
          </a:p>
          <a:p>
            <a:r>
              <a:rPr lang="en-US" b="1" dirty="0" smtClean="0">
                <a:solidFill>
                  <a:srgbClr val="FF0000"/>
                </a:solidFill>
              </a:rPr>
              <a:t>3. Television is the most popular means of communication. Why?</a:t>
            </a:r>
          </a:p>
          <a:p>
            <a:r>
              <a:rPr lang="en-US" b="1" dirty="0" smtClean="0"/>
              <a:t>Ans.</a:t>
            </a:r>
            <a:r>
              <a:rPr lang="en-US" b="1" dirty="0" smtClean="0">
                <a:solidFill>
                  <a:srgbClr val="FF0000"/>
                </a:solidFill>
              </a:rPr>
              <a:t> </a:t>
            </a:r>
            <a:r>
              <a:rPr lang="en-US" b="1" spc="-5" dirty="0">
                <a:cs typeface="Calibri" panose="020F0502020204030204"/>
              </a:rPr>
              <a:t>The </a:t>
            </a:r>
            <a:r>
              <a:rPr lang="en-US" b="1" spc="-10" dirty="0">
                <a:cs typeface="Calibri" panose="020F0502020204030204"/>
              </a:rPr>
              <a:t>television was </a:t>
            </a:r>
            <a:r>
              <a:rPr lang="en-US" b="1" spc="-15" dirty="0">
                <a:cs typeface="Calibri" panose="020F0502020204030204"/>
              </a:rPr>
              <a:t>invented </a:t>
            </a:r>
            <a:r>
              <a:rPr lang="en-US" b="1" spc="-5" dirty="0">
                <a:cs typeface="Calibri" panose="020F0502020204030204"/>
              </a:rPr>
              <a:t>in England </a:t>
            </a:r>
            <a:r>
              <a:rPr lang="en-US" b="1" spc="-10" dirty="0">
                <a:cs typeface="Calibri" panose="020F0502020204030204"/>
              </a:rPr>
              <a:t>by </a:t>
            </a:r>
            <a:r>
              <a:rPr lang="en-US" b="1" spc="-5" dirty="0">
                <a:cs typeface="Calibri" panose="020F0502020204030204"/>
              </a:rPr>
              <a:t>John </a:t>
            </a:r>
            <a:r>
              <a:rPr lang="en-US" b="1" spc="-5" dirty="0" err="1">
                <a:cs typeface="Calibri" panose="020F0502020204030204"/>
              </a:rPr>
              <a:t>Logie</a:t>
            </a:r>
            <a:r>
              <a:rPr lang="en-US" b="1" spc="-5" dirty="0">
                <a:cs typeface="Calibri" panose="020F0502020204030204"/>
              </a:rPr>
              <a:t> </a:t>
            </a:r>
            <a:r>
              <a:rPr lang="en-US" b="1" spc="-10" dirty="0">
                <a:cs typeface="Calibri" panose="020F0502020204030204"/>
              </a:rPr>
              <a:t>Baird </a:t>
            </a:r>
            <a:r>
              <a:rPr lang="en-US" b="1" spc="-5" dirty="0">
                <a:cs typeface="Calibri" panose="020F0502020204030204"/>
              </a:rPr>
              <a:t>in 1926, only </a:t>
            </a:r>
            <a:r>
              <a:rPr lang="en-US" b="1" dirty="0">
                <a:cs typeface="Calibri" panose="020F0502020204030204"/>
              </a:rPr>
              <a:t> </a:t>
            </a:r>
            <a:r>
              <a:rPr lang="en-US" b="1" spc="-5" dirty="0">
                <a:cs typeface="Calibri" panose="020F0502020204030204"/>
              </a:rPr>
              <a:t>about 80 </a:t>
            </a:r>
            <a:r>
              <a:rPr lang="en-US" b="1" spc="-15" dirty="0">
                <a:cs typeface="Calibri" panose="020F0502020204030204"/>
              </a:rPr>
              <a:t>years </a:t>
            </a:r>
            <a:r>
              <a:rPr lang="en-US" b="1" spc="-10" dirty="0">
                <a:cs typeface="Calibri" panose="020F0502020204030204"/>
              </a:rPr>
              <a:t>ago. </a:t>
            </a:r>
            <a:r>
              <a:rPr lang="en-US" b="1" spc="-5" dirty="0">
                <a:cs typeface="Calibri" panose="020F0502020204030204"/>
              </a:rPr>
              <a:t>It has the </a:t>
            </a:r>
            <a:r>
              <a:rPr lang="en-US" b="1" spc="-15" dirty="0">
                <a:cs typeface="Calibri" panose="020F0502020204030204"/>
              </a:rPr>
              <a:t>great advantage </a:t>
            </a:r>
            <a:r>
              <a:rPr lang="en-US" b="1" spc="-5" dirty="0">
                <a:cs typeface="Calibri" panose="020F0502020204030204"/>
              </a:rPr>
              <a:t>of </a:t>
            </a:r>
            <a:r>
              <a:rPr lang="en-US" b="1" spc="-10" dirty="0">
                <a:cs typeface="Calibri" panose="020F0502020204030204"/>
              </a:rPr>
              <a:t>having </a:t>
            </a:r>
            <a:r>
              <a:rPr lang="en-US" b="1" spc="-5" dirty="0">
                <a:cs typeface="Calibri" panose="020F0502020204030204"/>
              </a:rPr>
              <a:t>both </a:t>
            </a:r>
            <a:r>
              <a:rPr lang="en-US" b="1" spc="-10" dirty="0">
                <a:cs typeface="Calibri" panose="020F0502020204030204"/>
              </a:rPr>
              <a:t>sight </a:t>
            </a:r>
            <a:r>
              <a:rPr lang="en-US" b="1" spc="-5" dirty="0">
                <a:cs typeface="Calibri" panose="020F0502020204030204"/>
              </a:rPr>
              <a:t>and sound. </a:t>
            </a:r>
            <a:r>
              <a:rPr lang="en-US" b="1" dirty="0">
                <a:cs typeface="Calibri" panose="020F0502020204030204"/>
              </a:rPr>
              <a:t> </a:t>
            </a:r>
            <a:r>
              <a:rPr lang="en-US" b="1" spc="-10" dirty="0">
                <a:cs typeface="Calibri" panose="020F0502020204030204"/>
              </a:rPr>
              <a:t>People can </a:t>
            </a:r>
            <a:r>
              <a:rPr lang="en-US" b="1" spc="-5" dirty="0">
                <a:cs typeface="Calibri" panose="020F0502020204030204"/>
              </a:rPr>
              <a:t>see the </a:t>
            </a:r>
            <a:r>
              <a:rPr lang="en-US" b="1" spc="-10" dirty="0">
                <a:cs typeface="Calibri" panose="020F0502020204030204"/>
              </a:rPr>
              <a:t>pictures </a:t>
            </a:r>
            <a:r>
              <a:rPr lang="en-US" b="1" spc="-5" dirty="0">
                <a:cs typeface="Calibri" panose="020F0502020204030204"/>
              </a:rPr>
              <a:t>and hear people </a:t>
            </a:r>
            <a:r>
              <a:rPr lang="en-US" b="1" spc="-10" dirty="0">
                <a:cs typeface="Calibri" panose="020F0502020204030204"/>
              </a:rPr>
              <a:t>talk, </a:t>
            </a:r>
            <a:r>
              <a:rPr lang="en-US" b="1" spc="-5" dirty="0">
                <a:cs typeface="Calibri" panose="020F0502020204030204"/>
              </a:rPr>
              <a:t>while </a:t>
            </a:r>
            <a:r>
              <a:rPr lang="en-US" b="1" spc="-10" dirty="0">
                <a:cs typeface="Calibri" panose="020F0502020204030204"/>
              </a:rPr>
              <a:t>sitting comfortably </a:t>
            </a:r>
            <a:r>
              <a:rPr lang="en-US" b="1" spc="-5" dirty="0">
                <a:cs typeface="Calibri" panose="020F0502020204030204"/>
              </a:rPr>
              <a:t>in </a:t>
            </a:r>
            <a:r>
              <a:rPr lang="en-US" b="1" dirty="0">
                <a:cs typeface="Calibri" panose="020F0502020204030204"/>
              </a:rPr>
              <a:t> </a:t>
            </a:r>
            <a:r>
              <a:rPr lang="en-US" b="1" spc="-5" dirty="0">
                <a:cs typeface="Calibri" panose="020F0502020204030204"/>
              </a:rPr>
              <a:t>their</a:t>
            </a:r>
            <a:r>
              <a:rPr lang="en-US" b="1" dirty="0">
                <a:cs typeface="Calibri" panose="020F0502020204030204"/>
              </a:rPr>
              <a:t> </a:t>
            </a:r>
            <a:r>
              <a:rPr lang="en-US" b="1" spc="-5" dirty="0">
                <a:cs typeface="Calibri" panose="020F0502020204030204"/>
              </a:rPr>
              <a:t>homes.</a:t>
            </a:r>
            <a:r>
              <a:rPr lang="en-US" b="1" dirty="0">
                <a:cs typeface="Calibri" panose="020F0502020204030204"/>
              </a:rPr>
              <a:t> </a:t>
            </a:r>
            <a:r>
              <a:rPr lang="en-US" b="1" spc="-5" dirty="0">
                <a:cs typeface="Calibri" panose="020F0502020204030204"/>
              </a:rPr>
              <a:t>The</a:t>
            </a:r>
            <a:r>
              <a:rPr lang="en-US" b="1" dirty="0">
                <a:cs typeface="Calibri" panose="020F0502020204030204"/>
              </a:rPr>
              <a:t> </a:t>
            </a:r>
            <a:r>
              <a:rPr lang="en-US" b="1" spc="-10" dirty="0">
                <a:cs typeface="Calibri" panose="020F0502020204030204"/>
              </a:rPr>
              <a:t>most</a:t>
            </a:r>
            <a:r>
              <a:rPr lang="en-US" b="1" spc="-5" dirty="0">
                <a:cs typeface="Calibri" panose="020F0502020204030204"/>
              </a:rPr>
              <a:t> </a:t>
            </a:r>
            <a:r>
              <a:rPr lang="en-US" b="1" spc="-10" dirty="0">
                <a:cs typeface="Calibri" panose="020F0502020204030204"/>
              </a:rPr>
              <a:t>important</a:t>
            </a:r>
            <a:r>
              <a:rPr lang="en-US" b="1" spc="-5" dirty="0">
                <a:cs typeface="Calibri" panose="020F0502020204030204"/>
              </a:rPr>
              <a:t> </a:t>
            </a:r>
            <a:r>
              <a:rPr lang="en-US" b="1" spc="-10" dirty="0">
                <a:cs typeface="Calibri" panose="020F0502020204030204"/>
              </a:rPr>
              <a:t>point</a:t>
            </a:r>
            <a:r>
              <a:rPr lang="en-US" b="1" spc="-5" dirty="0">
                <a:cs typeface="Calibri" panose="020F0502020204030204"/>
              </a:rPr>
              <a:t> which</a:t>
            </a:r>
            <a:r>
              <a:rPr lang="en-US" b="1" dirty="0">
                <a:cs typeface="Calibri" panose="020F0502020204030204"/>
              </a:rPr>
              <a:t> </a:t>
            </a:r>
            <a:r>
              <a:rPr lang="en-US" b="1" spc="-15" dirty="0">
                <a:cs typeface="Calibri" panose="020F0502020204030204"/>
              </a:rPr>
              <a:t>makes</a:t>
            </a:r>
            <a:r>
              <a:rPr lang="en-US" b="1" spc="-10" dirty="0">
                <a:cs typeface="Calibri" panose="020F0502020204030204"/>
              </a:rPr>
              <a:t> television</a:t>
            </a:r>
            <a:r>
              <a:rPr lang="en-US" b="1" spc="-5" dirty="0">
                <a:cs typeface="Calibri" panose="020F0502020204030204"/>
              </a:rPr>
              <a:t> the</a:t>
            </a:r>
            <a:r>
              <a:rPr lang="en-US" b="1" dirty="0">
                <a:cs typeface="Calibri" panose="020F0502020204030204"/>
              </a:rPr>
              <a:t> </a:t>
            </a:r>
            <a:r>
              <a:rPr lang="en-US" b="1" spc="-10" dirty="0">
                <a:cs typeface="Calibri" panose="020F0502020204030204"/>
              </a:rPr>
              <a:t>most </a:t>
            </a:r>
            <a:r>
              <a:rPr lang="en-US" b="1" spc="-5" dirty="0">
                <a:cs typeface="Calibri" panose="020F0502020204030204"/>
              </a:rPr>
              <a:t> popular</a:t>
            </a:r>
            <a:r>
              <a:rPr lang="en-US" b="1" dirty="0">
                <a:cs typeface="Calibri" panose="020F0502020204030204"/>
              </a:rPr>
              <a:t> </a:t>
            </a:r>
            <a:r>
              <a:rPr lang="en-US" b="1" spc="-5" dirty="0">
                <a:cs typeface="Calibri" panose="020F0502020204030204"/>
              </a:rPr>
              <a:t>means</a:t>
            </a:r>
            <a:r>
              <a:rPr lang="en-US" b="1" dirty="0">
                <a:cs typeface="Calibri" panose="020F0502020204030204"/>
              </a:rPr>
              <a:t> </a:t>
            </a:r>
            <a:r>
              <a:rPr lang="en-US" b="1" spc="-5" dirty="0">
                <a:cs typeface="Calibri" panose="020F0502020204030204"/>
              </a:rPr>
              <a:t>of</a:t>
            </a:r>
            <a:r>
              <a:rPr lang="en-US" b="1" dirty="0">
                <a:cs typeface="Calibri" panose="020F0502020204030204"/>
              </a:rPr>
              <a:t> </a:t>
            </a:r>
            <a:r>
              <a:rPr lang="en-US" b="1" spc="-5" dirty="0">
                <a:cs typeface="Calibri" panose="020F0502020204030204"/>
              </a:rPr>
              <a:t>mass</a:t>
            </a:r>
            <a:r>
              <a:rPr lang="en-US" b="1" dirty="0">
                <a:cs typeface="Calibri" panose="020F0502020204030204"/>
              </a:rPr>
              <a:t> </a:t>
            </a:r>
            <a:r>
              <a:rPr lang="en-US" b="1" spc="-10" dirty="0">
                <a:cs typeface="Calibri" panose="020F0502020204030204"/>
              </a:rPr>
              <a:t>communication</a:t>
            </a:r>
            <a:r>
              <a:rPr lang="en-US" b="1" spc="-5" dirty="0">
                <a:cs typeface="Calibri" panose="020F0502020204030204"/>
              </a:rPr>
              <a:t> is</a:t>
            </a:r>
            <a:r>
              <a:rPr lang="en-US" b="1" dirty="0">
                <a:cs typeface="Calibri" panose="020F0502020204030204"/>
              </a:rPr>
              <a:t> </a:t>
            </a:r>
            <a:r>
              <a:rPr lang="en-US" b="1" spc="-10" dirty="0">
                <a:cs typeface="Calibri" panose="020F0502020204030204"/>
              </a:rPr>
              <a:t>that</a:t>
            </a:r>
            <a:r>
              <a:rPr lang="en-US" b="1" spc="-5" dirty="0">
                <a:cs typeface="Calibri" panose="020F0502020204030204"/>
              </a:rPr>
              <a:t> it</a:t>
            </a:r>
            <a:r>
              <a:rPr lang="en-US" b="1" dirty="0">
                <a:cs typeface="Calibri" panose="020F0502020204030204"/>
              </a:rPr>
              <a:t> </a:t>
            </a:r>
            <a:r>
              <a:rPr lang="en-US" b="1" spc="-10" dirty="0">
                <a:cs typeface="Calibri" panose="020F0502020204030204"/>
              </a:rPr>
              <a:t>can</a:t>
            </a:r>
            <a:r>
              <a:rPr lang="en-US" b="1" spc="-5" dirty="0">
                <a:cs typeface="Calibri" panose="020F0502020204030204"/>
              </a:rPr>
              <a:t> </a:t>
            </a:r>
            <a:r>
              <a:rPr lang="en-US" b="1" spc="-10" dirty="0">
                <a:cs typeface="Calibri" panose="020F0502020204030204"/>
              </a:rPr>
              <a:t>share</a:t>
            </a:r>
            <a:r>
              <a:rPr lang="en-US" b="1" spc="-5" dirty="0">
                <a:cs typeface="Calibri" panose="020F0502020204030204"/>
              </a:rPr>
              <a:t> </a:t>
            </a:r>
            <a:r>
              <a:rPr lang="en-US" b="1" spc="-10" dirty="0">
                <a:cs typeface="Calibri" panose="020F0502020204030204"/>
              </a:rPr>
              <a:t>information</a:t>
            </a:r>
            <a:r>
              <a:rPr lang="en-US" b="1" spc="-5" dirty="0">
                <a:cs typeface="Calibri" panose="020F0502020204030204"/>
              </a:rPr>
              <a:t> </a:t>
            </a:r>
            <a:r>
              <a:rPr lang="en-US" b="1" spc="-10" dirty="0">
                <a:cs typeface="Calibri" panose="020F0502020204030204"/>
              </a:rPr>
              <a:t>to </a:t>
            </a:r>
            <a:r>
              <a:rPr lang="en-US" b="1" spc="-440" dirty="0">
                <a:cs typeface="Calibri" panose="020F0502020204030204"/>
              </a:rPr>
              <a:t> </a:t>
            </a:r>
            <a:r>
              <a:rPr lang="en-US" b="1" spc="-15" dirty="0">
                <a:cs typeface="Calibri" panose="020F0502020204030204"/>
              </a:rPr>
              <a:t>illiterate</a:t>
            </a:r>
            <a:r>
              <a:rPr lang="en-US" b="1" spc="-10" dirty="0">
                <a:cs typeface="Calibri" panose="020F0502020204030204"/>
              </a:rPr>
              <a:t> </a:t>
            </a:r>
            <a:r>
              <a:rPr lang="en-US" b="1" spc="-5" dirty="0">
                <a:cs typeface="Calibri" panose="020F0502020204030204"/>
              </a:rPr>
              <a:t>people and </a:t>
            </a:r>
            <a:r>
              <a:rPr lang="en-US" b="1" spc="-10" dirty="0">
                <a:cs typeface="Calibri" panose="020F0502020204030204"/>
              </a:rPr>
              <a:t>events</a:t>
            </a:r>
            <a:r>
              <a:rPr lang="en-US" b="1" spc="-5" dirty="0">
                <a:cs typeface="Calibri" panose="020F0502020204030204"/>
              </a:rPr>
              <a:t> </a:t>
            </a:r>
            <a:r>
              <a:rPr lang="en-US" b="1" spc="-10" dirty="0">
                <a:cs typeface="Calibri" panose="020F0502020204030204"/>
              </a:rPr>
              <a:t>are </a:t>
            </a:r>
            <a:r>
              <a:rPr lang="en-US" b="1" spc="-5" dirty="0">
                <a:cs typeface="Calibri" panose="020F0502020204030204"/>
              </a:rPr>
              <a:t>shown </a:t>
            </a:r>
            <a:r>
              <a:rPr lang="en-US" b="1" spc="-10" dirty="0">
                <a:cs typeface="Calibri" panose="020F0502020204030204"/>
              </a:rPr>
              <a:t>live</a:t>
            </a:r>
            <a:r>
              <a:rPr lang="en-US" b="1" spc="-5" dirty="0">
                <a:cs typeface="Calibri" panose="020F0502020204030204"/>
              </a:rPr>
              <a:t> on it</a:t>
            </a:r>
            <a:r>
              <a:rPr lang="en-US" b="1" spc="-5" dirty="0" smtClean="0">
                <a:cs typeface="Calibri" panose="020F0502020204030204"/>
              </a:rPr>
              <a:t>.</a:t>
            </a:r>
            <a:endParaRPr lang="en-US" b="1" dirty="0" smtClean="0"/>
          </a:p>
          <a:p>
            <a:r>
              <a:rPr lang="en-US" b="1" dirty="0" smtClean="0"/>
              <a:t>4. Describe the Rowlatt Act.</a:t>
            </a:r>
          </a:p>
          <a:p>
            <a:r>
              <a:rPr lang="en-US" b="1" dirty="0" smtClean="0"/>
              <a:t>Ans. </a:t>
            </a:r>
          </a:p>
          <a:p>
            <a:r>
              <a:rPr lang="en-US" b="1" dirty="0" smtClean="0"/>
              <a:t>5. The use of mobile phones is increasing day by day. We still need to take care while using it. List out four ways that we should be alert while using it.</a:t>
            </a:r>
          </a:p>
          <a:p>
            <a:r>
              <a:rPr lang="en-US" b="1" dirty="0" smtClean="0"/>
              <a:t>Ans. </a:t>
            </a:r>
            <a:endParaRPr lang="en-US" b="1" dirty="0"/>
          </a:p>
        </p:txBody>
      </p:sp>
    </p:spTree>
    <p:extLst>
      <p:ext uri="{BB962C8B-B14F-4D97-AF65-F5344CB8AC3E}">
        <p14:creationId xmlns:p14="http://schemas.microsoft.com/office/powerpoint/2010/main" val="392678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524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723759" y="144104"/>
            <a:ext cx="1232521" cy="611872"/>
          </a:xfrm>
          <a:prstGeom prst="rect">
            <a:avLst/>
          </a:prstGeom>
        </p:spPr>
      </p:pic>
      <p:sp>
        <p:nvSpPr>
          <p:cNvPr id="3" name="object 3"/>
          <p:cNvSpPr txBox="1">
            <a:spLocks noGrp="1"/>
          </p:cNvSpPr>
          <p:nvPr>
            <p:ph type="title"/>
          </p:nvPr>
        </p:nvSpPr>
        <p:spPr>
          <a:xfrm>
            <a:off x="330583" y="2144366"/>
            <a:ext cx="8482832" cy="1333698"/>
          </a:xfrm>
          <a:prstGeom prst="rect">
            <a:avLst/>
          </a:prstGeom>
        </p:spPr>
        <p:txBody>
          <a:bodyPr vert="horz" wrap="square" lIns="0" tIns="99060" rIns="0" bIns="0" rtlCol="0">
            <a:spAutoFit/>
          </a:bodyPr>
          <a:lstStyle/>
          <a:p>
            <a:pPr marR="336550" algn="ctr">
              <a:lnSpc>
                <a:spcPct val="100000"/>
              </a:lnSpc>
              <a:spcBef>
                <a:spcPts val="780"/>
              </a:spcBef>
            </a:pPr>
            <a:r>
              <a:rPr u="none" spc="-10" dirty="0"/>
              <a:t>HOMEWORK</a:t>
            </a:r>
          </a:p>
          <a:p>
            <a:pPr marL="3461385" marR="5080" indent="-3449320">
              <a:lnSpc>
                <a:spcPct val="100000"/>
              </a:lnSpc>
              <a:spcBef>
                <a:spcPts val="490"/>
              </a:spcBef>
            </a:pPr>
            <a:r>
              <a:rPr lang="en-US" sz="2000" u="none" dirty="0" smtClean="0">
                <a:solidFill>
                  <a:schemeClr val="tx1"/>
                </a:solidFill>
              </a:rPr>
              <a:t>                </a:t>
            </a:r>
            <a:br>
              <a:rPr lang="en-US" sz="2000" u="none" dirty="0" smtClean="0">
                <a:solidFill>
                  <a:schemeClr val="tx1"/>
                </a:solidFill>
              </a:rPr>
            </a:br>
            <a:r>
              <a:rPr lang="en-US" sz="2000" u="none" dirty="0" smtClean="0">
                <a:solidFill>
                  <a:schemeClr val="tx1"/>
                </a:solidFill>
              </a:rPr>
              <a:t>            </a:t>
            </a:r>
            <a:r>
              <a:rPr lang="en-US" u="none" dirty="0" smtClean="0">
                <a:solidFill>
                  <a:schemeClr val="tx1"/>
                </a:solidFill>
              </a:rPr>
              <a:t>Learn Q/A of ch-8,16,10 &amp; 20 for Revision Test - 2</a:t>
            </a:r>
            <a:endParaRPr u="none"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4190" y="1200150"/>
            <a:ext cx="3177540"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50" dirty="0"/>
              <a:t> </a:t>
            </a:r>
            <a:r>
              <a:rPr sz="2000" u="none" spc="-20" dirty="0"/>
              <a:t>OUTCOME</a:t>
            </a:r>
          </a:p>
        </p:txBody>
      </p:sp>
      <p:sp>
        <p:nvSpPr>
          <p:cNvPr id="3" name="object 3"/>
          <p:cNvSpPr txBox="1"/>
          <p:nvPr/>
        </p:nvSpPr>
        <p:spPr>
          <a:xfrm>
            <a:off x="384190" y="1733550"/>
            <a:ext cx="8455010" cy="961802"/>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anose="020F0502020204030204"/>
                <a:cs typeface="Calibri" panose="020F0502020204030204"/>
              </a:rPr>
              <a:t>By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end of</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class, </a:t>
            </a:r>
            <a:r>
              <a:rPr sz="2000" b="1" spc="-10" dirty="0">
                <a:latin typeface="Calibri" panose="020F0502020204030204"/>
                <a:cs typeface="Calibri" panose="020F0502020204030204"/>
              </a:rPr>
              <a:t>learners </a:t>
            </a:r>
            <a:r>
              <a:rPr sz="2000" b="1" spc="-5" dirty="0">
                <a:latin typeface="Calibri" panose="020F0502020204030204"/>
                <a:cs typeface="Calibri" panose="020F0502020204030204"/>
              </a:rPr>
              <a:t>will</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be able</a:t>
            </a:r>
            <a:r>
              <a:rPr sz="2000" b="1" spc="-10" dirty="0">
                <a:latin typeface="Calibri" panose="020F0502020204030204"/>
                <a:cs typeface="Calibri" panose="020F0502020204030204"/>
              </a:rPr>
              <a:t> to </a:t>
            </a:r>
            <a:r>
              <a:rPr sz="2000" b="1" spc="-5" dirty="0">
                <a:latin typeface="Calibri" panose="020F0502020204030204"/>
                <a:cs typeface="Calibri" panose="020F0502020204030204"/>
              </a:rPr>
              <a:t>know:</a:t>
            </a:r>
            <a:endParaRPr sz="2000" dirty="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endParaRPr lang="en-US" sz="2000" b="1" dirty="0"/>
          </a:p>
          <a:p>
            <a:pPr marL="355600" indent="-342900">
              <a:lnSpc>
                <a:spcPct val="100000"/>
              </a:lnSpc>
              <a:spcBef>
                <a:spcPts val="100"/>
              </a:spcBef>
              <a:buFont typeface="Arial" pitchFamily="34" charset="0"/>
              <a:buChar char="•"/>
            </a:pPr>
            <a:r>
              <a:rPr lang="en-US" sz="2000" b="1" dirty="0"/>
              <a:t>Well-written learning </a:t>
            </a:r>
            <a:r>
              <a:rPr lang="en-US" sz="2000" b="1" dirty="0" smtClean="0"/>
              <a:t>objectives.</a:t>
            </a:r>
            <a:endParaRPr lang="en-US" sz="2000" b="1" dirty="0">
              <a:cs typeface="Calibri" panose="020F0502020204030204"/>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09461" y="1563205"/>
            <a:ext cx="7003415" cy="1427480"/>
          </a:xfrm>
          <a:prstGeom prst="rect">
            <a:avLst/>
          </a:prstGeom>
        </p:spPr>
        <p:txBody>
          <a:bodyPr vert="horz" wrap="square" lIns="0" tIns="104140" rIns="0" bIns="0" rtlCol="0">
            <a:spAutoFit/>
          </a:bodyPr>
          <a:lstStyle/>
          <a:p>
            <a:pPr marR="128905" algn="ctr">
              <a:lnSpc>
                <a:spcPct val="100000"/>
              </a:lnSpc>
              <a:spcBef>
                <a:spcPts val="820"/>
              </a:spcBef>
            </a:pPr>
            <a:r>
              <a:rPr sz="4000" u="none" spc="-10" dirty="0">
                <a:solidFill>
                  <a:srgbClr val="000000"/>
                </a:solidFill>
                <a:latin typeface="Arial" panose="020B0604020202020204"/>
                <a:cs typeface="Arial" panose="020B0604020202020204"/>
              </a:rPr>
              <a:t>THANKING</a:t>
            </a:r>
            <a:r>
              <a:rPr sz="4000" u="none" spc="-125" dirty="0">
                <a:solidFill>
                  <a:srgbClr val="000000"/>
                </a:solidFill>
                <a:latin typeface="Arial" panose="020B0604020202020204"/>
                <a:cs typeface="Arial" panose="020B0604020202020204"/>
              </a:rPr>
              <a:t> </a:t>
            </a:r>
            <a:r>
              <a:rPr sz="4000" u="none" spc="-5" dirty="0">
                <a:solidFill>
                  <a:srgbClr val="000000"/>
                </a:solidFill>
                <a:latin typeface="Arial" panose="020B0604020202020204"/>
                <a:cs typeface="Arial" panose="020B0604020202020204"/>
              </a:rPr>
              <a:t>YOU</a:t>
            </a:r>
            <a:endParaRPr sz="4000">
              <a:latin typeface="Arial" panose="020B0604020202020204"/>
              <a:cs typeface="Arial" panose="020B0604020202020204"/>
            </a:endParaRPr>
          </a:p>
          <a:p>
            <a:pPr algn="ctr">
              <a:lnSpc>
                <a:spcPct val="100000"/>
              </a:lnSpc>
              <a:spcBef>
                <a:spcPts val="720"/>
              </a:spcBef>
            </a:pPr>
            <a:r>
              <a:rPr sz="4000" u="none" spc="-10" dirty="0">
                <a:latin typeface="Arial" panose="020B0604020202020204"/>
                <a:cs typeface="Arial" panose="020B0604020202020204"/>
              </a:rPr>
              <a:t>ODM</a:t>
            </a:r>
            <a:r>
              <a:rPr sz="4000" u="none" spc="-35" dirty="0">
                <a:latin typeface="Arial" panose="020B0604020202020204"/>
                <a:cs typeface="Arial" panose="020B0604020202020204"/>
              </a:rPr>
              <a:t> EDUCATIONAL</a:t>
            </a:r>
            <a:r>
              <a:rPr sz="4000" u="none" spc="-45" dirty="0">
                <a:latin typeface="Arial" panose="020B0604020202020204"/>
                <a:cs typeface="Arial" panose="020B0604020202020204"/>
              </a:rPr>
              <a:t> </a:t>
            </a:r>
            <a:r>
              <a:rPr sz="4000" u="none" spc="-5" dirty="0">
                <a:latin typeface="Arial" panose="020B0604020202020204"/>
                <a:cs typeface="Arial" panose="020B0604020202020204"/>
              </a:rPr>
              <a:t>GROUP</a:t>
            </a:r>
            <a:endParaRPr sz="4000">
              <a:latin typeface="Arial" panose="020B0604020202020204"/>
              <a:cs typeface="Arial" panose="020B0604020202020204"/>
            </a:endParaRPr>
          </a:p>
        </p:txBody>
      </p:sp>
      <p:pic>
        <p:nvPicPr>
          <p:cNvPr id="3" name="object 3"/>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97A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525</TotalTime>
  <Words>328</Words>
  <Application>Microsoft Office PowerPoint</Application>
  <PresentationFormat>On-screen Show (16:9)</PresentationFormat>
  <Paragraphs>41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LEARNING OBJECTIVES</vt:lpstr>
      <vt:lpstr>PowerPoint Presentation</vt:lpstr>
      <vt:lpstr>PowerPoint Presentation</vt:lpstr>
      <vt:lpstr>PowerPoint Presentation</vt:lpstr>
      <vt:lpstr>HOMEWORK                              Learn Q/A of ch-8,16,10 &amp; 20 for Revision Test - 2</vt:lpstr>
      <vt:lpstr>LEARNING OUTCOME</vt:lpstr>
      <vt:lpstr>THANKING YOU ODM EDUCATIONAL GROUP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CH-21  PPT 1</dc:title>
  <dc:creator>DIPTIMA SAHOO</dc:creator>
  <cp:lastModifiedBy>DIPTIMA SAHOO</cp:lastModifiedBy>
  <cp:revision>58</cp:revision>
  <dcterms:created xsi:type="dcterms:W3CDTF">2022-03-30T01:46:19Z</dcterms:created>
  <dcterms:modified xsi:type="dcterms:W3CDTF">2023-01-23T13:03:54Z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ICV">
    <vt:lpwstr>2EAE3D0E00684B1F8C9ACABE0B3CBAAC</vt:lpwstr>
  </property>
  <property fmtid="{D5CDD505-2E9C-101B-9397-08002B2CF9AE}" pid="4" name="KSOProductBuildVer">
    <vt:lpwstr>1033-11.2.0.11042</vt:lpwstr>
  </property>
</Properties>
</file>