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8" r:id="rId4"/>
    <p:sldId id="274" r:id="rId5"/>
    <p:sldId id="276" r:id="rId6"/>
    <p:sldId id="277" r:id="rId7"/>
    <p:sldId id="268" r:id="rId8"/>
    <p:sldId id="269" r:id="rId9"/>
    <p:sldId id="270" r:id="rId10"/>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65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533390" y="1368669"/>
            <a:ext cx="8077200" cy="2782813"/>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4</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8</a:t>
            </a:r>
            <a:r>
              <a:rPr lang="en-US" sz="2000" b="1" spc="-5" dirty="0" smtClean="0">
                <a:latin typeface="Calibri" pitchFamily="34" charset="0"/>
                <a:ea typeface="Calibri" pitchFamily="34" charset="0"/>
                <a:cs typeface="Calibri" pitchFamily="34" charset="0"/>
              </a:rPr>
              <a:t> and 16</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GRASSLAND OF THE TEMPERATE ZONE AND SOME PEOPLE NEVER DIE</a:t>
            </a:r>
            <a:endParaRPr sz="2000" dirty="0">
              <a:latin typeface="Calibri" pitchFamily="34" charset="0"/>
              <a:ea typeface="Calibri" pitchFamily="34" charset="0"/>
              <a:cs typeface="Calibri" pitchFamily="34" charset="0"/>
            </a:endParaRPr>
          </a:p>
          <a:p>
            <a:pPr marL="12700" marR="5080"/>
            <a:r>
              <a:rPr sz="2000" b="1" spc="-5" dirty="0">
                <a:latin typeface="Calibri" pitchFamily="34" charset="0"/>
                <a:ea typeface="Calibri" pitchFamily="34" charset="0"/>
                <a:cs typeface="Calibri" pitchFamily="34" charset="0"/>
              </a:rPr>
              <a:t>SU</a:t>
            </a:r>
            <a:r>
              <a:rPr sz="2000" b="1" spc="-45" dirty="0">
                <a:latin typeface="Calibri" pitchFamily="34" charset="0"/>
                <a:ea typeface="Calibri" pitchFamily="34" charset="0"/>
                <a:cs typeface="Calibri" pitchFamily="34" charset="0"/>
              </a:rPr>
              <a:t>B</a:t>
            </a:r>
            <a:r>
              <a:rPr sz="2000" b="1" spc="-55" dirty="0">
                <a:latin typeface="Calibri" pitchFamily="34" charset="0"/>
                <a:ea typeface="Calibri" pitchFamily="34" charset="0"/>
                <a:cs typeface="Calibri" pitchFamily="34" charset="0"/>
              </a:rPr>
              <a:t>T</a:t>
            </a:r>
            <a:r>
              <a:rPr sz="2000" b="1" spc="-5" dirty="0">
                <a:latin typeface="Calibri" pitchFamily="34" charset="0"/>
                <a:ea typeface="Calibri" pitchFamily="34" charset="0"/>
                <a:cs typeface="Calibri" pitchFamily="34" charset="0"/>
              </a:rPr>
              <a:t>OPI</a:t>
            </a:r>
            <a:r>
              <a:rPr sz="2000" b="1" dirty="0">
                <a:latin typeface="Calibri" pitchFamily="34" charset="0"/>
                <a:ea typeface="Calibri" pitchFamily="34" charset="0"/>
                <a:cs typeface="Calibri" pitchFamily="34" charset="0"/>
              </a:rPr>
              <a:t>C</a:t>
            </a:r>
            <a:r>
              <a:rPr sz="2000" b="1" spc="-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REVISION 3, MAP SKILL </a:t>
            </a:r>
            <a:r>
              <a:rPr lang="en-US" sz="2000" dirty="0"/>
              <a:t/>
            </a:r>
            <a:br>
              <a:rPr lang="en-US" sz="2000" dirty="0"/>
            </a:br>
            <a:r>
              <a:rPr lang="en-US" sz="2000" dirty="0"/>
              <a:t/>
            </a:r>
            <a:br>
              <a:rPr lang="en-US" sz="2000" dirty="0"/>
            </a:b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7187"/>
            <a:ext cx="3726872" cy="4969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495800" y="1123950"/>
            <a:ext cx="4419600" cy="1477328"/>
          </a:xfrm>
          <a:prstGeom prst="rect">
            <a:avLst/>
          </a:prstGeom>
          <a:noFill/>
        </p:spPr>
        <p:txBody>
          <a:bodyPr wrap="square" rtlCol="0">
            <a:spAutoFit/>
          </a:bodyPr>
          <a:lstStyle/>
          <a:p>
            <a:r>
              <a:rPr lang="en-US" b="1" dirty="0" smtClean="0"/>
              <a:t>Locate the </a:t>
            </a:r>
            <a:r>
              <a:rPr lang="en-US" b="1" dirty="0" smtClean="0"/>
              <a:t>following on the outline map f India:</a:t>
            </a:r>
          </a:p>
          <a:p>
            <a:pPr marL="342900" indent="-342900">
              <a:buAutoNum type="alphaLcPeriod"/>
            </a:pPr>
            <a:r>
              <a:rPr lang="en-US" b="1" dirty="0" smtClean="0"/>
              <a:t>The capital of India</a:t>
            </a:r>
          </a:p>
          <a:p>
            <a:pPr marL="342900" indent="-342900">
              <a:buAutoNum type="alphaLcPeriod"/>
            </a:pPr>
            <a:r>
              <a:rPr lang="en-US" b="1" dirty="0" smtClean="0"/>
              <a:t>The IT city of India</a:t>
            </a:r>
          </a:p>
          <a:p>
            <a:pPr marL="342900" indent="-342900">
              <a:buAutoNum type="alphaLcPeriod"/>
            </a:pPr>
            <a:r>
              <a:rPr lang="en-US" b="1" dirty="0" smtClean="0"/>
              <a:t>The capital of Punjab and Haryana</a:t>
            </a:r>
            <a:endParaRPr lang="en-US" b="1" dirty="0"/>
          </a:p>
        </p:txBody>
      </p:sp>
      <p:cxnSp>
        <p:nvCxnSpPr>
          <p:cNvPr id="3" name="Straight Arrow Connector 2"/>
          <p:cNvCxnSpPr/>
          <p:nvPr/>
        </p:nvCxnSpPr>
        <p:spPr>
          <a:xfrm flipV="1">
            <a:off x="1600200" y="1352550"/>
            <a:ext cx="7620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362200" y="1123950"/>
            <a:ext cx="1066800" cy="276999"/>
          </a:xfrm>
          <a:prstGeom prst="rect">
            <a:avLst/>
          </a:prstGeom>
          <a:noFill/>
        </p:spPr>
        <p:txBody>
          <a:bodyPr wrap="square" rtlCol="0">
            <a:spAutoFit/>
          </a:bodyPr>
          <a:lstStyle/>
          <a:p>
            <a:r>
              <a:rPr lang="en-US" sz="1200" b="1" dirty="0" smtClean="0"/>
              <a:t>a. New Delhi</a:t>
            </a:r>
            <a:endParaRPr lang="en-US" sz="1200" b="1" dirty="0"/>
          </a:p>
        </p:txBody>
      </p:sp>
      <p:cxnSp>
        <p:nvCxnSpPr>
          <p:cNvPr id="8" name="Straight Arrow Connector 7"/>
          <p:cNvCxnSpPr/>
          <p:nvPr/>
        </p:nvCxnSpPr>
        <p:spPr>
          <a:xfrm flipV="1">
            <a:off x="1600200" y="3409950"/>
            <a:ext cx="259080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343400" y="3181350"/>
            <a:ext cx="1219200" cy="276999"/>
          </a:xfrm>
          <a:prstGeom prst="rect">
            <a:avLst/>
          </a:prstGeom>
          <a:noFill/>
        </p:spPr>
        <p:txBody>
          <a:bodyPr wrap="square" rtlCol="0">
            <a:spAutoFit/>
          </a:bodyPr>
          <a:lstStyle/>
          <a:p>
            <a:r>
              <a:rPr lang="en-US" sz="1200" b="1" dirty="0" smtClean="0"/>
              <a:t>b. Bengaluru</a:t>
            </a:r>
            <a:endParaRPr lang="en-US" sz="1200" b="1" dirty="0"/>
          </a:p>
        </p:txBody>
      </p:sp>
      <p:cxnSp>
        <p:nvCxnSpPr>
          <p:cNvPr id="10" name="Straight Arrow Connector 9"/>
          <p:cNvCxnSpPr/>
          <p:nvPr/>
        </p:nvCxnSpPr>
        <p:spPr>
          <a:xfrm flipV="1">
            <a:off x="1510145" y="1123950"/>
            <a:ext cx="7620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72145" y="980163"/>
            <a:ext cx="1066800" cy="276999"/>
          </a:xfrm>
          <a:prstGeom prst="rect">
            <a:avLst/>
          </a:prstGeom>
          <a:noFill/>
        </p:spPr>
        <p:txBody>
          <a:bodyPr wrap="square" rtlCol="0">
            <a:spAutoFit/>
          </a:bodyPr>
          <a:lstStyle/>
          <a:p>
            <a:r>
              <a:rPr lang="en-US" sz="1200" b="1" dirty="0"/>
              <a:t>c</a:t>
            </a:r>
            <a:r>
              <a:rPr lang="en-US" sz="1200" b="1" dirty="0" smtClean="0"/>
              <a:t>. Chandigarh</a:t>
            </a:r>
            <a:endParaRPr lang="en-US" sz="1200" b="1" dirty="0"/>
          </a:p>
        </p:txBody>
      </p:sp>
    </p:spTree>
    <p:extLst>
      <p:ext uri="{BB962C8B-B14F-4D97-AF65-F5344CB8AC3E}">
        <p14:creationId xmlns:p14="http://schemas.microsoft.com/office/powerpoint/2010/main" val="91238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363292"/>
            <a:ext cx="3431580" cy="400110"/>
          </a:xfrm>
          <a:prstGeom prst="rect">
            <a:avLst/>
          </a:prstGeom>
        </p:spPr>
        <p:txBody>
          <a:bodyPr wrap="none">
            <a:spAutoFit/>
          </a:bodyPr>
          <a:lstStyle/>
          <a:p>
            <a:pPr lvl="0"/>
            <a:r>
              <a:rPr lang="en-US" sz="2000" b="1" u="sng" dirty="0">
                <a:solidFill>
                  <a:srgbClr val="FF0000"/>
                </a:solidFill>
              </a:rPr>
              <a:t>A</a:t>
            </a:r>
            <a:r>
              <a:rPr lang="en-US" sz="2000" b="1" u="sng" dirty="0" smtClean="0">
                <a:solidFill>
                  <a:srgbClr val="FF0000"/>
                </a:solidFill>
              </a:rPr>
              <a:t>. Choose the correct answer .</a:t>
            </a:r>
            <a:endParaRPr lang="en-US" sz="2000" b="1" u="sng" dirty="0">
              <a:solidFill>
                <a:srgbClr val="FF0000"/>
              </a:solidFill>
            </a:endParaRPr>
          </a:p>
        </p:txBody>
      </p:sp>
      <p:sp>
        <p:nvSpPr>
          <p:cNvPr id="8" name="Rectangle 6"/>
          <p:cNvSpPr>
            <a:spLocks noChangeArrowheads="1"/>
          </p:cNvSpPr>
          <p:nvPr/>
        </p:nvSpPr>
        <p:spPr bwMode="auto">
          <a:xfrm>
            <a:off x="263236" y="1047750"/>
            <a:ext cx="910855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kumimoji="0" lang="en-US" sz="2000" b="1" i="0" u="none" strike="noStrike" cap="none" normalizeH="0" dirty="0" smtClean="0">
                <a:ln>
                  <a:noFill/>
                </a:ln>
                <a:effectLst/>
                <a:cs typeface="Arial" pitchFamily="34" charset="0"/>
              </a:rPr>
              <a:t>Abraham Lincoln was born in _____.</a:t>
            </a: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a) 1908		b) 1809		c) 1860</a:t>
            </a:r>
            <a:endParaRPr kumimoji="0" lang="en-US" sz="2000" b="1" i="0" u="none" strike="noStrike" cap="none" normalizeH="0" dirty="0" smtClean="0">
              <a:ln>
                <a:noFill/>
              </a:ln>
              <a:effectLst/>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Identify the picture.</a:t>
            </a: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a)                    b) </a:t>
            </a:r>
          </a:p>
          <a:p>
            <a:pPr marR="0" lvl="0" defTabSz="914400" rtl="0" eaLnBrk="0" fontAlgn="base" latinLnBrk="0" hangingPunct="0">
              <a:lnSpc>
                <a:spcPct val="100000"/>
              </a:lnSpc>
              <a:spcBef>
                <a:spcPct val="0"/>
              </a:spcBef>
              <a:spcAft>
                <a:spcPct val="0"/>
              </a:spcAft>
              <a:buClrTx/>
              <a:buSzTx/>
              <a:tabLst>
                <a:tab pos="571500" algn="l"/>
              </a:tabLst>
            </a:pPr>
            <a:endParaRPr lang="en-US" sz="2000" b="1" u="sng" dirty="0" smtClean="0">
              <a:solidFill>
                <a:srgbClr val="FF0000"/>
              </a:solidFill>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endParaRPr lang="en-US" sz="2000" b="1" dirty="0" smtClean="0">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endParaRPr lang="en-US" sz="2000" b="1" baseline="0" dirty="0" smtClean="0">
              <a:cs typeface="Arial" pitchFamily="34" charset="0"/>
            </a:endParaRPr>
          </a:p>
          <a:p>
            <a:pPr marL="457200" marR="0" lvl="0" indent="-457200" defTabSz="914400" rtl="0" eaLnBrk="0" fontAlgn="base" latinLnBrk="0" hangingPunct="0">
              <a:lnSpc>
                <a:spcPct val="100000"/>
              </a:lnSpc>
              <a:spcBef>
                <a:spcPct val="0"/>
              </a:spcBef>
              <a:spcAft>
                <a:spcPct val="0"/>
              </a:spcAft>
              <a:buClrTx/>
              <a:buSzTx/>
              <a:buAutoNum type="alphaLcParenR"/>
              <a:tabLst>
                <a:tab pos="571500" algn="l"/>
              </a:tabLst>
            </a:pPr>
            <a:r>
              <a:rPr lang="en-US" sz="2000" b="1" dirty="0" smtClean="0">
                <a:cs typeface="Arial" pitchFamily="34" charset="0"/>
              </a:rPr>
              <a:t>Abraham Lincoln and M.K. Gandhi</a:t>
            </a:r>
          </a:p>
          <a:p>
            <a:pPr marL="457200" marR="0" lvl="0" indent="-457200" defTabSz="914400" rtl="0" eaLnBrk="0" fontAlgn="base" latinLnBrk="0" hangingPunct="0">
              <a:lnSpc>
                <a:spcPct val="100000"/>
              </a:lnSpc>
              <a:spcBef>
                <a:spcPct val="0"/>
              </a:spcBef>
              <a:spcAft>
                <a:spcPct val="0"/>
              </a:spcAft>
              <a:buClrTx/>
              <a:buSzTx/>
              <a:buAutoNum type="alphaLcParenR"/>
              <a:tabLst>
                <a:tab pos="571500" algn="l"/>
              </a:tabLst>
            </a:pPr>
            <a:r>
              <a:rPr lang="en-US" sz="2000" b="1" dirty="0" smtClean="0">
                <a:cs typeface="Arial" pitchFamily="34" charset="0"/>
              </a:rPr>
              <a:t>Martin Luther King and Subhash Chandra Bose</a:t>
            </a:r>
          </a:p>
          <a:p>
            <a:pPr marL="457200" lvl="0" indent="-457200" eaLnBrk="0" fontAlgn="base" hangingPunct="0">
              <a:spcBef>
                <a:spcPct val="0"/>
              </a:spcBef>
              <a:spcAft>
                <a:spcPct val="0"/>
              </a:spcAft>
              <a:buAutoNum type="alphaLcParenR"/>
              <a:tabLst>
                <a:tab pos="571500" algn="l"/>
              </a:tabLst>
            </a:pPr>
            <a:r>
              <a:rPr lang="en-US" sz="2000" b="1" dirty="0">
                <a:cs typeface="Arial" pitchFamily="34" charset="0"/>
              </a:rPr>
              <a:t>Abraham Lincoln </a:t>
            </a:r>
            <a:r>
              <a:rPr lang="en-US" sz="2000" b="1" dirty="0" smtClean="0">
                <a:cs typeface="Arial" pitchFamily="34" charset="0"/>
              </a:rPr>
              <a:t>and</a:t>
            </a:r>
            <a:r>
              <a:rPr lang="en-US" sz="2000" b="1" dirty="0">
                <a:cs typeface="Arial" pitchFamily="34" charset="0"/>
              </a:rPr>
              <a:t> Abraham Lincoln and Martin Luther King </a:t>
            </a:r>
          </a:p>
        </p:txBody>
      </p:sp>
      <p:sp>
        <p:nvSpPr>
          <p:cNvPr id="2" name="TextBox 1"/>
          <p:cNvSpPr txBox="1"/>
          <p:nvPr/>
        </p:nvSpPr>
        <p:spPr>
          <a:xfrm>
            <a:off x="3920836" y="1047750"/>
            <a:ext cx="685800" cy="369332"/>
          </a:xfrm>
          <a:prstGeom prst="rect">
            <a:avLst/>
          </a:prstGeom>
          <a:noFill/>
        </p:spPr>
        <p:txBody>
          <a:bodyPr wrap="square" rtlCol="0">
            <a:spAutoFit/>
          </a:bodyPr>
          <a:lstStyle/>
          <a:p>
            <a:r>
              <a:rPr lang="en-US" b="1" dirty="0" smtClean="0">
                <a:solidFill>
                  <a:srgbClr val="FF0000"/>
                </a:solidFill>
                <a:cs typeface="Arial" pitchFamily="34" charset="0"/>
              </a:rPr>
              <a:t>1809</a:t>
            </a:r>
            <a:endParaRPr lang="en-US" b="1" dirty="0">
              <a:solidFill>
                <a:srgbClr val="FF0000"/>
              </a:solidFill>
            </a:endParaRPr>
          </a:p>
        </p:txBody>
      </p:sp>
      <p:sp>
        <p:nvSpPr>
          <p:cNvPr id="7" name="TextBox 6"/>
          <p:cNvSpPr txBox="1"/>
          <p:nvPr/>
        </p:nvSpPr>
        <p:spPr>
          <a:xfrm>
            <a:off x="3235036" y="2301095"/>
            <a:ext cx="5486400" cy="646331"/>
          </a:xfrm>
          <a:prstGeom prst="rect">
            <a:avLst/>
          </a:prstGeom>
          <a:noFill/>
        </p:spPr>
        <p:txBody>
          <a:bodyPr wrap="square" rtlCol="0">
            <a:spAutoFit/>
          </a:bodyPr>
          <a:lstStyle/>
          <a:p>
            <a:pPr lvl="0"/>
            <a:r>
              <a:rPr lang="en-US" b="1" dirty="0" smtClean="0">
                <a:solidFill>
                  <a:srgbClr val="FF0000"/>
                </a:solidFill>
              </a:rPr>
              <a:t>Ans. c) </a:t>
            </a:r>
            <a:r>
              <a:rPr lang="en-US" b="1" dirty="0">
                <a:solidFill>
                  <a:srgbClr val="FF0000"/>
                </a:solidFill>
                <a:cs typeface="Arial" pitchFamily="34" charset="0"/>
              </a:rPr>
              <a:t>Abraham Lincoln and Abraham Lincoln and Martin Luther King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008911"/>
            <a:ext cx="942975"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20590" y="2031425"/>
            <a:ext cx="1017208" cy="12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63292"/>
            <a:ext cx="2247218" cy="400110"/>
          </a:xfrm>
          <a:prstGeom prst="rect">
            <a:avLst/>
          </a:prstGeom>
        </p:spPr>
        <p:txBody>
          <a:bodyPr wrap="none">
            <a:spAutoFit/>
          </a:bodyPr>
          <a:lstStyle/>
          <a:p>
            <a:pPr lvl="0"/>
            <a:r>
              <a:rPr lang="en-US" sz="2000" b="1" u="sng" dirty="0" smtClean="0">
                <a:solidFill>
                  <a:srgbClr val="FF0000"/>
                </a:solidFill>
              </a:rPr>
              <a:t>B. Fill in the blanks.</a:t>
            </a:r>
            <a:endParaRPr lang="en-US" sz="2000" b="1" u="sng" dirty="0">
              <a:solidFill>
                <a:srgbClr val="FF0000"/>
              </a:solidFill>
            </a:endParaRPr>
          </a:p>
        </p:txBody>
      </p:sp>
      <p:sp>
        <p:nvSpPr>
          <p:cNvPr id="5" name="TextBox 4"/>
          <p:cNvSpPr txBox="1"/>
          <p:nvPr/>
        </p:nvSpPr>
        <p:spPr>
          <a:xfrm>
            <a:off x="381000" y="750153"/>
            <a:ext cx="8534400" cy="1200329"/>
          </a:xfrm>
          <a:prstGeom prst="rect">
            <a:avLst/>
          </a:prstGeom>
          <a:noFill/>
        </p:spPr>
        <p:txBody>
          <a:bodyPr wrap="square" rtlCol="0">
            <a:spAutoFit/>
          </a:bodyPr>
          <a:lstStyle/>
          <a:p>
            <a:pPr marL="342900" indent="-342900">
              <a:buAutoNum type="arabicPeriod"/>
            </a:pPr>
            <a:r>
              <a:rPr lang="en-US" b="1" dirty="0" smtClean="0"/>
              <a:t>Missouri and ___________ are the two rivers passing through Prairies.</a:t>
            </a:r>
          </a:p>
          <a:p>
            <a:pPr marL="342900" indent="-342900">
              <a:buAutoNum type="arabicPeriod"/>
            </a:pPr>
            <a:r>
              <a:rPr lang="en-US" b="1" dirty="0" smtClean="0"/>
              <a:t>Lincoln became the president in ______ year.</a:t>
            </a:r>
          </a:p>
          <a:p>
            <a:pPr marL="342900" indent="-342900">
              <a:buAutoNum type="arabicPeriod"/>
            </a:pPr>
            <a:r>
              <a:rPr lang="en-US" b="1" dirty="0" smtClean="0"/>
              <a:t>The main crop grown in the prairies are ________.</a:t>
            </a:r>
          </a:p>
          <a:p>
            <a:pPr marL="342900" indent="-342900">
              <a:buAutoNum type="arabicPeriod"/>
            </a:pPr>
            <a:r>
              <a:rPr lang="en-US" b="1" dirty="0" smtClean="0"/>
              <a:t>Money or help given out of kindness to the poor and needy is called _______.</a:t>
            </a:r>
          </a:p>
        </p:txBody>
      </p:sp>
      <p:sp>
        <p:nvSpPr>
          <p:cNvPr id="6" name="Rectangle 5"/>
          <p:cNvSpPr/>
          <p:nvPr/>
        </p:nvSpPr>
        <p:spPr>
          <a:xfrm>
            <a:off x="304800" y="1819424"/>
            <a:ext cx="3875420" cy="400110"/>
          </a:xfrm>
          <a:prstGeom prst="rect">
            <a:avLst/>
          </a:prstGeom>
        </p:spPr>
        <p:txBody>
          <a:bodyPr wrap="none">
            <a:spAutoFit/>
          </a:bodyPr>
          <a:lstStyle/>
          <a:p>
            <a:pPr lvl="0"/>
            <a:r>
              <a:rPr lang="en-US" sz="2000" b="1" u="sng" dirty="0">
                <a:solidFill>
                  <a:srgbClr val="FF0000"/>
                </a:solidFill>
              </a:rPr>
              <a:t>C</a:t>
            </a:r>
            <a:r>
              <a:rPr lang="en-US" sz="2000" b="1" u="sng" dirty="0" smtClean="0">
                <a:solidFill>
                  <a:srgbClr val="FF0000"/>
                </a:solidFill>
              </a:rPr>
              <a:t>. Answer the following questions.</a:t>
            </a:r>
            <a:endParaRPr lang="en-US" sz="2000" b="1" u="sng" dirty="0">
              <a:solidFill>
                <a:srgbClr val="FF0000"/>
              </a:solidFill>
            </a:endParaRPr>
          </a:p>
        </p:txBody>
      </p:sp>
      <p:sp>
        <p:nvSpPr>
          <p:cNvPr id="7" name="TextBox 6"/>
          <p:cNvSpPr txBox="1"/>
          <p:nvPr/>
        </p:nvSpPr>
        <p:spPr>
          <a:xfrm>
            <a:off x="401782" y="2207710"/>
            <a:ext cx="8513618" cy="2811026"/>
          </a:xfrm>
          <a:prstGeom prst="rect">
            <a:avLst/>
          </a:prstGeom>
          <a:noFill/>
        </p:spPr>
        <p:txBody>
          <a:bodyPr wrap="square" rtlCol="0">
            <a:spAutoFit/>
          </a:bodyPr>
          <a:lstStyle/>
          <a:p>
            <a:pPr marL="342900" indent="-342900">
              <a:buAutoNum type="arabicPeriod"/>
            </a:pPr>
            <a:r>
              <a:rPr lang="en-US" b="1" dirty="0" smtClean="0">
                <a:solidFill>
                  <a:srgbClr val="FF0000"/>
                </a:solidFill>
              </a:rPr>
              <a:t>Explain why are the prairies so attractive for farming.</a:t>
            </a:r>
          </a:p>
          <a:p>
            <a:pPr marL="12700">
              <a:lnSpc>
                <a:spcPct val="100000"/>
              </a:lnSpc>
              <a:spcBef>
                <a:spcPts val="1560"/>
              </a:spcBef>
            </a:pPr>
            <a:r>
              <a:rPr lang="en-US" b="1" dirty="0" smtClean="0"/>
              <a:t>Ans. </a:t>
            </a:r>
            <a:r>
              <a:rPr lang="en-US" sz="2000" b="1" spc="-5" dirty="0">
                <a:cs typeface="Calibri" panose="020F0502020204030204"/>
              </a:rPr>
              <a:t>Ans.</a:t>
            </a:r>
            <a:r>
              <a:rPr lang="en-US" sz="2000" b="1" spc="-10" dirty="0">
                <a:cs typeface="Calibri" panose="020F0502020204030204"/>
              </a:rPr>
              <a:t> Prairies are</a:t>
            </a:r>
            <a:r>
              <a:rPr lang="en-US" sz="2000" b="1" spc="-5" dirty="0">
                <a:cs typeface="Calibri" panose="020F0502020204030204"/>
              </a:rPr>
              <a:t> so</a:t>
            </a:r>
            <a:r>
              <a:rPr lang="en-US" sz="2000" b="1" spc="-10" dirty="0">
                <a:cs typeface="Calibri" panose="020F0502020204030204"/>
              </a:rPr>
              <a:t> </a:t>
            </a:r>
            <a:r>
              <a:rPr lang="en-US" sz="2000" b="1" spc="-15" dirty="0">
                <a:cs typeface="Calibri" panose="020F0502020204030204"/>
              </a:rPr>
              <a:t>attractive</a:t>
            </a:r>
            <a:r>
              <a:rPr lang="en-US" sz="2000" b="1" spc="-10" dirty="0">
                <a:cs typeface="Calibri" panose="020F0502020204030204"/>
              </a:rPr>
              <a:t> </a:t>
            </a:r>
            <a:r>
              <a:rPr lang="en-US" sz="2000" b="1" spc="-15" dirty="0">
                <a:cs typeface="Calibri" panose="020F0502020204030204"/>
              </a:rPr>
              <a:t>for</a:t>
            </a:r>
            <a:r>
              <a:rPr lang="en-US" sz="2000" b="1" spc="-5" dirty="0">
                <a:cs typeface="Calibri" panose="020F0502020204030204"/>
              </a:rPr>
              <a:t> </a:t>
            </a:r>
            <a:r>
              <a:rPr lang="en-US" sz="2000" b="1" spc="-10" dirty="0">
                <a:cs typeface="Calibri" panose="020F0502020204030204"/>
              </a:rPr>
              <a:t>farming because</a:t>
            </a:r>
            <a:r>
              <a:rPr lang="en-US" sz="2000" b="1" spc="-5" dirty="0">
                <a:cs typeface="Calibri" panose="020F0502020204030204"/>
              </a:rPr>
              <a:t> </a:t>
            </a:r>
            <a:r>
              <a:rPr lang="en-US" sz="2000" b="1" dirty="0">
                <a:cs typeface="Calibri" panose="020F0502020204030204"/>
              </a:rPr>
              <a:t>-</a:t>
            </a:r>
            <a:endParaRPr lang="en-US" sz="2000" dirty="0">
              <a:cs typeface="Calibri" panose="020F0502020204030204"/>
            </a:endParaRPr>
          </a:p>
          <a:p>
            <a:pPr marL="469900" lvl="1" indent="-382270">
              <a:lnSpc>
                <a:spcPct val="100000"/>
              </a:lnSpc>
              <a:spcBef>
                <a:spcPts val="1560"/>
              </a:spcBef>
              <a:buFont typeface="Arial" panose="020B0604020202020204"/>
              <a:buChar char="●"/>
              <a:tabLst>
                <a:tab pos="469265" algn="l"/>
                <a:tab pos="469900" algn="l"/>
              </a:tabLst>
            </a:pPr>
            <a:r>
              <a:rPr lang="en-US" sz="2000" b="1" spc="-5" dirty="0">
                <a:cs typeface="Calibri" panose="020F0502020204030204"/>
              </a:rPr>
              <a:t>The</a:t>
            </a:r>
            <a:r>
              <a:rPr lang="en-US" sz="2000" b="1" spc="-20" dirty="0">
                <a:cs typeface="Calibri" panose="020F0502020204030204"/>
              </a:rPr>
              <a:t> </a:t>
            </a:r>
            <a:r>
              <a:rPr lang="en-US" sz="2000" b="1" spc="-5" dirty="0">
                <a:cs typeface="Calibri" panose="020F0502020204030204"/>
              </a:rPr>
              <a:t>soil</a:t>
            </a:r>
            <a:r>
              <a:rPr lang="en-US" sz="2000" b="1" spc="-20" dirty="0">
                <a:cs typeface="Calibri" panose="020F0502020204030204"/>
              </a:rPr>
              <a:t> </a:t>
            </a:r>
            <a:r>
              <a:rPr lang="en-US" sz="2000" b="1" spc="-5" dirty="0">
                <a:cs typeface="Calibri" panose="020F0502020204030204"/>
              </a:rPr>
              <a:t>is</a:t>
            </a:r>
            <a:r>
              <a:rPr lang="en-US" sz="2000" b="1" spc="-20" dirty="0">
                <a:cs typeface="Calibri" panose="020F0502020204030204"/>
              </a:rPr>
              <a:t> </a:t>
            </a:r>
            <a:r>
              <a:rPr lang="en-US" sz="2000" b="1" spc="-5" dirty="0">
                <a:cs typeface="Calibri" panose="020F0502020204030204"/>
              </a:rPr>
              <a:t>very</a:t>
            </a:r>
            <a:r>
              <a:rPr lang="en-US" sz="2000" b="1" spc="-15" dirty="0">
                <a:cs typeface="Calibri" panose="020F0502020204030204"/>
              </a:rPr>
              <a:t> </a:t>
            </a:r>
            <a:r>
              <a:rPr lang="en-US" sz="2000" b="1" spc="-10" dirty="0">
                <a:cs typeface="Calibri" panose="020F0502020204030204"/>
              </a:rPr>
              <a:t>fertile.</a:t>
            </a:r>
            <a:endParaRPr lang="en-US" sz="2000" dirty="0">
              <a:cs typeface="Calibri" panose="020F0502020204030204"/>
            </a:endParaRPr>
          </a:p>
          <a:p>
            <a:pPr marL="469900" marR="5080" lvl="1" indent="-382270">
              <a:lnSpc>
                <a:spcPct val="115000"/>
              </a:lnSpc>
              <a:buFont typeface="Arial" panose="020B0604020202020204"/>
              <a:buChar char="●"/>
              <a:tabLst>
                <a:tab pos="469265" algn="l"/>
                <a:tab pos="469900" algn="l"/>
              </a:tabLst>
            </a:pPr>
            <a:r>
              <a:rPr lang="en-US" sz="2000" b="1" spc="-30" dirty="0">
                <a:cs typeface="Calibri" panose="020F0502020204030204"/>
              </a:rPr>
              <a:t>Water</a:t>
            </a:r>
            <a:r>
              <a:rPr lang="en-US" sz="2000" b="1" spc="-10" dirty="0">
                <a:cs typeface="Calibri" panose="020F0502020204030204"/>
              </a:rPr>
              <a:t> </a:t>
            </a:r>
            <a:r>
              <a:rPr lang="en-US" sz="2000" b="1" spc="-5" dirty="0">
                <a:cs typeface="Calibri" panose="020F0502020204030204"/>
              </a:rPr>
              <a:t>is </a:t>
            </a:r>
            <a:r>
              <a:rPr lang="en-US" sz="2000" b="1" spc="-10" dirty="0">
                <a:cs typeface="Calibri" panose="020F0502020204030204"/>
              </a:rPr>
              <a:t>available </a:t>
            </a:r>
            <a:r>
              <a:rPr lang="en-US" sz="2000" b="1" spc="-5" dirty="0">
                <a:cs typeface="Calibri" panose="020F0502020204030204"/>
              </a:rPr>
              <a:t>in </a:t>
            </a:r>
            <a:r>
              <a:rPr lang="en-US" sz="2000" b="1" spc="-10" dirty="0">
                <a:cs typeface="Calibri" panose="020F0502020204030204"/>
              </a:rPr>
              <a:t>plenty from</a:t>
            </a:r>
            <a:r>
              <a:rPr lang="en-US" sz="2000" b="1" spc="-5" dirty="0">
                <a:cs typeface="Calibri" panose="020F0502020204030204"/>
              </a:rPr>
              <a:t> the</a:t>
            </a:r>
            <a:r>
              <a:rPr lang="en-US" sz="2000" b="1" spc="-10" dirty="0">
                <a:cs typeface="Calibri" panose="020F0502020204030204"/>
              </a:rPr>
              <a:t> </a:t>
            </a:r>
            <a:r>
              <a:rPr lang="en-US" sz="2000" b="1" spc="-5" dirty="0">
                <a:cs typeface="Calibri" panose="020F0502020204030204"/>
              </a:rPr>
              <a:t>Mississippi and</a:t>
            </a:r>
            <a:r>
              <a:rPr lang="en-US" sz="2000" b="1" spc="-10" dirty="0">
                <a:cs typeface="Calibri" panose="020F0502020204030204"/>
              </a:rPr>
              <a:t> </a:t>
            </a:r>
            <a:r>
              <a:rPr lang="en-US" sz="2000" b="1" spc="-5" dirty="0">
                <a:cs typeface="Calibri" panose="020F0502020204030204"/>
              </a:rPr>
              <a:t>Missouri and </a:t>
            </a:r>
            <a:r>
              <a:rPr lang="en-US" sz="2000" b="1" spc="-440" dirty="0">
                <a:cs typeface="Calibri" panose="020F0502020204030204"/>
              </a:rPr>
              <a:t> </a:t>
            </a:r>
            <a:r>
              <a:rPr lang="en-US" sz="2000" b="1" spc="-5" dirty="0">
                <a:cs typeface="Calibri" panose="020F0502020204030204"/>
              </a:rPr>
              <a:t>their</a:t>
            </a:r>
            <a:r>
              <a:rPr lang="en-US" sz="2000" b="1" spc="-10" dirty="0">
                <a:cs typeface="Calibri" panose="020F0502020204030204"/>
              </a:rPr>
              <a:t> tributaries.</a:t>
            </a:r>
            <a:endParaRPr lang="en-US" sz="2000" dirty="0">
              <a:cs typeface="Calibri" panose="020F0502020204030204"/>
            </a:endParaRPr>
          </a:p>
          <a:p>
            <a:pPr marL="469900" marR="328930" lvl="1" indent="-382270">
              <a:lnSpc>
                <a:spcPct val="115000"/>
              </a:lnSpc>
              <a:buFont typeface="Arial" panose="020B0604020202020204"/>
              <a:buChar char="●"/>
              <a:tabLst>
                <a:tab pos="469265" algn="l"/>
                <a:tab pos="469900" algn="l"/>
              </a:tabLst>
            </a:pPr>
            <a:r>
              <a:rPr lang="en-US" sz="2000" b="1" spc="-5" dirty="0">
                <a:cs typeface="Calibri" panose="020F0502020204030204"/>
              </a:rPr>
              <a:t>The </a:t>
            </a:r>
            <a:r>
              <a:rPr lang="en-US" sz="2000" b="1" spc="-10" dirty="0">
                <a:cs typeface="Calibri" panose="020F0502020204030204"/>
              </a:rPr>
              <a:t>climate</a:t>
            </a:r>
            <a:r>
              <a:rPr lang="en-US" sz="2000" b="1" spc="-5" dirty="0">
                <a:cs typeface="Calibri" panose="020F0502020204030204"/>
              </a:rPr>
              <a:t> is </a:t>
            </a:r>
            <a:r>
              <a:rPr lang="en-US" sz="2000" b="1" spc="-10" dirty="0">
                <a:cs typeface="Calibri" panose="020F0502020204030204"/>
              </a:rPr>
              <a:t>suitable</a:t>
            </a:r>
            <a:r>
              <a:rPr lang="en-US" sz="2000" b="1" spc="-5" dirty="0">
                <a:cs typeface="Calibri" panose="020F0502020204030204"/>
              </a:rPr>
              <a:t> </a:t>
            </a:r>
            <a:r>
              <a:rPr lang="en-US" sz="2000" b="1" spc="-15" dirty="0">
                <a:cs typeface="Calibri" panose="020F0502020204030204"/>
              </a:rPr>
              <a:t>for</a:t>
            </a:r>
            <a:r>
              <a:rPr lang="en-US" sz="2000" b="1" spc="-5" dirty="0">
                <a:cs typeface="Calibri" panose="020F0502020204030204"/>
              </a:rPr>
              <a:t> </a:t>
            </a:r>
            <a:r>
              <a:rPr lang="en-US" sz="2000" b="1" spc="-10" dirty="0">
                <a:cs typeface="Calibri" panose="020F0502020204030204"/>
              </a:rPr>
              <a:t>cultivation</a:t>
            </a:r>
            <a:r>
              <a:rPr lang="en-US" sz="2000" b="1" spc="-5" dirty="0">
                <a:cs typeface="Calibri" panose="020F0502020204030204"/>
              </a:rPr>
              <a:t> of </a:t>
            </a:r>
            <a:r>
              <a:rPr lang="en-US" sz="2000" b="1" spc="-10" dirty="0">
                <a:cs typeface="Calibri" panose="020F0502020204030204"/>
              </a:rPr>
              <a:t>wheat</a:t>
            </a:r>
            <a:r>
              <a:rPr lang="en-US" sz="2000" b="1" spc="-5" dirty="0">
                <a:cs typeface="Calibri" panose="020F0502020204030204"/>
              </a:rPr>
              <a:t> </a:t>
            </a:r>
            <a:r>
              <a:rPr lang="en-US" sz="2000" b="1" spc="-15" dirty="0">
                <a:cs typeface="Calibri" panose="020F0502020204030204"/>
              </a:rPr>
              <a:t>for</a:t>
            </a:r>
            <a:r>
              <a:rPr lang="en-US" sz="2000" b="1" spc="-5" dirty="0">
                <a:cs typeface="Calibri" panose="020F0502020204030204"/>
              </a:rPr>
              <a:t> which </a:t>
            </a:r>
            <a:r>
              <a:rPr lang="en-US" sz="2000" b="1" spc="-15" dirty="0">
                <a:cs typeface="Calibri" panose="020F0502020204030204"/>
              </a:rPr>
              <a:t>USA </a:t>
            </a:r>
            <a:r>
              <a:rPr lang="en-US" sz="2000" b="1" spc="-10" dirty="0">
                <a:cs typeface="Calibri" panose="020F0502020204030204"/>
              </a:rPr>
              <a:t> produces</a:t>
            </a:r>
            <a:r>
              <a:rPr lang="en-US" sz="2000" b="1" spc="-5" dirty="0">
                <a:cs typeface="Calibri" panose="020F0502020204030204"/>
              </a:rPr>
              <a:t> so much </a:t>
            </a:r>
            <a:r>
              <a:rPr lang="en-US" sz="2000" b="1" spc="-10" dirty="0">
                <a:cs typeface="Calibri" panose="020F0502020204030204"/>
              </a:rPr>
              <a:t>wheat</a:t>
            </a:r>
            <a:r>
              <a:rPr lang="en-US" sz="2000" b="1" spc="-5" dirty="0">
                <a:cs typeface="Calibri" panose="020F0502020204030204"/>
              </a:rPr>
              <a:t> </a:t>
            </a:r>
            <a:r>
              <a:rPr lang="en-US" sz="2000" b="1" spc="-10" dirty="0">
                <a:cs typeface="Calibri" panose="020F0502020204030204"/>
              </a:rPr>
              <a:t>that</a:t>
            </a:r>
            <a:r>
              <a:rPr lang="en-US" sz="2000" b="1" spc="-5" dirty="0">
                <a:cs typeface="Calibri" panose="020F0502020204030204"/>
              </a:rPr>
              <a:t> it is</a:t>
            </a:r>
            <a:r>
              <a:rPr lang="en-US" sz="2000" b="1" dirty="0">
                <a:cs typeface="Calibri" panose="020F0502020204030204"/>
              </a:rPr>
              <a:t> </a:t>
            </a:r>
            <a:r>
              <a:rPr lang="en-US" sz="2000" b="1" spc="-10" dirty="0">
                <a:cs typeface="Calibri" panose="020F0502020204030204"/>
              </a:rPr>
              <a:t>called</a:t>
            </a:r>
            <a:r>
              <a:rPr lang="en-US" sz="2000" b="1" spc="-5" dirty="0">
                <a:cs typeface="Calibri" panose="020F0502020204030204"/>
              </a:rPr>
              <a:t> the </a:t>
            </a:r>
            <a:r>
              <a:rPr lang="en-US" sz="2000" b="1" dirty="0">
                <a:cs typeface="Calibri" panose="020F0502020204030204"/>
              </a:rPr>
              <a:t>“</a:t>
            </a:r>
            <a:r>
              <a:rPr lang="en-US" sz="2000" b="1" spc="-5" dirty="0">
                <a:cs typeface="Calibri" panose="020F0502020204030204"/>
              </a:rPr>
              <a:t> </a:t>
            </a:r>
            <a:r>
              <a:rPr lang="en-US" sz="2000" b="1" spc="-10" dirty="0">
                <a:cs typeface="Calibri" panose="020F0502020204030204"/>
              </a:rPr>
              <a:t>Wheat</a:t>
            </a:r>
            <a:r>
              <a:rPr lang="en-US" sz="2000" b="1" spc="-5" dirty="0">
                <a:cs typeface="Calibri" panose="020F0502020204030204"/>
              </a:rPr>
              <a:t> </a:t>
            </a:r>
            <a:r>
              <a:rPr lang="en-US" sz="2000" b="1" spc="-15" dirty="0">
                <a:cs typeface="Calibri" panose="020F0502020204030204"/>
              </a:rPr>
              <a:t>basket</a:t>
            </a:r>
            <a:r>
              <a:rPr lang="en-US" sz="2000" b="1" spc="-5" dirty="0">
                <a:cs typeface="Calibri" panose="020F0502020204030204"/>
              </a:rPr>
              <a:t> of </a:t>
            </a:r>
            <a:r>
              <a:rPr lang="en-US" sz="2000" b="1" spc="-434" dirty="0">
                <a:cs typeface="Calibri" panose="020F0502020204030204"/>
              </a:rPr>
              <a:t> </a:t>
            </a:r>
            <a:r>
              <a:rPr lang="en-US" sz="2000" b="1" spc="-5" dirty="0">
                <a:cs typeface="Calibri" panose="020F0502020204030204"/>
              </a:rPr>
              <a:t>the</a:t>
            </a:r>
            <a:r>
              <a:rPr lang="en-US" sz="2000" b="1" spc="-10" dirty="0">
                <a:cs typeface="Calibri" panose="020F0502020204030204"/>
              </a:rPr>
              <a:t> </a:t>
            </a:r>
            <a:r>
              <a:rPr lang="en-US" sz="2000" b="1" spc="-35" dirty="0">
                <a:cs typeface="Calibri" panose="020F0502020204030204"/>
              </a:rPr>
              <a:t>world</a:t>
            </a:r>
            <a:r>
              <a:rPr lang="en-US" sz="2000" b="1" spc="-35" dirty="0" smtClean="0">
                <a:cs typeface="Calibri" panose="020F0502020204030204"/>
              </a:rPr>
              <a:t>”.</a:t>
            </a:r>
            <a:endParaRPr lang="en-US" sz="2000" dirty="0">
              <a:cs typeface="Calibri" panose="020F0502020204030204"/>
            </a:endParaRPr>
          </a:p>
        </p:txBody>
      </p:sp>
      <p:sp>
        <p:nvSpPr>
          <p:cNvPr id="8" name="TextBox 7"/>
          <p:cNvSpPr txBox="1"/>
          <p:nvPr/>
        </p:nvSpPr>
        <p:spPr>
          <a:xfrm>
            <a:off x="2057400" y="763402"/>
            <a:ext cx="1271544" cy="369332"/>
          </a:xfrm>
          <a:prstGeom prst="rect">
            <a:avLst/>
          </a:prstGeom>
          <a:noFill/>
        </p:spPr>
        <p:txBody>
          <a:bodyPr wrap="square" rtlCol="0">
            <a:spAutoFit/>
          </a:bodyPr>
          <a:lstStyle/>
          <a:p>
            <a:r>
              <a:rPr lang="en-US" b="1" dirty="0" smtClean="0">
                <a:solidFill>
                  <a:srgbClr val="FF0000"/>
                </a:solidFill>
              </a:rPr>
              <a:t>Mississippi</a:t>
            </a:r>
            <a:endParaRPr lang="en-US" b="1" dirty="0">
              <a:solidFill>
                <a:srgbClr val="FF0000"/>
              </a:solidFill>
            </a:endParaRPr>
          </a:p>
        </p:txBody>
      </p:sp>
      <p:sp>
        <p:nvSpPr>
          <p:cNvPr id="9" name="TextBox 8"/>
          <p:cNvSpPr txBox="1"/>
          <p:nvPr/>
        </p:nvSpPr>
        <p:spPr>
          <a:xfrm>
            <a:off x="3886200" y="1051714"/>
            <a:ext cx="685800" cy="369332"/>
          </a:xfrm>
          <a:prstGeom prst="rect">
            <a:avLst/>
          </a:prstGeom>
          <a:noFill/>
        </p:spPr>
        <p:txBody>
          <a:bodyPr wrap="square" rtlCol="0">
            <a:spAutoFit/>
          </a:bodyPr>
          <a:lstStyle/>
          <a:p>
            <a:r>
              <a:rPr lang="en-US" b="1" dirty="0" smtClean="0">
                <a:solidFill>
                  <a:srgbClr val="FF0000"/>
                </a:solidFill>
              </a:rPr>
              <a:t>1860</a:t>
            </a:r>
            <a:endParaRPr lang="en-US" b="1" dirty="0">
              <a:solidFill>
                <a:srgbClr val="FF0000"/>
              </a:solidFill>
            </a:endParaRPr>
          </a:p>
        </p:txBody>
      </p:sp>
      <p:sp>
        <p:nvSpPr>
          <p:cNvPr id="10" name="TextBox 9"/>
          <p:cNvSpPr txBox="1"/>
          <p:nvPr/>
        </p:nvSpPr>
        <p:spPr>
          <a:xfrm>
            <a:off x="4572000" y="1280815"/>
            <a:ext cx="838200" cy="369332"/>
          </a:xfrm>
          <a:prstGeom prst="rect">
            <a:avLst/>
          </a:prstGeom>
          <a:noFill/>
        </p:spPr>
        <p:txBody>
          <a:bodyPr wrap="square" rtlCol="0">
            <a:spAutoFit/>
          </a:bodyPr>
          <a:lstStyle/>
          <a:p>
            <a:r>
              <a:rPr lang="en-US" b="1" dirty="0" smtClean="0">
                <a:solidFill>
                  <a:srgbClr val="FF0000"/>
                </a:solidFill>
              </a:rPr>
              <a:t>wheat</a:t>
            </a:r>
            <a:endParaRPr lang="en-US" b="1" dirty="0">
              <a:solidFill>
                <a:srgbClr val="FF0000"/>
              </a:solidFill>
            </a:endParaRPr>
          </a:p>
        </p:txBody>
      </p:sp>
      <p:sp>
        <p:nvSpPr>
          <p:cNvPr id="11" name="TextBox 10"/>
          <p:cNvSpPr txBox="1"/>
          <p:nvPr/>
        </p:nvSpPr>
        <p:spPr>
          <a:xfrm>
            <a:off x="7239000" y="1581150"/>
            <a:ext cx="885300" cy="369332"/>
          </a:xfrm>
          <a:prstGeom prst="rect">
            <a:avLst/>
          </a:prstGeom>
          <a:noFill/>
        </p:spPr>
        <p:txBody>
          <a:bodyPr wrap="square" rtlCol="0">
            <a:spAutoFit/>
          </a:bodyPr>
          <a:lstStyle/>
          <a:p>
            <a:r>
              <a:rPr lang="en-US" b="1" dirty="0" smtClean="0">
                <a:solidFill>
                  <a:srgbClr val="FF0000"/>
                </a:solidFill>
              </a:rPr>
              <a:t>charity</a:t>
            </a:r>
            <a:endParaRPr lang="en-US" b="1" dirty="0">
              <a:solidFill>
                <a:srgbClr val="FF0000"/>
              </a:solidFill>
            </a:endParaRPr>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anim calcmode="lin" valueType="num">
                                      <p:cBhvr additive="base">
                                        <p:cTn id="3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calcmode="lin" valueType="num">
                                      <p:cBhvr additive="base">
                                        <p:cTn id="3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 calcmode="lin" valueType="num">
                                      <p:cBhvr additive="base">
                                        <p:cTn id="4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02090"/>
            <a:ext cx="8610600" cy="3139321"/>
          </a:xfrm>
          <a:prstGeom prst="rect">
            <a:avLst/>
          </a:prstGeom>
        </p:spPr>
        <p:txBody>
          <a:bodyPr wrap="square">
            <a:spAutoFit/>
          </a:bodyPr>
          <a:lstStyle/>
          <a:p>
            <a:r>
              <a:rPr lang="en-US" b="1" dirty="0">
                <a:solidFill>
                  <a:srgbClr val="FF0000"/>
                </a:solidFill>
              </a:rPr>
              <a:t>2. Why did Mother Teresa start working for the poor?</a:t>
            </a:r>
          </a:p>
          <a:p>
            <a:pPr marL="0" lvl="1"/>
            <a:r>
              <a:rPr lang="en-US" b="1" dirty="0"/>
              <a:t>Ans. When she was staying in Kolkata, she saw the poor people suffering badly. She felt that God was telling her to work for the poorest of the city. So, she started to look after the poor and needy children</a:t>
            </a:r>
            <a:r>
              <a:rPr lang="en-US" b="1" dirty="0" smtClean="0"/>
              <a:t>.</a:t>
            </a:r>
            <a:endParaRPr lang="en-US" b="1" dirty="0"/>
          </a:p>
          <a:p>
            <a:r>
              <a:rPr lang="en-US" b="1" dirty="0">
                <a:solidFill>
                  <a:srgbClr val="FF0000"/>
                </a:solidFill>
              </a:rPr>
              <a:t>3. Who inspired Martin Luther King to adopt non-violent methods of protest? What was the importance of King’s march on Washington?</a:t>
            </a:r>
          </a:p>
          <a:p>
            <a:pPr marL="0" lvl="1"/>
            <a:r>
              <a:rPr lang="en-US" b="1" dirty="0"/>
              <a:t>Ans. Mahatma Gandhi inspired Martin Luther King to adopt non-violent methods of protesting against injustice</a:t>
            </a:r>
            <a:r>
              <a:rPr lang="en-US" b="1" dirty="0" smtClean="0"/>
              <a:t>. </a:t>
            </a:r>
            <a:r>
              <a:rPr lang="en-US" b="1" dirty="0"/>
              <a:t>King’s March on Washington was a movement against injustice to the blacks. He led this march to fight for equality for the blacks</a:t>
            </a:r>
            <a:r>
              <a:rPr lang="en-US" b="1" dirty="0" smtClean="0"/>
              <a:t>.</a:t>
            </a:r>
            <a:endParaRPr lang="en-US" b="1" dirty="0"/>
          </a:p>
          <a:p>
            <a:r>
              <a:rPr lang="en-US" b="1" dirty="0">
                <a:solidFill>
                  <a:srgbClr val="FF0000"/>
                </a:solidFill>
              </a:rPr>
              <a:t>4. Mother Teresa is remembered for her selfless service. Give reasons.</a:t>
            </a:r>
          </a:p>
          <a:p>
            <a:r>
              <a:rPr lang="en-US" b="1" dirty="0"/>
              <a:t>Ans. </a:t>
            </a:r>
          </a:p>
        </p:txBody>
      </p:sp>
    </p:spTree>
    <p:extLst>
      <p:ext uri="{BB962C8B-B14F-4D97-AF65-F5344CB8AC3E}">
        <p14:creationId xmlns:p14="http://schemas.microsoft.com/office/powerpoint/2010/main" val="60163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Ch-10 &amp; 20 for Revision 4</a:t>
            </a:r>
            <a:endParaRPr u="none"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TotalTime>
  <Words>429</Words>
  <Application>Microsoft Office PowerPoint</Application>
  <PresentationFormat>On-screen Show (16:9)</PresentationFormat>
  <Paragraphs>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LEARNING OBJECTIVES</vt:lpstr>
      <vt:lpstr>PowerPoint Presentation</vt:lpstr>
      <vt:lpstr>PowerPoint Presentation</vt:lpstr>
      <vt:lpstr>PowerPoint Presentation</vt:lpstr>
      <vt:lpstr>PowerPoint Presentation</vt:lpstr>
      <vt:lpstr>HOMEWORK                                              Learn Q/A of Ch-10 &amp; 20 for Revision 4</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57</cp:revision>
  <dcterms:created xsi:type="dcterms:W3CDTF">2022-03-30T01:46:19Z</dcterms:created>
  <dcterms:modified xsi:type="dcterms:W3CDTF">2023-01-23T12:57:15Z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