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74" r:id="rId4"/>
    <p:sldId id="276" r:id="rId5"/>
    <p:sldId id="277" r:id="rId6"/>
    <p:sldId id="268" r:id="rId7"/>
    <p:sldId id="269" r:id="rId8"/>
    <p:sldId id="270" r:id="rId9"/>
  </p:sldIdLst>
  <p:sldSz cx="9144000" cy="5143500" type="screen16x9"/>
  <p:notesSz cx="9144000" cy="51435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658"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7723759" y="144104"/>
            <a:ext cx="1232521" cy="611872"/>
          </a:xfrm>
          <a:prstGeom prst="rect">
            <a:avLst/>
          </a:prstGeom>
        </p:spPr>
      </p:pic>
      <p:sp>
        <p:nvSpPr>
          <p:cNvPr id="2" name="Holder 2"/>
          <p:cNvSpPr>
            <a:spLocks noGrp="1"/>
          </p:cNvSpPr>
          <p:nvPr>
            <p:ph type="title"/>
          </p:nvPr>
        </p:nvSpPr>
        <p:spPr>
          <a:xfrm>
            <a:off x="330583" y="2144366"/>
            <a:ext cx="8482832" cy="1210945"/>
          </a:xfrm>
          <a:prstGeom prst="rect">
            <a:avLst/>
          </a:prstGeom>
        </p:spPr>
        <p:txBody>
          <a:bodyPr wrap="square" lIns="0" tIns="0" rIns="0" bIns="0">
            <a:spAutoFit/>
          </a:bodyPr>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a:xfrm>
            <a:off x="384190" y="2562790"/>
            <a:ext cx="8375618" cy="12446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a:xfrm>
            <a:off x="6583680" y="4783455"/>
            <a:ext cx="2103120" cy="2571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4137659"/>
            <a:ext cx="9143981" cy="1005829"/>
          </a:xfrm>
          <a:prstGeom prst="rect">
            <a:avLst/>
          </a:prstGeom>
        </p:spPr>
      </p:pic>
      <p:sp>
        <p:nvSpPr>
          <p:cNvPr id="3" name="object 3"/>
          <p:cNvSpPr txBox="1"/>
          <p:nvPr/>
        </p:nvSpPr>
        <p:spPr>
          <a:xfrm>
            <a:off x="609599" y="1352550"/>
            <a:ext cx="8113397" cy="2167260"/>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itchFamily="34" charset="0"/>
                <a:ea typeface="Calibri" pitchFamily="34" charset="0"/>
                <a:cs typeface="Calibri" pitchFamily="34" charset="0"/>
              </a:rPr>
              <a:t>SESSION</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lang="en-US" sz="2000" b="1" spc="-5" dirty="0">
                <a:latin typeface="Calibri" pitchFamily="34" charset="0"/>
                <a:ea typeface="Calibri" pitchFamily="34" charset="0"/>
                <a:cs typeface="Calibri" pitchFamily="34" charset="0"/>
              </a:rPr>
              <a:t>1</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CLASS</a:t>
            </a:r>
            <a:r>
              <a:rPr sz="2000" b="1" spc="-35"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5</a:t>
            </a:r>
            <a:endParaRPr sz="2000" dirty="0">
              <a:latin typeface="Calibri" pitchFamily="34" charset="0"/>
              <a:ea typeface="Calibri" pitchFamily="34" charset="0"/>
              <a:cs typeface="Calibri" pitchFamily="34" charset="0"/>
            </a:endParaRPr>
          </a:p>
          <a:p>
            <a:pPr marL="12700" marR="3860165">
              <a:lnSpc>
                <a:spcPct val="100000"/>
              </a:lnSpc>
            </a:pPr>
            <a:r>
              <a:rPr sz="2000" b="1" spc="-10" dirty="0">
                <a:latin typeface="Calibri" pitchFamily="34" charset="0"/>
                <a:ea typeface="Calibri" pitchFamily="34" charset="0"/>
                <a:cs typeface="Calibri" pitchFamily="34" charset="0"/>
              </a:rPr>
              <a:t>SUBJECT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SOCIAL</a:t>
            </a:r>
            <a:r>
              <a:rPr sz="2000" b="1" spc="-3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SCIENCE </a:t>
            </a:r>
            <a:r>
              <a:rPr sz="2000" b="1" spc="-434" dirty="0">
                <a:latin typeface="Calibri" pitchFamily="34" charset="0"/>
                <a:ea typeface="Calibri" pitchFamily="34" charset="0"/>
                <a:cs typeface="Calibri" pitchFamily="34" charset="0"/>
              </a:rPr>
              <a:t> </a:t>
            </a:r>
            <a:endParaRPr lang="en-US" sz="2000" b="1" spc="-434" dirty="0" smtClean="0">
              <a:latin typeface="Calibri" pitchFamily="34" charset="0"/>
              <a:ea typeface="Calibri" pitchFamily="34" charset="0"/>
              <a:cs typeface="Calibri" pitchFamily="34" charset="0"/>
            </a:endParaRPr>
          </a:p>
          <a:p>
            <a:pPr marL="12700" marR="3860165">
              <a:lnSpc>
                <a:spcPct val="100000"/>
              </a:lnSpc>
            </a:pPr>
            <a:r>
              <a:rPr sz="2000" b="1" spc="-5" dirty="0" smtClean="0">
                <a:latin typeface="Calibri" pitchFamily="34" charset="0"/>
                <a:ea typeface="Calibri" pitchFamily="34" charset="0"/>
                <a:cs typeface="Calibri" pitchFamily="34" charset="0"/>
              </a:rPr>
              <a:t>CHAPTER</a:t>
            </a:r>
            <a:r>
              <a:rPr sz="2000" b="1" spc="-20" dirty="0" smtClean="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NUMBER:</a:t>
            </a:r>
            <a:r>
              <a:rPr sz="2000" b="1" spc="-15" dirty="0">
                <a:latin typeface="Calibri" pitchFamily="34" charset="0"/>
                <a:ea typeface="Calibri" pitchFamily="34" charset="0"/>
                <a:cs typeface="Calibri" pitchFamily="34" charset="0"/>
              </a:rPr>
              <a:t> </a:t>
            </a:r>
            <a:r>
              <a:rPr lang="en-US" sz="2000" b="1" spc="-5" dirty="0" smtClean="0">
                <a:latin typeface="Calibri" pitchFamily="34" charset="0"/>
                <a:ea typeface="Calibri" pitchFamily="34" charset="0"/>
                <a:cs typeface="Calibri" pitchFamily="34" charset="0"/>
              </a:rPr>
              <a:t>4 and 5</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CHAPTER</a:t>
            </a:r>
            <a:r>
              <a:rPr sz="2000" b="1" spc="-2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NAME</a:t>
            </a:r>
            <a:r>
              <a:rPr sz="2000" b="1" spc="-15"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0" dirty="0">
                <a:latin typeface="Calibri" pitchFamily="34" charset="0"/>
                <a:ea typeface="Calibri" pitchFamily="34" charset="0"/>
                <a:cs typeface="Calibri" pitchFamily="34" charset="0"/>
              </a:rPr>
              <a:t> </a:t>
            </a:r>
            <a:r>
              <a:rPr lang="en-US" sz="2000" b="1" spc="-5" dirty="0" smtClean="0">
                <a:latin typeface="Calibri" pitchFamily="34" charset="0"/>
                <a:ea typeface="Calibri" pitchFamily="34" charset="0"/>
                <a:cs typeface="Calibri" pitchFamily="34" charset="0"/>
              </a:rPr>
              <a:t>CLIMATE AND DRC</a:t>
            </a:r>
            <a:endParaRPr sz="2000" dirty="0">
              <a:latin typeface="Calibri" pitchFamily="34" charset="0"/>
              <a:ea typeface="Calibri" pitchFamily="34" charset="0"/>
              <a:cs typeface="Calibri" pitchFamily="34" charset="0"/>
            </a:endParaRPr>
          </a:p>
          <a:p>
            <a:pPr marL="12700" marR="5080"/>
            <a:r>
              <a:rPr sz="2000" b="1" spc="-5" dirty="0">
                <a:latin typeface="Calibri" pitchFamily="34" charset="0"/>
                <a:ea typeface="Calibri" pitchFamily="34" charset="0"/>
                <a:cs typeface="Calibri" pitchFamily="34" charset="0"/>
              </a:rPr>
              <a:t>SU</a:t>
            </a:r>
            <a:r>
              <a:rPr sz="2000" b="1" spc="-45" dirty="0">
                <a:latin typeface="Calibri" pitchFamily="34" charset="0"/>
                <a:ea typeface="Calibri" pitchFamily="34" charset="0"/>
                <a:cs typeface="Calibri" pitchFamily="34" charset="0"/>
              </a:rPr>
              <a:t>B</a:t>
            </a:r>
            <a:r>
              <a:rPr sz="2000" b="1" spc="-55" dirty="0">
                <a:latin typeface="Calibri" pitchFamily="34" charset="0"/>
                <a:ea typeface="Calibri" pitchFamily="34" charset="0"/>
                <a:cs typeface="Calibri" pitchFamily="34" charset="0"/>
              </a:rPr>
              <a:t>T</a:t>
            </a:r>
            <a:r>
              <a:rPr sz="2000" b="1" spc="-5" dirty="0">
                <a:latin typeface="Calibri" pitchFamily="34" charset="0"/>
                <a:ea typeface="Calibri" pitchFamily="34" charset="0"/>
                <a:cs typeface="Calibri" pitchFamily="34" charset="0"/>
              </a:rPr>
              <a:t>OPI</a:t>
            </a:r>
            <a:r>
              <a:rPr sz="2000" b="1" dirty="0">
                <a:latin typeface="Calibri" pitchFamily="34" charset="0"/>
                <a:ea typeface="Calibri" pitchFamily="34" charset="0"/>
                <a:cs typeface="Calibri" pitchFamily="34" charset="0"/>
              </a:rPr>
              <a:t>C</a:t>
            </a:r>
            <a:r>
              <a:rPr sz="2000" b="1" spc="-5" dirty="0">
                <a:latin typeface="Calibri" pitchFamily="34" charset="0"/>
                <a:ea typeface="Calibri" pitchFamily="34" charset="0"/>
                <a:cs typeface="Calibri" pitchFamily="34" charset="0"/>
              </a:rPr>
              <a:t> </a:t>
            </a:r>
            <a:r>
              <a:rPr sz="2000" b="1" dirty="0" smtClean="0">
                <a:latin typeface="Calibri" pitchFamily="34" charset="0"/>
                <a:ea typeface="Calibri" pitchFamily="34" charset="0"/>
                <a:cs typeface="Calibri" pitchFamily="34" charset="0"/>
              </a:rPr>
              <a:t>:</a:t>
            </a:r>
            <a:r>
              <a:rPr lang="en-US" sz="2000" b="1" dirty="0" smtClean="0">
                <a:latin typeface="Calibri" pitchFamily="34" charset="0"/>
                <a:ea typeface="Calibri" pitchFamily="34" charset="0"/>
                <a:cs typeface="Calibri" pitchFamily="34" charset="0"/>
              </a:rPr>
              <a:t> </a:t>
            </a:r>
            <a:r>
              <a:rPr lang="en-US" sz="2000" b="1" smtClean="0">
                <a:latin typeface="Calibri" pitchFamily="34" charset="0"/>
                <a:ea typeface="Calibri" pitchFamily="34" charset="0"/>
                <a:cs typeface="Calibri" pitchFamily="34" charset="0"/>
              </a:rPr>
              <a:t>REVISION 1</a:t>
            </a:r>
            <a:r>
              <a:rPr lang="en-US" sz="2000" dirty="0"/>
              <a:t/>
            </a:r>
            <a:br>
              <a:rPr lang="en-US" sz="2000" dirty="0"/>
            </a:br>
            <a:endParaRPr sz="2000" dirty="0">
              <a:ea typeface="Calibri" pitchFamily="34" charset="0"/>
              <a:cs typeface="Calibri" pitchFamily="34" charset="0"/>
            </a:endParaRPr>
          </a:p>
        </p:txBody>
      </p:sp>
      <p:pic>
        <p:nvPicPr>
          <p:cNvPr id="4" name="object 4"/>
          <p:cNvPicPr/>
          <p:nvPr/>
        </p:nvPicPr>
        <p:blipFill>
          <a:blip r:embed="rId3"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8040" y="1276350"/>
            <a:ext cx="3361054"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65" dirty="0"/>
              <a:t> </a:t>
            </a:r>
            <a:r>
              <a:rPr sz="2000" u="none" spc="-10" dirty="0"/>
              <a:t>OBJECTIVES</a:t>
            </a:r>
          </a:p>
        </p:txBody>
      </p:sp>
      <p:sp>
        <p:nvSpPr>
          <p:cNvPr id="3" name="object 3"/>
          <p:cNvSpPr txBox="1"/>
          <p:nvPr/>
        </p:nvSpPr>
        <p:spPr>
          <a:xfrm>
            <a:off x="658040" y="1885950"/>
            <a:ext cx="8181160" cy="961802"/>
          </a:xfrm>
          <a:prstGeom prst="rect">
            <a:avLst/>
          </a:prstGeom>
        </p:spPr>
        <p:txBody>
          <a:bodyPr vert="horz" wrap="square" lIns="0" tIns="12700" rIns="0" bIns="0" rtlCol="0">
            <a:spAutoFit/>
          </a:bodyPr>
          <a:lstStyle/>
          <a:p>
            <a:pPr marL="12700">
              <a:lnSpc>
                <a:spcPct val="100000"/>
              </a:lnSpc>
              <a:spcBef>
                <a:spcPts val="100"/>
              </a:spcBef>
            </a:pPr>
            <a:r>
              <a:rPr sz="2000" b="1" spc="-5" dirty="0">
                <a:latin typeface="Calibri" panose="020F0502020204030204"/>
                <a:cs typeface="Calibri" panose="020F0502020204030204"/>
              </a:rPr>
              <a:t>Enable</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learner</a:t>
            </a:r>
            <a:r>
              <a:rPr sz="2000" b="1" spc="-20" dirty="0">
                <a:latin typeface="Calibri" panose="020F0502020204030204"/>
                <a:cs typeface="Calibri" panose="020F0502020204030204"/>
              </a:rPr>
              <a:t> </a:t>
            </a:r>
            <a:r>
              <a:rPr sz="2000" b="1" spc="-10" dirty="0">
                <a:latin typeface="Calibri" panose="020F0502020204030204"/>
                <a:cs typeface="Calibri" panose="020F0502020204030204"/>
              </a:rPr>
              <a:t>to</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know</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about</a:t>
            </a:r>
            <a:r>
              <a:rPr sz="2000" b="1" spc="-5" dirty="0" smtClean="0">
                <a:latin typeface="Calibri" panose="020F0502020204030204"/>
                <a:cs typeface="Calibri" panose="020F0502020204030204"/>
              </a:rPr>
              <a:t>:</a:t>
            </a:r>
            <a:endParaRPr lang="en-US" sz="2000" b="1" spc="-5" dirty="0" smtClean="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p>
          <a:p>
            <a:pPr marL="355600" indent="-342900">
              <a:lnSpc>
                <a:spcPct val="100000"/>
              </a:lnSpc>
              <a:spcBef>
                <a:spcPts val="100"/>
              </a:spcBef>
              <a:buFont typeface="Arial" pitchFamily="34" charset="0"/>
              <a:buChar char="•"/>
            </a:pPr>
            <a:r>
              <a:rPr lang="en-US" sz="2000" b="1" dirty="0"/>
              <a:t>W</a:t>
            </a:r>
            <a:r>
              <a:rPr lang="en-US" sz="2000" b="1" dirty="0" smtClean="0"/>
              <a:t>ell-written </a:t>
            </a:r>
            <a:r>
              <a:rPr lang="en-US" sz="2000" b="1" dirty="0"/>
              <a:t>learning </a:t>
            </a:r>
            <a:r>
              <a:rPr lang="en-US" sz="2000" b="1" dirty="0" smtClean="0"/>
              <a:t>objectives.</a:t>
            </a:r>
            <a:endParaRPr sz="2000" b="1" dirty="0">
              <a:latin typeface="Calibri" panose="020F0502020204030204"/>
              <a:cs typeface="Calibri" panose="020F0502020204030204"/>
            </a:endParaRPr>
          </a:p>
        </p:txBody>
      </p:sp>
      <p:pic>
        <p:nvPicPr>
          <p:cNvPr id="4" name="object 4"/>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7723759" y="144104"/>
            <a:ext cx="1232399" cy="611999"/>
          </a:xfrm>
          <a:prstGeom prst="rect">
            <a:avLst/>
          </a:prstGeom>
        </p:spPr>
      </p:pic>
      <p:sp>
        <p:nvSpPr>
          <p:cNvPr id="4" name="Rectangle 3"/>
          <p:cNvSpPr/>
          <p:nvPr/>
        </p:nvSpPr>
        <p:spPr>
          <a:xfrm>
            <a:off x="304800" y="363292"/>
            <a:ext cx="3351302" cy="400110"/>
          </a:xfrm>
          <a:prstGeom prst="rect">
            <a:avLst/>
          </a:prstGeom>
        </p:spPr>
        <p:txBody>
          <a:bodyPr wrap="none">
            <a:spAutoFit/>
          </a:bodyPr>
          <a:lstStyle/>
          <a:p>
            <a:pPr lvl="0"/>
            <a:r>
              <a:rPr lang="en-US" sz="2000" b="1" u="sng" dirty="0">
                <a:solidFill>
                  <a:srgbClr val="FF0000"/>
                </a:solidFill>
              </a:rPr>
              <a:t>A</a:t>
            </a:r>
            <a:r>
              <a:rPr lang="en-US" sz="2000" b="1" u="sng" dirty="0" smtClean="0">
                <a:solidFill>
                  <a:srgbClr val="FF0000"/>
                </a:solidFill>
              </a:rPr>
              <a:t>. Choose the correct answer.</a:t>
            </a:r>
            <a:endParaRPr lang="en-US" sz="2000" b="1" u="sng" dirty="0">
              <a:solidFill>
                <a:srgbClr val="FF0000"/>
              </a:solidFill>
            </a:endParaRPr>
          </a:p>
        </p:txBody>
      </p:sp>
      <p:sp>
        <p:nvSpPr>
          <p:cNvPr id="8" name="Rectangle 6"/>
          <p:cNvSpPr>
            <a:spLocks noChangeArrowheads="1"/>
          </p:cNvSpPr>
          <p:nvPr/>
        </p:nvSpPr>
        <p:spPr bwMode="auto">
          <a:xfrm>
            <a:off x="304800" y="1384749"/>
            <a:ext cx="9108558"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defTabSz="914400" rtl="0" eaLnBrk="0" fontAlgn="base" latinLnBrk="0" hangingPunct="0">
              <a:lnSpc>
                <a:spcPct val="100000"/>
              </a:lnSpc>
              <a:spcBef>
                <a:spcPct val="0"/>
              </a:spcBef>
              <a:spcAft>
                <a:spcPct val="0"/>
              </a:spcAft>
              <a:buClrTx/>
              <a:buSzTx/>
              <a:tabLst>
                <a:tab pos="571500" algn="l"/>
              </a:tabLst>
            </a:pPr>
            <a:r>
              <a:rPr kumimoji="0" lang="en-US" sz="2000" b="1" i="0" u="none" strike="noStrike" cap="none" normalizeH="0" baseline="0" dirty="0" smtClean="0">
                <a:ln>
                  <a:noFill/>
                </a:ln>
                <a:effectLst/>
                <a:cs typeface="Arial" pitchFamily="34" charset="0"/>
              </a:rPr>
              <a:t>1.</a:t>
            </a:r>
            <a:r>
              <a:rPr kumimoji="0" lang="en-US" sz="2000" b="1" i="0" u="none" strike="noStrike" cap="none" normalizeH="0" dirty="0" smtClean="0">
                <a:ln>
                  <a:noFill/>
                </a:ln>
                <a:effectLst/>
                <a:cs typeface="Arial" pitchFamily="34" charset="0"/>
              </a:rPr>
              <a:t> Land closer to equator is _______</a:t>
            </a:r>
          </a:p>
          <a:p>
            <a:pPr marR="0" lvl="0" defTabSz="914400" rtl="0" eaLnBrk="0" fontAlgn="base" latinLnBrk="0" hangingPunct="0">
              <a:lnSpc>
                <a:spcPct val="100000"/>
              </a:lnSpc>
              <a:spcBef>
                <a:spcPct val="0"/>
              </a:spcBef>
              <a:spcAft>
                <a:spcPct val="0"/>
              </a:spcAft>
              <a:buClrTx/>
              <a:buSzTx/>
              <a:tabLst>
                <a:tab pos="571500" algn="l"/>
              </a:tabLst>
            </a:pPr>
            <a:r>
              <a:rPr lang="en-US" sz="2000" b="1" baseline="0" dirty="0">
                <a:cs typeface="Arial" pitchFamily="34" charset="0"/>
              </a:rPr>
              <a:t> </a:t>
            </a:r>
            <a:r>
              <a:rPr lang="en-US" sz="2000" b="1" baseline="0" dirty="0" smtClean="0">
                <a:cs typeface="Arial" pitchFamily="34" charset="0"/>
              </a:rPr>
              <a:t>    a. cool            b. warmer             c. dry</a:t>
            </a:r>
          </a:p>
          <a:p>
            <a:pPr marR="0" lvl="0" defTabSz="914400" rtl="0" eaLnBrk="0" fontAlgn="base" latinLnBrk="0" hangingPunct="0">
              <a:lnSpc>
                <a:spcPct val="100000"/>
              </a:lnSpc>
              <a:spcBef>
                <a:spcPct val="0"/>
              </a:spcBef>
              <a:spcAft>
                <a:spcPct val="0"/>
              </a:spcAft>
              <a:buClrTx/>
              <a:buSzTx/>
              <a:tabLst>
                <a:tab pos="571500" algn="l"/>
              </a:tabLst>
            </a:pPr>
            <a:r>
              <a:rPr lang="en-US" sz="2000" b="1" dirty="0" smtClean="0">
                <a:cs typeface="Arial" pitchFamily="34" charset="0"/>
              </a:rPr>
              <a:t>2. The condition of the air outdoor is _______</a:t>
            </a:r>
          </a:p>
          <a:p>
            <a:pPr marR="0" lvl="0" defTabSz="914400" rtl="0" eaLnBrk="0" fontAlgn="base" latinLnBrk="0" hangingPunct="0">
              <a:lnSpc>
                <a:spcPct val="100000"/>
              </a:lnSpc>
              <a:spcBef>
                <a:spcPct val="0"/>
              </a:spcBef>
              <a:spcAft>
                <a:spcPct val="0"/>
              </a:spcAft>
              <a:buClrTx/>
              <a:buSzTx/>
              <a:tabLst>
                <a:tab pos="571500" algn="l"/>
              </a:tabLst>
            </a:pPr>
            <a:r>
              <a:rPr lang="en-US" sz="2000" b="1" dirty="0">
                <a:cs typeface="Arial" pitchFamily="34" charset="0"/>
              </a:rPr>
              <a:t> </a:t>
            </a:r>
            <a:r>
              <a:rPr lang="en-US" sz="2000" b="1" dirty="0" smtClean="0">
                <a:cs typeface="Arial" pitchFamily="34" charset="0"/>
              </a:rPr>
              <a:t>    a. climate      b. weather             c. season</a:t>
            </a:r>
          </a:p>
          <a:p>
            <a:pPr marR="0" lvl="0" defTabSz="914400" rtl="0" eaLnBrk="0" fontAlgn="base" latinLnBrk="0" hangingPunct="0">
              <a:lnSpc>
                <a:spcPct val="100000"/>
              </a:lnSpc>
              <a:spcBef>
                <a:spcPct val="0"/>
              </a:spcBef>
              <a:spcAft>
                <a:spcPct val="0"/>
              </a:spcAft>
              <a:buClrTx/>
              <a:buSzTx/>
              <a:tabLst>
                <a:tab pos="571500" algn="l"/>
              </a:tabLst>
            </a:pPr>
            <a:r>
              <a:rPr lang="en-US" sz="2000" b="1" baseline="0" dirty="0" smtClean="0">
                <a:cs typeface="Arial" pitchFamily="34" charset="0"/>
              </a:rPr>
              <a:t>3.</a:t>
            </a:r>
            <a:r>
              <a:rPr lang="en-US" sz="2000" b="1" dirty="0" smtClean="0">
                <a:cs typeface="Arial" pitchFamily="34" charset="0"/>
              </a:rPr>
              <a:t> If the latitude of a place is 30  </a:t>
            </a:r>
            <a:r>
              <a:rPr lang="en-US" sz="2000" b="1" dirty="0" smtClean="0">
                <a:ea typeface="Ebrima"/>
                <a:cs typeface="Ebrima"/>
              </a:rPr>
              <a:t>̊ N, it lies in the __________________</a:t>
            </a:r>
          </a:p>
          <a:p>
            <a:pPr marR="0" lvl="0" defTabSz="914400" rtl="0" eaLnBrk="0" fontAlgn="base" latinLnBrk="0" hangingPunct="0">
              <a:lnSpc>
                <a:spcPct val="100000"/>
              </a:lnSpc>
              <a:spcBef>
                <a:spcPct val="0"/>
              </a:spcBef>
              <a:spcAft>
                <a:spcPct val="0"/>
              </a:spcAft>
              <a:buClrTx/>
              <a:buSzTx/>
              <a:tabLst>
                <a:tab pos="571500" algn="l"/>
              </a:tabLst>
            </a:pPr>
            <a:r>
              <a:rPr lang="en-US" sz="2000" b="1" baseline="0" dirty="0">
                <a:ea typeface="Ebrima"/>
                <a:cs typeface="Ebrima"/>
              </a:rPr>
              <a:t> </a:t>
            </a:r>
            <a:r>
              <a:rPr lang="en-US" sz="2000" b="1" baseline="0" dirty="0" smtClean="0">
                <a:ea typeface="Ebrima"/>
                <a:cs typeface="Ebrima"/>
              </a:rPr>
              <a:t>   a.</a:t>
            </a:r>
            <a:r>
              <a:rPr lang="en-US" sz="2000" b="1" dirty="0" smtClean="0">
                <a:ea typeface="Ebrima"/>
                <a:cs typeface="Ebrima"/>
              </a:rPr>
              <a:t> Frigid zone     b. South Temperate zone       c. North Temperate zone</a:t>
            </a:r>
            <a:endParaRPr lang="en-US" sz="2000" b="1" baseline="0" dirty="0" smtClean="0">
              <a:cs typeface="Arial" pitchFamily="34" charset="0"/>
            </a:endParaRPr>
          </a:p>
          <a:p>
            <a:pPr marR="0" lvl="0" defTabSz="914400" rtl="0" eaLnBrk="0" fontAlgn="base" latinLnBrk="0" hangingPunct="0">
              <a:lnSpc>
                <a:spcPct val="100000"/>
              </a:lnSpc>
              <a:spcBef>
                <a:spcPct val="0"/>
              </a:spcBef>
              <a:spcAft>
                <a:spcPct val="0"/>
              </a:spcAft>
              <a:buClrTx/>
              <a:buSzTx/>
              <a:tabLst>
                <a:tab pos="571500" algn="l"/>
              </a:tabLst>
            </a:pPr>
            <a:endParaRPr kumimoji="0" lang="en-US" sz="2000" b="1" i="0" u="none" strike="noStrike" cap="none" normalizeH="0" baseline="0" dirty="0" smtClean="0">
              <a:ln>
                <a:noFill/>
              </a:ln>
              <a:effectLst/>
              <a:cs typeface="Arial" pitchFamily="34" charset="0"/>
            </a:endParaRPr>
          </a:p>
        </p:txBody>
      </p:sp>
      <p:sp>
        <p:nvSpPr>
          <p:cNvPr id="2" name="TextBox 1"/>
          <p:cNvSpPr txBox="1"/>
          <p:nvPr/>
        </p:nvSpPr>
        <p:spPr>
          <a:xfrm>
            <a:off x="3276600" y="1352550"/>
            <a:ext cx="990600" cy="369332"/>
          </a:xfrm>
          <a:prstGeom prst="rect">
            <a:avLst/>
          </a:prstGeom>
          <a:noFill/>
        </p:spPr>
        <p:txBody>
          <a:bodyPr wrap="square" rtlCol="0">
            <a:spAutoFit/>
          </a:bodyPr>
          <a:lstStyle/>
          <a:p>
            <a:r>
              <a:rPr lang="en-US" b="1" dirty="0" smtClean="0">
                <a:solidFill>
                  <a:srgbClr val="FF0000"/>
                </a:solidFill>
              </a:rPr>
              <a:t>warmer</a:t>
            </a:r>
            <a:endParaRPr lang="en-US" b="1" dirty="0">
              <a:solidFill>
                <a:srgbClr val="FF0000"/>
              </a:solidFill>
            </a:endParaRPr>
          </a:p>
        </p:txBody>
      </p:sp>
      <p:sp>
        <p:nvSpPr>
          <p:cNvPr id="6" name="TextBox 5"/>
          <p:cNvSpPr txBox="1"/>
          <p:nvPr/>
        </p:nvSpPr>
        <p:spPr>
          <a:xfrm>
            <a:off x="4267200" y="1962150"/>
            <a:ext cx="990600" cy="369332"/>
          </a:xfrm>
          <a:prstGeom prst="rect">
            <a:avLst/>
          </a:prstGeom>
          <a:noFill/>
        </p:spPr>
        <p:txBody>
          <a:bodyPr wrap="square" rtlCol="0">
            <a:spAutoFit/>
          </a:bodyPr>
          <a:lstStyle/>
          <a:p>
            <a:r>
              <a:rPr lang="en-US" b="1" dirty="0" smtClean="0">
                <a:solidFill>
                  <a:srgbClr val="FF0000"/>
                </a:solidFill>
              </a:rPr>
              <a:t>weather</a:t>
            </a:r>
            <a:endParaRPr lang="en-US" b="1" dirty="0">
              <a:solidFill>
                <a:srgbClr val="FF0000"/>
              </a:solidFill>
            </a:endParaRPr>
          </a:p>
        </p:txBody>
      </p:sp>
      <p:sp>
        <p:nvSpPr>
          <p:cNvPr id="7" name="TextBox 6"/>
          <p:cNvSpPr txBox="1"/>
          <p:nvPr/>
        </p:nvSpPr>
        <p:spPr>
          <a:xfrm>
            <a:off x="5410200" y="2647950"/>
            <a:ext cx="2438400" cy="369332"/>
          </a:xfrm>
          <a:prstGeom prst="rect">
            <a:avLst/>
          </a:prstGeom>
          <a:noFill/>
        </p:spPr>
        <p:txBody>
          <a:bodyPr wrap="square" rtlCol="0">
            <a:spAutoFit/>
          </a:bodyPr>
          <a:lstStyle/>
          <a:p>
            <a:r>
              <a:rPr lang="en-US" b="1" dirty="0">
                <a:solidFill>
                  <a:srgbClr val="FF0000"/>
                </a:solidFill>
                <a:ea typeface="Ebrima"/>
                <a:cs typeface="Ebrima"/>
              </a:rPr>
              <a:t>North Temperate zone</a:t>
            </a:r>
            <a:endParaRPr lang="en-US" b="1" dirty="0">
              <a:solidFill>
                <a:srgbClr val="FF0000"/>
              </a:solidFill>
            </a:endParaRPr>
          </a:p>
        </p:txBody>
      </p:sp>
    </p:spTree>
    <p:extLst>
      <p:ext uri="{BB962C8B-B14F-4D97-AF65-F5344CB8AC3E}">
        <p14:creationId xmlns:p14="http://schemas.microsoft.com/office/powerpoint/2010/main" val="224647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363292"/>
            <a:ext cx="2247218" cy="400110"/>
          </a:xfrm>
          <a:prstGeom prst="rect">
            <a:avLst/>
          </a:prstGeom>
        </p:spPr>
        <p:txBody>
          <a:bodyPr wrap="none">
            <a:spAutoFit/>
          </a:bodyPr>
          <a:lstStyle/>
          <a:p>
            <a:pPr lvl="0"/>
            <a:r>
              <a:rPr lang="en-US" sz="2000" b="1" u="sng" dirty="0" smtClean="0">
                <a:solidFill>
                  <a:srgbClr val="FF0000"/>
                </a:solidFill>
              </a:rPr>
              <a:t>B. Fill in the blanks.</a:t>
            </a:r>
            <a:endParaRPr lang="en-US" sz="2000" b="1" u="sng" dirty="0">
              <a:solidFill>
                <a:srgbClr val="FF0000"/>
              </a:solidFill>
            </a:endParaRPr>
          </a:p>
        </p:txBody>
      </p:sp>
      <p:sp>
        <p:nvSpPr>
          <p:cNvPr id="5" name="TextBox 4"/>
          <p:cNvSpPr txBox="1"/>
          <p:nvPr/>
        </p:nvSpPr>
        <p:spPr>
          <a:xfrm>
            <a:off x="381000" y="819150"/>
            <a:ext cx="7772400" cy="1200329"/>
          </a:xfrm>
          <a:prstGeom prst="rect">
            <a:avLst/>
          </a:prstGeom>
          <a:noFill/>
        </p:spPr>
        <p:txBody>
          <a:bodyPr wrap="square" rtlCol="0">
            <a:spAutoFit/>
          </a:bodyPr>
          <a:lstStyle/>
          <a:p>
            <a:pPr marL="342900" indent="-342900">
              <a:buAutoNum type="arabicPeriod"/>
            </a:pPr>
            <a:r>
              <a:rPr lang="en-US" b="1" dirty="0" smtClean="0"/>
              <a:t>__________ is measured and recorded daily.</a:t>
            </a:r>
          </a:p>
          <a:p>
            <a:pPr marL="342900" indent="-342900">
              <a:buAutoNum type="arabicPeriod"/>
            </a:pPr>
            <a:r>
              <a:rPr lang="en-US" b="1" dirty="0" smtClean="0"/>
              <a:t>Scientists who study and predict weather are called _______________.</a:t>
            </a:r>
          </a:p>
          <a:p>
            <a:pPr marL="342900" indent="-342900">
              <a:buAutoNum type="arabicPeriod"/>
            </a:pPr>
            <a:r>
              <a:rPr lang="en-US" b="1" dirty="0" smtClean="0"/>
              <a:t>Most of DRC is covered with _______________ forests.</a:t>
            </a:r>
          </a:p>
          <a:p>
            <a:pPr marL="342900" indent="-342900">
              <a:buAutoNum type="arabicPeriod"/>
            </a:pPr>
            <a:r>
              <a:rPr lang="en-US" b="1" dirty="0" smtClean="0"/>
              <a:t>The _______ river flows through the DRC.</a:t>
            </a:r>
          </a:p>
        </p:txBody>
      </p:sp>
      <p:sp>
        <p:nvSpPr>
          <p:cNvPr id="6" name="Rectangle 5"/>
          <p:cNvSpPr/>
          <p:nvPr/>
        </p:nvSpPr>
        <p:spPr>
          <a:xfrm>
            <a:off x="304800" y="2114550"/>
            <a:ext cx="3875420" cy="400110"/>
          </a:xfrm>
          <a:prstGeom prst="rect">
            <a:avLst/>
          </a:prstGeom>
        </p:spPr>
        <p:txBody>
          <a:bodyPr wrap="none">
            <a:spAutoFit/>
          </a:bodyPr>
          <a:lstStyle/>
          <a:p>
            <a:pPr lvl="0"/>
            <a:r>
              <a:rPr lang="en-US" sz="2000" b="1" u="sng" dirty="0">
                <a:solidFill>
                  <a:srgbClr val="FF0000"/>
                </a:solidFill>
              </a:rPr>
              <a:t>C</a:t>
            </a:r>
            <a:r>
              <a:rPr lang="en-US" sz="2000" b="1" u="sng" dirty="0" smtClean="0">
                <a:solidFill>
                  <a:srgbClr val="FF0000"/>
                </a:solidFill>
              </a:rPr>
              <a:t>. Answer the following questions.</a:t>
            </a:r>
            <a:endParaRPr lang="en-US" sz="2000" b="1" u="sng" dirty="0">
              <a:solidFill>
                <a:srgbClr val="FF0000"/>
              </a:solidFill>
            </a:endParaRPr>
          </a:p>
        </p:txBody>
      </p:sp>
      <p:sp>
        <p:nvSpPr>
          <p:cNvPr id="7" name="TextBox 6"/>
          <p:cNvSpPr txBox="1"/>
          <p:nvPr/>
        </p:nvSpPr>
        <p:spPr>
          <a:xfrm>
            <a:off x="408710" y="2514660"/>
            <a:ext cx="7772400" cy="1754326"/>
          </a:xfrm>
          <a:prstGeom prst="rect">
            <a:avLst/>
          </a:prstGeom>
          <a:noFill/>
        </p:spPr>
        <p:txBody>
          <a:bodyPr wrap="square" rtlCol="0">
            <a:spAutoFit/>
          </a:bodyPr>
          <a:lstStyle/>
          <a:p>
            <a:pPr marL="342900" indent="-342900">
              <a:buAutoNum type="arabicPeriod"/>
            </a:pPr>
            <a:r>
              <a:rPr lang="en-US" b="1" dirty="0" smtClean="0">
                <a:solidFill>
                  <a:srgbClr val="FF0000"/>
                </a:solidFill>
              </a:rPr>
              <a:t>Define – Humidity</a:t>
            </a:r>
          </a:p>
          <a:p>
            <a:r>
              <a:rPr lang="en-US" b="1" dirty="0" smtClean="0"/>
              <a:t>Ans. The amount of water vapour in the air is called humidity.</a:t>
            </a:r>
          </a:p>
          <a:p>
            <a:r>
              <a:rPr lang="en-US" b="1" dirty="0" smtClean="0">
                <a:solidFill>
                  <a:srgbClr val="FF0000"/>
                </a:solidFill>
              </a:rPr>
              <a:t>2. How does distance from the sea affect the climate of a place?</a:t>
            </a:r>
          </a:p>
          <a:p>
            <a:r>
              <a:rPr lang="en-US" b="1" dirty="0" smtClean="0"/>
              <a:t>Ans. Oceans heat up and cool down much more slowly than land. This means that coastal locations tend to be cooler in summer and warmer in winter than places inland. This is how the distance from the sea affect the climate of a place.</a:t>
            </a:r>
          </a:p>
        </p:txBody>
      </p:sp>
      <p:sp>
        <p:nvSpPr>
          <p:cNvPr id="8" name="TextBox 7"/>
          <p:cNvSpPr txBox="1"/>
          <p:nvPr/>
        </p:nvSpPr>
        <p:spPr>
          <a:xfrm>
            <a:off x="838200" y="763402"/>
            <a:ext cx="1066800" cy="369332"/>
          </a:xfrm>
          <a:prstGeom prst="rect">
            <a:avLst/>
          </a:prstGeom>
          <a:noFill/>
        </p:spPr>
        <p:txBody>
          <a:bodyPr wrap="square" rtlCol="0">
            <a:spAutoFit/>
          </a:bodyPr>
          <a:lstStyle/>
          <a:p>
            <a:r>
              <a:rPr lang="en-US" b="1" dirty="0" smtClean="0">
                <a:solidFill>
                  <a:srgbClr val="FF0000"/>
                </a:solidFill>
              </a:rPr>
              <a:t>Weather</a:t>
            </a:r>
            <a:endParaRPr lang="en-US" b="1" dirty="0">
              <a:solidFill>
                <a:srgbClr val="FF0000"/>
              </a:solidFill>
            </a:endParaRPr>
          </a:p>
        </p:txBody>
      </p:sp>
      <p:sp>
        <p:nvSpPr>
          <p:cNvPr id="9" name="TextBox 8"/>
          <p:cNvSpPr txBox="1"/>
          <p:nvPr/>
        </p:nvSpPr>
        <p:spPr>
          <a:xfrm>
            <a:off x="5715000" y="991877"/>
            <a:ext cx="1676400" cy="369332"/>
          </a:xfrm>
          <a:prstGeom prst="rect">
            <a:avLst/>
          </a:prstGeom>
          <a:noFill/>
        </p:spPr>
        <p:txBody>
          <a:bodyPr wrap="square" rtlCol="0">
            <a:spAutoFit/>
          </a:bodyPr>
          <a:lstStyle/>
          <a:p>
            <a:r>
              <a:rPr lang="en-US" b="1" dirty="0" smtClean="0">
                <a:solidFill>
                  <a:srgbClr val="FF0000"/>
                </a:solidFill>
              </a:rPr>
              <a:t>meteorologists</a:t>
            </a:r>
            <a:endParaRPr lang="en-US" b="1" dirty="0">
              <a:solidFill>
                <a:srgbClr val="FF0000"/>
              </a:solidFill>
            </a:endParaRPr>
          </a:p>
        </p:txBody>
      </p:sp>
      <p:sp>
        <p:nvSpPr>
          <p:cNvPr id="10" name="TextBox 9"/>
          <p:cNvSpPr txBox="1"/>
          <p:nvPr/>
        </p:nvSpPr>
        <p:spPr>
          <a:xfrm>
            <a:off x="3505200" y="1349086"/>
            <a:ext cx="1447800" cy="369332"/>
          </a:xfrm>
          <a:prstGeom prst="rect">
            <a:avLst/>
          </a:prstGeom>
          <a:noFill/>
        </p:spPr>
        <p:txBody>
          <a:bodyPr wrap="square" rtlCol="0">
            <a:spAutoFit/>
          </a:bodyPr>
          <a:lstStyle/>
          <a:p>
            <a:r>
              <a:rPr lang="en-US" b="1" dirty="0" smtClean="0">
                <a:solidFill>
                  <a:srgbClr val="FF0000"/>
                </a:solidFill>
              </a:rPr>
              <a:t>Tropical rain</a:t>
            </a:r>
            <a:endParaRPr lang="en-US" b="1" dirty="0">
              <a:solidFill>
                <a:srgbClr val="FF0000"/>
              </a:solidFill>
            </a:endParaRPr>
          </a:p>
        </p:txBody>
      </p:sp>
      <p:sp>
        <p:nvSpPr>
          <p:cNvPr id="11" name="TextBox 10"/>
          <p:cNvSpPr txBox="1"/>
          <p:nvPr/>
        </p:nvSpPr>
        <p:spPr>
          <a:xfrm>
            <a:off x="1143000" y="1650147"/>
            <a:ext cx="990600" cy="369332"/>
          </a:xfrm>
          <a:prstGeom prst="rect">
            <a:avLst/>
          </a:prstGeom>
          <a:noFill/>
        </p:spPr>
        <p:txBody>
          <a:bodyPr wrap="square" rtlCol="0">
            <a:spAutoFit/>
          </a:bodyPr>
          <a:lstStyle/>
          <a:p>
            <a:r>
              <a:rPr lang="en-US" b="1" dirty="0" err="1" smtClean="0">
                <a:solidFill>
                  <a:srgbClr val="FF0000"/>
                </a:solidFill>
              </a:rPr>
              <a:t>congo</a:t>
            </a:r>
            <a:endParaRPr lang="en-US" b="1" dirty="0">
              <a:solidFill>
                <a:srgbClr val="FF0000"/>
              </a:solidFill>
            </a:endParaRPr>
          </a:p>
        </p:txBody>
      </p:sp>
    </p:spTree>
    <p:extLst>
      <p:ext uri="{BB962C8B-B14F-4D97-AF65-F5344CB8AC3E}">
        <p14:creationId xmlns:p14="http://schemas.microsoft.com/office/powerpoint/2010/main" val="392678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 calcmode="lin" valueType="num">
                                      <p:cBhvr additive="base">
                                        <p:cTn id="3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19150"/>
            <a:ext cx="8686800" cy="2308324"/>
          </a:xfrm>
          <a:prstGeom prst="rect">
            <a:avLst/>
          </a:prstGeom>
        </p:spPr>
        <p:txBody>
          <a:bodyPr wrap="square">
            <a:spAutoFit/>
          </a:bodyPr>
          <a:lstStyle/>
          <a:p>
            <a:r>
              <a:rPr lang="en-US" b="1" dirty="0">
                <a:solidFill>
                  <a:srgbClr val="FF0000"/>
                </a:solidFill>
              </a:rPr>
              <a:t>3. Explain how the climate of a place affect the people living there.</a:t>
            </a:r>
          </a:p>
          <a:p>
            <a:r>
              <a:rPr lang="en-US" b="1" dirty="0"/>
              <a:t>Ans.</a:t>
            </a:r>
            <a:r>
              <a:rPr lang="en-IN" altLang="en-US" b="1" dirty="0">
                <a:latin typeface="Calibri" panose="020F0502020204030204" charset="0"/>
                <a:cs typeface="Calibri" panose="020F0502020204030204" charset="0"/>
              </a:rPr>
              <a:t>The climate of a place affects the people living there in many ways. Like-</a:t>
            </a:r>
          </a:p>
          <a:p>
            <a:r>
              <a:rPr lang="en-US" b="1" dirty="0">
                <a:latin typeface="Calibri" panose="020F0502020204030204" charset="0"/>
                <a:cs typeface="Calibri" panose="020F0502020204030204" charset="0"/>
              </a:rPr>
              <a:t>i. The clothes they wear.</a:t>
            </a:r>
          </a:p>
          <a:p>
            <a:r>
              <a:rPr lang="en-US" b="1" dirty="0">
                <a:latin typeface="Calibri" panose="020F0502020204030204" charset="0"/>
                <a:cs typeface="Calibri" panose="020F0502020204030204" charset="0"/>
              </a:rPr>
              <a:t>ii. The food they eat.</a:t>
            </a:r>
          </a:p>
          <a:p>
            <a:r>
              <a:rPr lang="en-US" b="1" dirty="0">
                <a:latin typeface="Calibri" panose="020F0502020204030204" charset="0"/>
                <a:cs typeface="Calibri" panose="020F0502020204030204" charset="0"/>
              </a:rPr>
              <a:t>iii. The types of houses they live .</a:t>
            </a:r>
            <a:endParaRPr lang="en-US" b="1" dirty="0"/>
          </a:p>
          <a:p>
            <a:r>
              <a:rPr lang="en-US" b="1" dirty="0" smtClean="0">
                <a:solidFill>
                  <a:srgbClr val="FF0000"/>
                </a:solidFill>
              </a:rPr>
              <a:t>4. What </a:t>
            </a:r>
            <a:r>
              <a:rPr lang="en-US" b="1" dirty="0">
                <a:solidFill>
                  <a:srgbClr val="FF0000"/>
                </a:solidFill>
              </a:rPr>
              <a:t>do you mean by tribe</a:t>
            </a:r>
            <a:r>
              <a:rPr lang="en-US" b="1" dirty="0" smtClean="0">
                <a:solidFill>
                  <a:srgbClr val="FF0000"/>
                </a:solidFill>
              </a:rPr>
              <a:t>?</a:t>
            </a:r>
          </a:p>
          <a:p>
            <a:r>
              <a:rPr lang="en-US" b="1" dirty="0" smtClean="0"/>
              <a:t>Ans. A large group of people who live in the same area and share a common language, religion and customs is called tribe.</a:t>
            </a:r>
            <a:endParaRPr lang="en-US" b="1" dirty="0"/>
          </a:p>
        </p:txBody>
      </p:sp>
    </p:spTree>
    <p:extLst>
      <p:ext uri="{BB962C8B-B14F-4D97-AF65-F5344CB8AC3E}">
        <p14:creationId xmlns:p14="http://schemas.microsoft.com/office/powerpoint/2010/main" val="601636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723759" y="144104"/>
            <a:ext cx="1232521" cy="611872"/>
          </a:xfrm>
          <a:prstGeom prst="rect">
            <a:avLst/>
          </a:prstGeom>
        </p:spPr>
      </p:pic>
      <p:sp>
        <p:nvSpPr>
          <p:cNvPr id="3" name="object 3"/>
          <p:cNvSpPr txBox="1">
            <a:spLocks noGrp="1"/>
          </p:cNvSpPr>
          <p:nvPr>
            <p:ph type="title"/>
          </p:nvPr>
        </p:nvSpPr>
        <p:spPr>
          <a:xfrm>
            <a:off x="330583" y="2144366"/>
            <a:ext cx="8482832" cy="1333698"/>
          </a:xfrm>
          <a:prstGeom prst="rect">
            <a:avLst/>
          </a:prstGeom>
        </p:spPr>
        <p:txBody>
          <a:bodyPr vert="horz" wrap="square" lIns="0" tIns="99060" rIns="0" bIns="0" rtlCol="0">
            <a:spAutoFit/>
          </a:bodyPr>
          <a:lstStyle/>
          <a:p>
            <a:pPr marR="336550" algn="ctr">
              <a:lnSpc>
                <a:spcPct val="100000"/>
              </a:lnSpc>
              <a:spcBef>
                <a:spcPts val="780"/>
              </a:spcBef>
            </a:pPr>
            <a:r>
              <a:rPr u="none" spc="-10" dirty="0"/>
              <a:t>HOMEWORK</a:t>
            </a:r>
          </a:p>
          <a:p>
            <a:pPr marL="3461385" marR="5080" indent="-3449320">
              <a:lnSpc>
                <a:spcPct val="100000"/>
              </a:lnSpc>
              <a:spcBef>
                <a:spcPts val="490"/>
              </a:spcBef>
            </a:pPr>
            <a:r>
              <a:rPr lang="en-US" sz="2000" u="none" dirty="0" smtClean="0">
                <a:solidFill>
                  <a:schemeClr val="tx1"/>
                </a:solidFill>
              </a:rPr>
              <a:t>                </a:t>
            </a:r>
            <a:br>
              <a:rPr lang="en-US" sz="2000" u="none" dirty="0" smtClean="0">
                <a:solidFill>
                  <a:schemeClr val="tx1"/>
                </a:solidFill>
              </a:rPr>
            </a:br>
            <a:r>
              <a:rPr lang="en-US" sz="2000" u="none" dirty="0" smtClean="0">
                <a:solidFill>
                  <a:schemeClr val="tx1"/>
                </a:solidFill>
              </a:rPr>
              <a:t>                            </a:t>
            </a:r>
            <a:r>
              <a:rPr lang="en-US" u="none" dirty="0" smtClean="0">
                <a:solidFill>
                  <a:schemeClr val="tx1"/>
                </a:solidFill>
              </a:rPr>
              <a:t>Learn Q/A of ch-6 &amp; 7 for Revision 2</a:t>
            </a:r>
            <a:endParaRPr u="none"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4190" y="1200150"/>
            <a:ext cx="3177540"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50" dirty="0"/>
              <a:t> </a:t>
            </a:r>
            <a:r>
              <a:rPr sz="2000" u="none" spc="-20" dirty="0"/>
              <a:t>OUTCOME</a:t>
            </a:r>
          </a:p>
        </p:txBody>
      </p:sp>
      <p:sp>
        <p:nvSpPr>
          <p:cNvPr id="3" name="object 3"/>
          <p:cNvSpPr txBox="1"/>
          <p:nvPr/>
        </p:nvSpPr>
        <p:spPr>
          <a:xfrm>
            <a:off x="384190" y="1733550"/>
            <a:ext cx="8455010" cy="961802"/>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anose="020F0502020204030204"/>
                <a:cs typeface="Calibri" panose="020F0502020204030204"/>
              </a:rPr>
              <a:t>By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end of</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class, </a:t>
            </a:r>
            <a:r>
              <a:rPr sz="2000" b="1" spc="-10" dirty="0">
                <a:latin typeface="Calibri" panose="020F0502020204030204"/>
                <a:cs typeface="Calibri" panose="020F0502020204030204"/>
              </a:rPr>
              <a:t>learners </a:t>
            </a:r>
            <a:r>
              <a:rPr sz="2000" b="1" spc="-5" dirty="0">
                <a:latin typeface="Calibri" panose="020F0502020204030204"/>
                <a:cs typeface="Calibri" panose="020F0502020204030204"/>
              </a:rPr>
              <a:t>will</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be able</a:t>
            </a:r>
            <a:r>
              <a:rPr sz="2000" b="1" spc="-10" dirty="0">
                <a:latin typeface="Calibri" panose="020F0502020204030204"/>
                <a:cs typeface="Calibri" panose="020F0502020204030204"/>
              </a:rPr>
              <a:t> to </a:t>
            </a:r>
            <a:r>
              <a:rPr sz="2000" b="1" spc="-5" dirty="0">
                <a:latin typeface="Calibri" panose="020F0502020204030204"/>
                <a:cs typeface="Calibri" panose="020F0502020204030204"/>
              </a:rPr>
              <a:t>know:</a:t>
            </a:r>
            <a:endParaRPr sz="2000" dirty="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endParaRPr lang="en-US" sz="2000" b="1" dirty="0"/>
          </a:p>
          <a:p>
            <a:pPr marL="355600" indent="-342900">
              <a:lnSpc>
                <a:spcPct val="100000"/>
              </a:lnSpc>
              <a:spcBef>
                <a:spcPts val="100"/>
              </a:spcBef>
              <a:buFont typeface="Arial" pitchFamily="34" charset="0"/>
              <a:buChar char="•"/>
            </a:pPr>
            <a:r>
              <a:rPr lang="en-US" sz="2000" b="1" dirty="0"/>
              <a:t>Well-written learning </a:t>
            </a:r>
            <a:r>
              <a:rPr lang="en-US" sz="2000" b="1" dirty="0" smtClean="0"/>
              <a:t>objectives.</a:t>
            </a:r>
            <a:endParaRPr lang="en-US" sz="2000" b="1" dirty="0">
              <a:cs typeface="Calibri" panose="020F0502020204030204"/>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09461" y="1563205"/>
            <a:ext cx="7003415" cy="1427480"/>
          </a:xfrm>
          <a:prstGeom prst="rect">
            <a:avLst/>
          </a:prstGeom>
        </p:spPr>
        <p:txBody>
          <a:bodyPr vert="horz" wrap="square" lIns="0" tIns="104140" rIns="0" bIns="0" rtlCol="0">
            <a:spAutoFit/>
          </a:bodyPr>
          <a:lstStyle/>
          <a:p>
            <a:pPr marR="128905" algn="ctr">
              <a:lnSpc>
                <a:spcPct val="100000"/>
              </a:lnSpc>
              <a:spcBef>
                <a:spcPts val="820"/>
              </a:spcBef>
            </a:pPr>
            <a:r>
              <a:rPr sz="4000" u="none" spc="-10" dirty="0">
                <a:solidFill>
                  <a:srgbClr val="000000"/>
                </a:solidFill>
                <a:latin typeface="Arial" panose="020B0604020202020204"/>
                <a:cs typeface="Arial" panose="020B0604020202020204"/>
              </a:rPr>
              <a:t>THANKING</a:t>
            </a:r>
            <a:r>
              <a:rPr sz="4000" u="none" spc="-125" dirty="0">
                <a:solidFill>
                  <a:srgbClr val="000000"/>
                </a:solidFill>
                <a:latin typeface="Arial" panose="020B0604020202020204"/>
                <a:cs typeface="Arial" panose="020B0604020202020204"/>
              </a:rPr>
              <a:t> </a:t>
            </a:r>
            <a:r>
              <a:rPr sz="4000" u="none" spc="-5" dirty="0">
                <a:solidFill>
                  <a:srgbClr val="000000"/>
                </a:solidFill>
                <a:latin typeface="Arial" panose="020B0604020202020204"/>
                <a:cs typeface="Arial" panose="020B0604020202020204"/>
              </a:rPr>
              <a:t>YOU</a:t>
            </a:r>
            <a:endParaRPr sz="4000">
              <a:latin typeface="Arial" panose="020B0604020202020204"/>
              <a:cs typeface="Arial" panose="020B0604020202020204"/>
            </a:endParaRPr>
          </a:p>
          <a:p>
            <a:pPr algn="ctr">
              <a:lnSpc>
                <a:spcPct val="100000"/>
              </a:lnSpc>
              <a:spcBef>
                <a:spcPts val="720"/>
              </a:spcBef>
            </a:pPr>
            <a:r>
              <a:rPr sz="4000" u="none" spc="-10" dirty="0">
                <a:latin typeface="Arial" panose="020B0604020202020204"/>
                <a:cs typeface="Arial" panose="020B0604020202020204"/>
              </a:rPr>
              <a:t>ODM</a:t>
            </a:r>
            <a:r>
              <a:rPr sz="4000" u="none" spc="-35" dirty="0">
                <a:latin typeface="Arial" panose="020B0604020202020204"/>
                <a:cs typeface="Arial" panose="020B0604020202020204"/>
              </a:rPr>
              <a:t> EDUCATIONAL</a:t>
            </a:r>
            <a:r>
              <a:rPr sz="4000" u="none" spc="-45" dirty="0">
                <a:latin typeface="Arial" panose="020B0604020202020204"/>
                <a:cs typeface="Arial" panose="020B0604020202020204"/>
              </a:rPr>
              <a:t> </a:t>
            </a:r>
            <a:r>
              <a:rPr sz="4000" u="none" spc="-5" dirty="0">
                <a:latin typeface="Arial" panose="020B0604020202020204"/>
                <a:cs typeface="Arial" panose="020B0604020202020204"/>
              </a:rPr>
              <a:t>GROUP</a:t>
            </a:r>
            <a:endParaRPr sz="4000">
              <a:latin typeface="Arial" panose="020B0604020202020204"/>
              <a:cs typeface="Arial" panose="020B0604020202020204"/>
            </a:endParaRPr>
          </a:p>
        </p:txBody>
      </p:sp>
      <p:pic>
        <p:nvPicPr>
          <p:cNvPr id="3" name="object 3"/>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97A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TotalTime>
  <Words>388</Words>
  <Application>Microsoft Office PowerPoint</Application>
  <PresentationFormat>On-screen Show (16:9)</PresentationFormat>
  <Paragraphs>49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LEARNING OBJECTIVES</vt:lpstr>
      <vt:lpstr>PowerPoint Presentation</vt:lpstr>
      <vt:lpstr>PowerPoint Presentation</vt:lpstr>
      <vt:lpstr>PowerPoint Presentation</vt:lpstr>
      <vt:lpstr>HOMEWORK                                              Learn Q/A of ch-6 &amp; 7 for Revision 2</vt:lpstr>
      <vt:lpstr>LEARNING OUTCOME</vt:lpstr>
      <vt:lpstr>THANKING YOU ODM EDUCATIONAL GROUP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CH-21  PPT 1</dc:title>
  <dc:creator>DIPTIMA SAHOO</dc:creator>
  <cp:lastModifiedBy>DIPTIMA SAHOO</cp:lastModifiedBy>
  <cp:revision>46</cp:revision>
  <dcterms:created xsi:type="dcterms:W3CDTF">2022-03-30T01:46:19Z</dcterms:created>
  <dcterms:modified xsi:type="dcterms:W3CDTF">2023-01-23T12:20:56Z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ICV">
    <vt:lpwstr>2EAE3D0E00684B1F8C9ACABE0B3CBAAC</vt:lpwstr>
  </property>
  <property fmtid="{D5CDD505-2E9C-101B-9397-08002B2CF9AE}" pid="4" name="KSOProductBuildVer">
    <vt:lpwstr>1033-11.2.0.11042</vt:lpwstr>
  </property>
</Properties>
</file>