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s/comment3.xml" ContentType="application/vnd.openxmlformats-officedocument.presentationml.comments+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6.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9"/>
  </p:notesMasterIdLst>
  <p:sldIdLst>
    <p:sldId id="256" r:id="rId2"/>
    <p:sldId id="260" r:id="rId3"/>
    <p:sldId id="261" r:id="rId4"/>
    <p:sldId id="257" r:id="rId5"/>
    <p:sldId id="258" r:id="rId6"/>
    <p:sldId id="265" r:id="rId7"/>
    <p:sldId id="259"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 id="2" name="cga-6"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5:54.682" idx="2">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06-17T16:35:54.682" idx="1">
    <p:pos x="6000" y="0"/>
    <p:text>@Format for content and slide heading is missing? Just like you have mentioned in DOC., We need to specify, for each slide's heading and text content, what will be the font style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panose="020B0604020202020204"/>
              <a:buChar char="●"/>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914400" marR="0" lvl="1"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1371600" marR="0" lvl="2"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115000"/>
              </a:lnSpc>
              <a:spcBef>
                <a:spcPts val="1600"/>
              </a:spcBef>
              <a:spcAft>
                <a:spcPts val="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115000"/>
              </a:lnSpc>
              <a:spcBef>
                <a:spcPts val="1600"/>
              </a:spcBef>
              <a:spcAft>
                <a:spcPts val="1600"/>
              </a:spcAft>
              <a:buClr>
                <a:schemeClr val="dk2"/>
              </a:buClr>
              <a:buSzPts val="1400"/>
              <a:buFont typeface="Arial" panose="020B0604020202020204"/>
              <a:buChar char="■"/>
              <a:defRPr sz="14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000000"/>
              </a:buClr>
              <a:buSzPts val="1000"/>
              <a:buFont typeface="Arial" panose="020B0604020202020204"/>
              <a:buNone/>
              <a:defRPr sz="10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srcRect/>
          <a:stretch>
            <a:fillRect/>
          </a:stretch>
        </p:blipFill>
        <p:spPr>
          <a:xfrm>
            <a:off x="0" y="3777640"/>
            <a:ext cx="9144000" cy="1365860"/>
          </a:xfrm>
          <a:prstGeom prst="rect">
            <a:avLst/>
          </a:prstGeom>
          <a:noFill/>
          <a:ln>
            <a:noFill/>
          </a:ln>
        </p:spPr>
      </p:pic>
      <p:pic>
        <p:nvPicPr>
          <p:cNvPr id="55" name="Google Shape;55;p13"/>
          <p:cNvPicPr preferRelativeResize="0"/>
          <p:nvPr/>
        </p:nvPicPr>
        <p:blipFill rotWithShape="1">
          <a:blip r:embed="rId4"/>
          <a:srcRect/>
          <a:stretch>
            <a:fillRect/>
          </a:stretch>
        </p:blipFill>
        <p:spPr>
          <a:xfrm>
            <a:off x="7411751" y="0"/>
            <a:ext cx="1578401" cy="7835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panose="020B0604020202020204"/>
              <a:buNone/>
            </a:pPr>
            <a:r>
              <a:rPr lang="en-GB" sz="3000" b="1" i="0" u="none" strike="noStrike" cap="none">
                <a:solidFill>
                  <a:srgbClr val="FF0000"/>
                </a:solidFill>
                <a:latin typeface="Calibri" panose="020F0502020204030204"/>
                <a:ea typeface="Calibri" panose="020F0502020204030204"/>
                <a:cs typeface="Calibri" panose="020F0502020204030204"/>
                <a:sym typeface="Calibri" panose="020F0502020204030204"/>
              </a:rPr>
              <a:t>A Lesson in the Hennouse</a:t>
            </a:r>
          </a:p>
          <a:p>
            <a:pPr marL="0" marR="0" lvl="0" indent="0" algn="ctr" rtl="0">
              <a:lnSpc>
                <a:spcPct val="100000"/>
              </a:lnSpc>
              <a:spcBef>
                <a:spcPts val="0"/>
              </a:spcBef>
              <a:spcAft>
                <a:spcPts val="0"/>
              </a:spcAft>
              <a:buClr>
                <a:srgbClr val="000000"/>
              </a:buClr>
              <a:buSzPts val="3100"/>
              <a:buFont typeface="Arial" panose="020B0604020202020204"/>
              <a:buNone/>
            </a:pPr>
            <a:r>
              <a:rPr lang="en-US" sz="2500" b="0" i="0" u="none" strike="noStrike" cap="none">
                <a:solidFill>
                  <a:srgbClr val="000000"/>
                </a:solidFill>
                <a:latin typeface="Calibri" panose="020F0502020204030204"/>
                <a:ea typeface="Calibri" panose="020F0502020204030204"/>
                <a:cs typeface="Calibri" panose="020F0502020204030204"/>
                <a:sym typeface="Calibri" panose="020F0502020204030204"/>
              </a:rPr>
              <a:t>By : Jane Goodall</a:t>
            </a:r>
          </a:p>
        </p:txBody>
      </p:sp>
      <p:sp>
        <p:nvSpPr>
          <p:cNvPr id="57" name="Google Shape;57;p13"/>
          <p:cNvSpPr txBox="1"/>
          <p:nvPr/>
        </p:nvSpPr>
        <p:spPr>
          <a:xfrm>
            <a:off x="5874275" y="98375"/>
            <a:ext cx="3176100" cy="126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t>SUBJECT : (</a:t>
            </a:r>
            <a:r>
              <a:rPr lang="en-US" altLang="en-GB" b="1"/>
              <a:t>English</a:t>
            </a:r>
            <a:r>
              <a:rPr lang="en-GB" b="1"/>
              <a:t>)</a:t>
            </a:r>
            <a:endParaRPr b="1"/>
          </a:p>
          <a:p>
            <a:pPr marL="0" lvl="0" indent="0" algn="l" rtl="0">
              <a:spcBef>
                <a:spcPts val="0"/>
              </a:spcBef>
              <a:spcAft>
                <a:spcPts val="0"/>
              </a:spcAft>
              <a:buNone/>
            </a:pPr>
            <a:r>
              <a:rPr lang="en-GB" b="1"/>
              <a:t>CHAPTER NUMBER:</a:t>
            </a:r>
            <a:r>
              <a:rPr lang="en-US" altLang="en-GB" b="1"/>
              <a:t>8</a:t>
            </a:r>
            <a:endParaRPr b="1"/>
          </a:p>
          <a:p>
            <a:pPr marL="0" lvl="0" indent="0" algn="l" rtl="0">
              <a:spcBef>
                <a:spcPts val="0"/>
              </a:spcBef>
              <a:spcAft>
                <a:spcPts val="0"/>
              </a:spcAft>
              <a:buNone/>
            </a:pPr>
            <a:r>
              <a:rPr lang="en-GB" b="1"/>
              <a:t>CHAPTER NAME :</a:t>
            </a:r>
            <a:r>
              <a:rPr lang="en-US" altLang="en-GB" b="1"/>
              <a:t> A Lesson in the Hennouse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srcRect/>
          <a:stretch>
            <a:fillRect/>
          </a:stretch>
        </p:blipFill>
        <p:spPr>
          <a:xfrm>
            <a:off x="7608899" y="206268"/>
            <a:ext cx="1232526" cy="611875"/>
          </a:xfrm>
          <a:prstGeom prst="rect">
            <a:avLst/>
          </a:prstGeom>
          <a:noFill/>
          <a:ln>
            <a:noFill/>
          </a:ln>
        </p:spPr>
      </p:pic>
      <p:sp>
        <p:nvSpPr>
          <p:cNvPr id="64" name="Google Shape;64;p2"/>
          <p:cNvSpPr txBox="1"/>
          <p:nvPr/>
        </p:nvSpPr>
        <p:spPr>
          <a:xfrm>
            <a:off x="272675" y="266515"/>
            <a:ext cx="8688300" cy="780900"/>
          </a:xfrm>
          <a:prstGeom prst="rect">
            <a:avLst/>
          </a:prstGeom>
          <a:noFill/>
          <a:ln>
            <a:noFill/>
          </a:ln>
        </p:spPr>
        <p:txBody>
          <a:bodyPr spcFirstLastPara="1" wrap="square" lIns="91425" tIns="91425" rIns="91425" bIns="91425" anchor="t" anchorCtr="0">
            <a:noAutofit/>
          </a:bodyPr>
          <a:lstStyle/>
          <a:p>
            <a:pPr lvl="0">
              <a:buSzPts val="2200"/>
            </a:pPr>
            <a:r>
              <a:rPr lang="en-US" sz="3200" b="1" dirty="0">
                <a:solidFill>
                  <a:srgbClr val="FF0000"/>
                </a:solidFill>
                <a:latin typeface="Calibri" panose="020F0502020204030204" pitchFamily="34" charset="0"/>
                <a:cs typeface="Calibri" panose="020F0502020204030204" pitchFamily="34" charset="0"/>
              </a:rPr>
              <a:t>EXPECTED LEARNING OUTCOMES</a:t>
            </a:r>
            <a:endParaRPr sz="3200" b="1" i="0" u="none" strike="noStrike" cap="none" dirty="0">
              <a:solidFill>
                <a:srgbClr val="FF0000"/>
              </a:solidFill>
              <a:latin typeface="Calibri" panose="020F0502020204030204" pitchFamily="34" charset="0"/>
              <a:cs typeface="Calibri" panose="020F0502020204030204" pitchFamily="34" charset="0"/>
              <a:sym typeface="Arial" panose="020B0604020202020204"/>
            </a:endParaRPr>
          </a:p>
        </p:txBody>
      </p:sp>
      <p:sp>
        <p:nvSpPr>
          <p:cNvPr id="65" name="Google Shape;65;p2"/>
          <p:cNvSpPr txBox="1"/>
          <p:nvPr/>
        </p:nvSpPr>
        <p:spPr>
          <a:xfrm>
            <a:off x="448496" y="881281"/>
            <a:ext cx="8512479" cy="4109469"/>
          </a:xfrm>
          <a:prstGeom prst="rect">
            <a:avLst/>
          </a:prstGeom>
          <a:noFill/>
          <a:ln>
            <a:noFill/>
          </a:ln>
        </p:spPr>
        <p:txBody>
          <a:bodyPr spcFirstLastPara="1" wrap="square" lIns="91425" tIns="91425" rIns="91425" bIns="91425" anchor="t" anchorCtr="0">
            <a:noAutofit/>
          </a:bodyPr>
          <a:lstStyle/>
          <a:p>
            <a:pPr>
              <a:lnSpc>
                <a:spcPct val="115000"/>
              </a:lnSpc>
            </a:pPr>
            <a:r>
              <a:rPr lang="en-GB" b="1" dirty="0">
                <a:latin typeface="Calibri" panose="020F0502020204030204" pitchFamily="34" charset="0"/>
                <a:cs typeface="Calibri" panose="020F0502020204030204" pitchFamily="34" charset="0"/>
              </a:rPr>
              <a:t>GENERAL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Reading Comprehension followed by questions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short story/Fiction</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the plot</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Understanding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Developing LSRW Skills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Know how to write a story- Beginning, middle and end</a:t>
            </a:r>
          </a:p>
          <a:p>
            <a:pPr marL="342900" lvl="0" indent="-342900">
              <a:lnSpc>
                <a:spcPct val="115000"/>
              </a:lnSpc>
            </a:pPr>
            <a:endParaRPr lang="en-GB" dirty="0">
              <a:latin typeface="Calibri" panose="020F0502020204030204" pitchFamily="34" charset="0"/>
              <a:ea typeface="Arial" panose="020B0604020202020204" pitchFamily="34" charset="0"/>
              <a:cs typeface="Calibri" panose="020F0502020204030204" pitchFamily="34" charset="0"/>
            </a:endParaRPr>
          </a:p>
          <a:p>
            <a:pPr>
              <a:lnSpc>
                <a:spcPct val="115000"/>
              </a:lnSpc>
            </a:pPr>
            <a:r>
              <a:rPr lang="en-GB" b="1" dirty="0">
                <a:latin typeface="Calibri" panose="020F0502020204030204" pitchFamily="34" charset="0"/>
                <a:cs typeface="Calibri" panose="020F0502020204030204" pitchFamily="34" charset="0"/>
              </a:rPr>
              <a:t>SPECIFIC OBJECTIVES/ EXTENDED OBJECTIVES</a:t>
            </a:r>
            <a:endParaRPr lang="en-US" b="1"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Develop LSRW</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the story, plot, characters</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 Developing skill of  Critical appreciation</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aware of the importance of asking questions</a:t>
            </a: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Be acquainted with typical vocabulary meant for story writing</a:t>
            </a:r>
            <a:endParaRPr lang="en-US" dirty="0">
              <a:latin typeface="Calibri" panose="020F0502020204030204" pitchFamily="34" charset="0"/>
              <a:cs typeface="Calibri" panose="020F0502020204030204" pitchFamily="34" charset="0"/>
            </a:endParaRPr>
          </a:p>
          <a:p>
            <a:pPr marL="342900" lvl="0" indent="-342900">
              <a:lnSpc>
                <a:spcPct val="115000"/>
              </a:lnSpc>
              <a:buFont typeface="+mj-lt"/>
              <a:buAutoNum type="romanLcParenBoth"/>
            </a:pPr>
            <a:r>
              <a:rPr lang="en-GB" dirty="0">
                <a:latin typeface="Calibri" panose="020F0502020204030204" pitchFamily="34" charset="0"/>
                <a:cs typeface="Calibri" panose="020F0502020204030204" pitchFamily="34" charset="0"/>
              </a:rPr>
              <a:t>Appreciating varieties of style and diction in literary writing</a:t>
            </a:r>
            <a:endParaRPr lang="en-US" dirty="0">
              <a:latin typeface="Calibri" panose="020F0502020204030204" pitchFamily="34" charset="0"/>
              <a:ea typeface="Arial" panose="020B0604020202020204" pitchFamily="34" charset="0"/>
              <a:cs typeface="Calibri" panose="020F0502020204030204" pitchFamily="34" charset="0"/>
            </a:endParaRPr>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srcRect/>
          <a:stretch>
            <a:fillRect/>
          </a:stretch>
        </p:blipFill>
        <p:spPr>
          <a:xfrm>
            <a:off x="7714003" y="227289"/>
            <a:ext cx="1232526" cy="611875"/>
          </a:xfrm>
          <a:prstGeom prst="rect">
            <a:avLst/>
          </a:prstGeom>
          <a:noFill/>
          <a:ln>
            <a:noFill/>
          </a:ln>
        </p:spPr>
      </p:pic>
      <p:sp>
        <p:nvSpPr>
          <p:cNvPr id="64" name="Google Shape;64;p14"/>
          <p:cNvSpPr txBox="1"/>
          <p:nvPr/>
        </p:nvSpPr>
        <p:spPr>
          <a:xfrm>
            <a:off x="0" y="0"/>
            <a:ext cx="8688070" cy="69151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panose="020B0604020202020204"/>
              <a:buNone/>
            </a:pPr>
            <a:r>
              <a:rPr lang="en-IN" sz="2800" b="1" dirty="0">
                <a:solidFill>
                  <a:srgbClr val="FF0000"/>
                </a:solidFill>
                <a:latin typeface="Calibri" panose="020F0502020204030204" pitchFamily="34" charset="0"/>
                <a:cs typeface="Calibri" panose="020F0502020204030204" pitchFamily="34" charset="0"/>
                <a:sym typeface="Arial" panose="020B0604020202020204"/>
              </a:rPr>
              <a:t>INTRODUCTION TO THE AUTHOR</a:t>
            </a:r>
            <a:endParaRPr lang="en-IN" sz="2800" b="1" i="0" u="none" strike="noStrike" cap="none"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65" name="Google Shape;65;p14"/>
          <p:cNvSpPr txBox="1"/>
          <p:nvPr/>
        </p:nvSpPr>
        <p:spPr>
          <a:xfrm>
            <a:off x="0" y="1011555"/>
            <a:ext cx="5695315" cy="41319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sz="1800" i="0" u="none" strike="noStrike" cap="none">
                <a:solidFill>
                  <a:srgbClr val="000000"/>
                </a:solidFill>
                <a:latin typeface="Calibri" panose="020F0502020204030204"/>
                <a:ea typeface="Calibri" panose="020F0502020204030204"/>
                <a:cs typeface="Calibri" panose="020F0502020204030204"/>
                <a:sym typeface="Calibri" panose="020F0502020204030204"/>
              </a:rPr>
              <a:t>On April 3, 1934, Valerie Jane Morris-Goodall is born in London, England to Mortimer, an engineer and Vanne, an author.</a:t>
            </a:r>
            <a:r>
              <a:rPr lang="en-US" sz="1800" i="0" u="none" strike="noStrike" cap="none">
                <a:solidFill>
                  <a:srgbClr val="000000"/>
                </a:solidFill>
                <a:latin typeface="Calibri" panose="020F0502020204030204"/>
                <a:ea typeface="Calibri" panose="020F0502020204030204"/>
                <a:cs typeface="Calibri" panose="020F0502020204030204"/>
                <a:sym typeface="Calibri" panose="020F0502020204030204"/>
              </a:rPr>
              <a:t> Jane's childhood is a happy one with much time spent playing and exploring outside her family's home in Bournemouth. But World War II is raging and Jane's father is in the army as an engineer, disappearing from his daughter's life for a time. After the war, Jane's parents divorce. Jane continually urges her audiences to recognize their personal power and responsibility to effect positive change through consumer action, lifestyle change and activism: “Every individual counts,” she says. “Every individual has a role to play. Every individual makes a difference.”</a:t>
            </a:r>
          </a:p>
        </p:txBody>
      </p:sp>
      <p:pic>
        <p:nvPicPr>
          <p:cNvPr id="2" name="Picture 1" descr="Jane_Goodall_HK"/>
          <p:cNvPicPr>
            <a:picLocks noChangeAspect="1"/>
          </p:cNvPicPr>
          <p:nvPr/>
        </p:nvPicPr>
        <p:blipFill>
          <a:blip r:embed="rId4"/>
          <a:stretch>
            <a:fillRect/>
          </a:stretch>
        </p:blipFill>
        <p:spPr>
          <a:xfrm>
            <a:off x="5881348" y="991914"/>
            <a:ext cx="2822881" cy="34014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srcRect/>
          <a:stretch>
            <a:fillRect/>
          </a:stretch>
        </p:blipFill>
        <p:spPr>
          <a:xfrm>
            <a:off x="7911474" y="136635"/>
            <a:ext cx="1232526" cy="611875"/>
          </a:xfrm>
          <a:prstGeom prst="rect">
            <a:avLst/>
          </a:prstGeom>
          <a:noFill/>
          <a:ln>
            <a:noFill/>
          </a:ln>
        </p:spPr>
      </p:pic>
      <p:sp>
        <p:nvSpPr>
          <p:cNvPr id="65" name="Google Shape;65;p14"/>
          <p:cNvSpPr txBox="1"/>
          <p:nvPr/>
        </p:nvSpPr>
        <p:spPr>
          <a:xfrm>
            <a:off x="0" y="0"/>
            <a:ext cx="6145530" cy="5144135"/>
          </a:xfrm>
          <a:prstGeom prst="rect">
            <a:avLst/>
          </a:prstGeom>
          <a:noFill/>
          <a:ln>
            <a:noFill/>
          </a:ln>
        </p:spPr>
        <p:txBody>
          <a:bodyPr spcFirstLastPara="1" wrap="square" lIns="91425" tIns="91425" rIns="91425" bIns="91425" anchor="t" anchorCtr="0">
            <a:noAutofit/>
          </a:bodyPr>
          <a:lstStyle/>
          <a:p>
            <a:pPr marL="0" indent="0">
              <a:buClr>
                <a:srgbClr val="000000"/>
              </a:buClr>
              <a:buSzPts val="1400"/>
              <a:buFont typeface="Arial" panose="020B0604020202020204"/>
              <a:buNone/>
            </a:pPr>
            <a:r>
              <a:rPr lang="en-IN" sz="2400" cap="none">
                <a:solidFill>
                  <a:srgbClr val="FF0000"/>
                </a:solidFill>
                <a:latin typeface="Calibri" panose="020F0502020204030204"/>
                <a:ea typeface="Calibri" panose="020F0502020204030204"/>
                <a:cs typeface="Calibri" panose="020F0502020204030204"/>
                <a:sym typeface="Calibri" panose="020F0502020204030204"/>
              </a:rPr>
              <a:t>It was very stuffy and hot .....  I had just seen.</a:t>
            </a:r>
          </a:p>
          <a:p>
            <a:pPr marL="0" indent="0">
              <a:buClr>
                <a:srgbClr val="000000"/>
              </a:buClr>
              <a:buSzPts val="1400"/>
              <a:buFont typeface="Arial" panose="020B0604020202020204"/>
              <a:buNone/>
            </a:pPr>
            <a:endParaRPr lang="en-IN" sz="2400" cap="none">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Arial" panose="020B0604020202020204"/>
              <a:buNone/>
            </a:pPr>
            <a:endParaRPr lang="en-IN" sz="2400" cap="none">
              <a:latin typeface="Calibri" panose="020F0502020204030204"/>
              <a:ea typeface="Calibri" panose="020F0502020204030204"/>
              <a:cs typeface="Calibri" panose="020F0502020204030204"/>
              <a:sym typeface="Calibri" panose="020F0502020204030204"/>
            </a:endParaRPr>
          </a:p>
          <a:p>
            <a:pPr marL="0" indent="0">
              <a:buClr>
                <a:srgbClr val="000000"/>
              </a:buClr>
              <a:buSzPts val="1400"/>
              <a:buFont typeface="Arial" panose="020B0604020202020204"/>
              <a:buNone/>
            </a:pPr>
            <a:r>
              <a:rPr lang="en-IN" sz="2400" b="1" cap="none">
                <a:latin typeface="Calibri" panose="020F0502020204030204"/>
                <a:ea typeface="Calibri" panose="020F0502020204030204"/>
                <a:cs typeface="Calibri" panose="020F0502020204030204"/>
                <a:sym typeface="Calibri" panose="020F0502020204030204"/>
              </a:rPr>
              <a:t>Summary</a:t>
            </a:r>
            <a:r>
              <a:rPr lang="en-IN" sz="2400" cap="none">
                <a:latin typeface="Calibri" panose="020F0502020204030204"/>
                <a:ea typeface="Calibri" panose="020F0502020204030204"/>
                <a:cs typeface="Calibri" panose="020F0502020204030204"/>
                <a:sym typeface="Calibri" panose="020F0502020204030204"/>
              </a:rPr>
              <a:t>: The narrator describes her first experience of watching a hen lau an egg. As a child, she was crouched in a chicken coop in an uncomfortable position for a long time, so as not to disturb the hen.  Her mother, worried about her disaapearnce,  was about to call the police. But instead of scolding her for causing her anxiety, she listened to her eagerly. </a:t>
            </a:r>
          </a:p>
        </p:txBody>
      </p:sp>
      <p:pic>
        <p:nvPicPr>
          <p:cNvPr id="2" name="Picture 1" descr="kisspng-chicken-egg-clip-art-hen-cliparts-5a84cc2cdfb8f2.3708797315186524609164"/>
          <p:cNvPicPr>
            <a:picLocks noChangeAspect="1"/>
          </p:cNvPicPr>
          <p:nvPr/>
        </p:nvPicPr>
        <p:blipFill>
          <a:blip r:embed="rId4"/>
          <a:stretch>
            <a:fillRect/>
          </a:stretch>
        </p:blipFill>
        <p:spPr>
          <a:xfrm>
            <a:off x="6463863" y="1249592"/>
            <a:ext cx="2448275" cy="3296920"/>
          </a:xfrm>
          <a:prstGeom prst="rect">
            <a:avLst/>
          </a:prstGeom>
        </p:spPr>
      </p:pic>
      <p:graphicFrame>
        <p:nvGraphicFramePr>
          <p:cNvPr id="3" name="Table 2"/>
          <p:cNvGraphicFramePr/>
          <p:nvPr/>
        </p:nvGraphicFramePr>
        <p:xfrm>
          <a:off x="1737995" y="4458335"/>
          <a:ext cx="3236595" cy="323215"/>
        </p:xfrm>
        <a:graphic>
          <a:graphicData uri="http://schemas.openxmlformats.org/drawingml/2006/table">
            <a:tbl>
              <a:tblPr firstRow="1" bandRow="1">
                <a:tableStyleId>{5C22544A-7EE6-4342-B048-85BDC9FD1C3A}</a:tableStyleId>
              </a:tblPr>
              <a:tblGrid>
                <a:gridCol w="3236595"/>
              </a:tblGrid>
              <a:tr h="323215">
                <a:tc>
                  <a:txBody>
                    <a:bodyPr/>
                    <a:lstStyle/>
                    <a:p>
                      <a:pPr marL="0" indent="0">
                        <a:buNone/>
                      </a:pPr>
                      <a:r>
                        <a:rPr lang="en-US" sz="1400">
                          <a:solidFill>
                            <a:srgbClr val="000000"/>
                          </a:solidFill>
                          <a:latin typeface="Calibri" panose="020F0502020204030204" pitchFamily="34" charset="0"/>
                          <a:cs typeface="Calibri" panose="020F0502020204030204" pitchFamily="34" charset="0"/>
                        </a:rPr>
                        <a:t>Exercise, Reading A- Page 61</a:t>
                      </a:r>
                      <a:endParaRPr lang="en-US" altLang="en-US" sz="1400">
                        <a:solidFill>
                          <a:srgbClr val="000000"/>
                        </a:solidFill>
                        <a:latin typeface="Calibri" panose="020F0502020204030204" pitchFamily="34" charset="0"/>
                        <a:cs typeface="Calibri" panose="020F0502020204030204" pitchFamily="34" charset="0"/>
                      </a:endParaRP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srcRect/>
          <a:stretch>
            <a:fillRect/>
          </a:stretch>
        </p:blipFill>
        <p:spPr>
          <a:xfrm>
            <a:off x="7766555" y="143206"/>
            <a:ext cx="1232526" cy="611875"/>
          </a:xfrm>
          <a:prstGeom prst="rect">
            <a:avLst/>
          </a:prstGeom>
          <a:noFill/>
          <a:ln>
            <a:noFill/>
          </a:ln>
        </p:spPr>
      </p:pic>
      <p:sp>
        <p:nvSpPr>
          <p:cNvPr id="72" name="Google Shape;72;p15"/>
          <p:cNvSpPr txBox="1"/>
          <p:nvPr/>
        </p:nvSpPr>
        <p:spPr>
          <a:xfrm>
            <a:off x="0" y="0"/>
            <a:ext cx="6869430" cy="514413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r>
              <a:rPr lang="en-IN" sz="1600" b="0"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Even though I was </a:t>
            </a:r>
            <a:r>
              <a:rPr lang="en-IN" sz="1600" b="0" i="0" u="none" strike="noStrike" cap="none" dirty="0" err="1">
                <a:solidFill>
                  <a:srgbClr val="FF0000"/>
                </a:solidFill>
                <a:latin typeface="Calibri" panose="020F0502020204030204"/>
                <a:ea typeface="Calibri" panose="020F0502020204030204"/>
                <a:cs typeface="Calibri" panose="020F0502020204030204"/>
                <a:sym typeface="Calibri" panose="020F0502020204030204"/>
              </a:rPr>
              <a:t>soyoung</a:t>
            </a:r>
            <a:r>
              <a:rPr lang="en-IN" sz="1600" b="0" i="0" u="none" strike="noStrike" cap="none" dirty="0">
                <a:solidFill>
                  <a:srgbClr val="FF0000"/>
                </a:solidFill>
                <a:latin typeface="Calibri" panose="020F0502020204030204"/>
                <a:ea typeface="Calibri" panose="020F0502020204030204"/>
                <a:cs typeface="Calibri" panose="020F0502020204030204"/>
                <a:sym typeface="Calibri" panose="020F0502020204030204"/>
              </a:rPr>
              <a:t> .....  they came back to Lorenz.</a:t>
            </a:r>
          </a:p>
          <a:p>
            <a:pPr marL="0" marR="0" lvl="0" indent="0" algn="l" rtl="0">
              <a:lnSpc>
                <a:spcPct val="100000"/>
              </a:lnSpc>
              <a:spcBef>
                <a:spcPts val="0"/>
              </a:spcBef>
              <a:spcAft>
                <a:spcPts val="0"/>
              </a:spcAft>
              <a:buClr>
                <a:srgbClr val="000000"/>
              </a:buClr>
              <a:buSzPts val="1400"/>
              <a:buFont typeface="Arial" panose="020B0604020202020204"/>
              <a:buNone/>
            </a:pPr>
            <a:endPar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Clr>
                <a:srgbClr val="000000"/>
              </a:buClr>
              <a:buSzPts val="1400"/>
              <a:buFont typeface="Arial" panose="020B0604020202020204"/>
              <a:buNone/>
            </a:pPr>
            <a:r>
              <a:rPr lang="en-IN" sz="1600" b="1" dirty="0">
                <a:latin typeface="Calibri" panose="020F0502020204030204"/>
                <a:ea typeface="Calibri" panose="020F0502020204030204"/>
                <a:cs typeface="Calibri" panose="020F0502020204030204"/>
                <a:sym typeface="Calibri" panose="020F0502020204030204"/>
              </a:rPr>
              <a:t>Summary:</a:t>
            </a:r>
            <a:r>
              <a:rPr lang="en-IN" sz="1600" dirty="0">
                <a:latin typeface="Calibri" panose="020F0502020204030204"/>
                <a:ea typeface="Calibri" panose="020F0502020204030204"/>
                <a:cs typeface="Calibri" panose="020F0502020204030204"/>
                <a:sym typeface="Calibri" panose="020F0502020204030204"/>
              </a:rPr>
              <a:t> </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When she grew up, she became an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ethologist</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to study why animals do what they do to live their lives the way they do. Writing about other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ethologist</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she says Karl von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Frich</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a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german</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studied honey bees. He found out how a worker bee told other worker bees where to go for honey.  She did a ‘waggle dance’ signalling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wth</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her legs, wings and tails  to tell them exactly where to go. He also found out about her sense of smell and her ability to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distiguinsh</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a:t>
            </a:r>
            <a:r>
              <a:rPr 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colors</a:t>
            </a:r>
            <a:r>
              <a:rPr 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He learnt about bees because he was curious.</a:t>
            </a:r>
            <a:r>
              <a:rPr lang="en-US" alt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She also writes about </a:t>
            </a:r>
            <a:r>
              <a:rPr lang="en-US" alt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Konrad</a:t>
            </a:r>
            <a:r>
              <a:rPr lang="en-US" alt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Lorenz, an Austrian. He is known as the father of </a:t>
            </a:r>
            <a:r>
              <a:rPr lang="en-US" alt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ethology</a:t>
            </a:r>
            <a:r>
              <a:rPr lang="en-US" alt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He lived near Vienna with all kinds of wild animals in his home. He </a:t>
            </a:r>
            <a:r>
              <a:rPr lang="en-US" altLang="en-IN" sz="1600" b="0" i="0" u="none" strike="noStrike" cap="none" dirty="0" err="1">
                <a:solidFill>
                  <a:srgbClr val="000000"/>
                </a:solidFill>
                <a:latin typeface="Calibri" panose="020F0502020204030204"/>
                <a:ea typeface="Calibri" panose="020F0502020204030204"/>
                <a:cs typeface="Calibri" panose="020F0502020204030204"/>
                <a:sym typeface="Calibri" panose="020F0502020204030204"/>
              </a:rPr>
              <a:t>begain</a:t>
            </a:r>
            <a:r>
              <a:rPr lang="en-US" altLang="en-IN" sz="1600" b="0" i="0" u="none" strike="noStrike" cap="none" dirty="0">
                <a:solidFill>
                  <a:srgbClr val="000000"/>
                </a:solidFill>
                <a:latin typeface="Calibri" panose="020F0502020204030204"/>
                <a:ea typeface="Calibri" panose="020F0502020204030204"/>
                <a:cs typeface="Calibri" panose="020F0502020204030204"/>
                <a:sym typeface="Calibri" panose="020F0502020204030204"/>
              </a:rPr>
              <a:t> studying the graylag geese in 1935.  He found out that they mate for life. When one dies, the other returns to its mother if she is still alive. </a:t>
            </a:r>
          </a:p>
        </p:txBody>
      </p:sp>
      <p:pic>
        <p:nvPicPr>
          <p:cNvPr id="2" name="Picture 1" descr="imgbin-honey-bee-cartoon-pick-honey-bees-yellow-honeybee-5X6sfWM2yxxkfrtzweV5b0xEd"/>
          <p:cNvPicPr>
            <a:picLocks noChangeAspect="1"/>
          </p:cNvPicPr>
          <p:nvPr/>
        </p:nvPicPr>
        <p:blipFill>
          <a:blip r:embed="rId4"/>
          <a:stretch>
            <a:fillRect/>
          </a:stretch>
        </p:blipFill>
        <p:spPr>
          <a:xfrm>
            <a:off x="7037070" y="1143504"/>
            <a:ext cx="2106930" cy="3653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635" cy="5142865"/>
          </a:xfrm>
        </p:spPr>
        <p:txBody>
          <a:bodyPr/>
          <a:lstStyle/>
          <a:p>
            <a:pPr marL="114300" indent="0">
              <a:buNone/>
            </a:pPr>
            <a:r>
              <a:rPr lang="en-US" sz="1600" dirty="0">
                <a:solidFill>
                  <a:srgbClr val="FF0000"/>
                </a:solidFill>
              </a:rPr>
              <a:t>He found that baby geese ......At least, that is what I think.</a:t>
            </a:r>
            <a:endParaRPr lang="en-US" sz="1600" dirty="0"/>
          </a:p>
          <a:p>
            <a:pPr marL="114300" indent="0">
              <a:buNone/>
            </a:pPr>
            <a:endParaRPr lang="en-IN" sz="1600" b="1" dirty="0" smtClean="0">
              <a:latin typeface="Calibri" panose="020F0502020204030204"/>
              <a:ea typeface="Calibri" panose="020F0502020204030204"/>
              <a:cs typeface="Calibri" panose="020F0502020204030204"/>
              <a:sym typeface="Calibri" panose="020F0502020204030204"/>
            </a:endParaRPr>
          </a:p>
          <a:p>
            <a:pPr marL="114300" indent="0">
              <a:buNone/>
            </a:pPr>
            <a:r>
              <a:rPr lang="en-IN" sz="1600" b="1" dirty="0" smtClean="0">
                <a:latin typeface="Calibri" panose="020F0502020204030204"/>
                <a:ea typeface="Calibri" panose="020F0502020204030204"/>
                <a:cs typeface="Calibri" panose="020F0502020204030204"/>
                <a:sym typeface="Calibri" panose="020F0502020204030204"/>
              </a:rPr>
              <a:t>Summary</a:t>
            </a:r>
            <a:r>
              <a:rPr lang="en-US" altLang="en-IN" sz="1600" b="1" dirty="0" smtClean="0">
                <a:latin typeface="Calibri" panose="020F0502020204030204"/>
                <a:ea typeface="Calibri" panose="020F0502020204030204"/>
                <a:cs typeface="Calibri" panose="020F0502020204030204"/>
                <a:sym typeface="Calibri" panose="020F0502020204030204"/>
              </a:rPr>
              <a:t> </a:t>
            </a:r>
            <a:r>
              <a:rPr lang="en-US" altLang="en-IN" sz="1600" b="1" dirty="0">
                <a:latin typeface="Calibri" panose="020F0502020204030204"/>
                <a:ea typeface="Calibri" panose="020F0502020204030204"/>
                <a:cs typeface="Calibri" panose="020F0502020204030204"/>
                <a:sym typeface="Calibri" panose="020F0502020204030204"/>
              </a:rPr>
              <a:t>: </a:t>
            </a:r>
            <a:r>
              <a:rPr lang="en-US" altLang="en-IN" sz="1600" dirty="0">
                <a:latin typeface="Calibri" panose="020F0502020204030204"/>
                <a:ea typeface="Calibri" panose="020F0502020204030204"/>
                <a:cs typeface="Calibri" panose="020F0502020204030204"/>
                <a:sym typeface="Calibri" panose="020F0502020204030204"/>
              </a:rPr>
              <a:t>Lorenz had raised many geese that returned to him after their mates died. He found out that  newly hatched mallard </a:t>
            </a:r>
            <a:r>
              <a:rPr lang="en-US" altLang="en-IN" sz="1600" dirty="0" err="1">
                <a:latin typeface="Calibri" panose="020F0502020204030204"/>
                <a:ea typeface="Calibri" panose="020F0502020204030204"/>
                <a:cs typeface="Calibri" panose="020F0502020204030204"/>
                <a:sym typeface="Calibri" panose="020F0502020204030204"/>
              </a:rPr>
              <a:t>eegs</a:t>
            </a:r>
            <a:r>
              <a:rPr lang="en-US" altLang="en-IN" sz="1600" dirty="0">
                <a:latin typeface="Calibri" panose="020F0502020204030204"/>
                <a:ea typeface="Calibri" panose="020F0502020204030204"/>
                <a:cs typeface="Calibri" panose="020F0502020204030204"/>
                <a:sym typeface="Calibri" panose="020F0502020204030204"/>
              </a:rPr>
              <a:t>, the ducklings did not follow him as they would follow their mother or any duck that hatched them. Lorenz studied their </a:t>
            </a:r>
            <a:r>
              <a:rPr lang="en-US" altLang="en-IN" sz="1600" dirty="0" err="1">
                <a:latin typeface="Calibri" panose="020F0502020204030204"/>
                <a:ea typeface="Calibri" panose="020F0502020204030204"/>
                <a:cs typeface="Calibri" panose="020F0502020204030204"/>
                <a:sym typeface="Calibri" panose="020F0502020204030204"/>
              </a:rPr>
              <a:t>behaviour</a:t>
            </a:r>
            <a:r>
              <a:rPr lang="en-US" altLang="en-IN" sz="1600" dirty="0">
                <a:latin typeface="Calibri" panose="020F0502020204030204"/>
                <a:ea typeface="Calibri" panose="020F0502020204030204"/>
                <a:cs typeface="Calibri" panose="020F0502020204030204"/>
                <a:sym typeface="Calibri" panose="020F0502020204030204"/>
              </a:rPr>
              <a:t> and discovered that the mallard duck quacked as she walked away and the babies followed her.  When Lorenz too bent down and quacked at them, they followed him, but if he stood upright or he stopped quacking, they stopped following and began to cry. People who saw him quacking and could not see the ducklings hidden in the grass thought he was crazy to be quacking to himself. </a:t>
            </a:r>
          </a:p>
          <a:p>
            <a:pPr marL="114300" indent="0">
              <a:buNone/>
            </a:pPr>
            <a:r>
              <a:rPr lang="en-US" altLang="en-IN" sz="1600" dirty="0">
                <a:latin typeface="Calibri" panose="020F0502020204030204"/>
                <a:ea typeface="Calibri" panose="020F0502020204030204"/>
                <a:cs typeface="Calibri" panose="020F0502020204030204"/>
                <a:sym typeface="Calibri" panose="020F0502020204030204"/>
              </a:rPr>
              <a:t>She also mentions another famous </a:t>
            </a:r>
            <a:r>
              <a:rPr lang="en-US" altLang="en-IN" sz="1600" dirty="0" err="1">
                <a:latin typeface="Calibri" panose="020F0502020204030204"/>
                <a:ea typeface="Calibri" panose="020F0502020204030204"/>
                <a:cs typeface="Calibri" panose="020F0502020204030204"/>
                <a:sym typeface="Calibri" panose="020F0502020204030204"/>
              </a:rPr>
              <a:t>ethologist</a:t>
            </a:r>
            <a:r>
              <a:rPr lang="en-US" altLang="en-IN" sz="1600" dirty="0">
                <a:latin typeface="Calibri" panose="020F0502020204030204"/>
                <a:ea typeface="Calibri" panose="020F0502020204030204"/>
                <a:cs typeface="Calibri" panose="020F0502020204030204"/>
                <a:sym typeface="Calibri" panose="020F0502020204030204"/>
              </a:rPr>
              <a:t>, </a:t>
            </a:r>
            <a:r>
              <a:rPr lang="en-US" altLang="en-IN" sz="1600" dirty="0" err="1">
                <a:latin typeface="Calibri" panose="020F0502020204030204"/>
                <a:ea typeface="Calibri" panose="020F0502020204030204"/>
                <a:cs typeface="Calibri" panose="020F0502020204030204"/>
                <a:sym typeface="Calibri" panose="020F0502020204030204"/>
              </a:rPr>
              <a:t>Niko</a:t>
            </a:r>
            <a:r>
              <a:rPr lang="en-US" altLang="en-IN" sz="1600" dirty="0">
                <a:latin typeface="Calibri" panose="020F0502020204030204"/>
                <a:ea typeface="Calibri" panose="020F0502020204030204"/>
                <a:cs typeface="Calibri" panose="020F0502020204030204"/>
                <a:sym typeface="Calibri" panose="020F0502020204030204"/>
              </a:rPr>
              <a:t> Tinbergen, who worked with different kind of seagulls. In 1960, she was working among chimpanzees in Tanzania, understanding their language and gestures and the way they live in their society. She says their </a:t>
            </a:r>
            <a:r>
              <a:rPr lang="en-US" altLang="en-IN" sz="1600" dirty="0" err="1">
                <a:latin typeface="Calibri" panose="020F0502020204030204"/>
                <a:ea typeface="Calibri" panose="020F0502020204030204"/>
                <a:cs typeface="Calibri" panose="020F0502020204030204"/>
                <a:sym typeface="Calibri" panose="020F0502020204030204"/>
              </a:rPr>
              <a:t>behaviour</a:t>
            </a:r>
            <a:r>
              <a:rPr lang="en-US" altLang="en-IN" sz="1600" dirty="0">
                <a:latin typeface="Calibri" panose="020F0502020204030204"/>
                <a:ea typeface="Calibri" panose="020F0502020204030204"/>
                <a:cs typeface="Calibri" panose="020F0502020204030204"/>
                <a:sym typeface="Calibri" panose="020F0502020204030204"/>
              </a:rPr>
              <a:t> is fascinating as human </a:t>
            </a:r>
            <a:r>
              <a:rPr lang="en-US" altLang="en-IN" sz="1600" dirty="0" err="1">
                <a:latin typeface="Calibri" panose="020F0502020204030204"/>
                <a:ea typeface="Calibri" panose="020F0502020204030204"/>
                <a:cs typeface="Calibri" panose="020F0502020204030204"/>
                <a:sym typeface="Calibri" panose="020F0502020204030204"/>
              </a:rPr>
              <a:t>behaviour</a:t>
            </a:r>
            <a:r>
              <a:rPr lang="en-US" altLang="en-IN" sz="1600" dirty="0">
                <a:latin typeface="Calibri" panose="020F0502020204030204"/>
                <a:ea typeface="Calibri" panose="020F0502020204030204"/>
                <a:cs typeface="Calibri" panose="020F0502020204030204"/>
                <a:sym typeface="Calibri" panose="020F0502020204030204"/>
              </a:rPr>
              <a:t>.</a:t>
            </a:r>
          </a:p>
        </p:txBody>
      </p:sp>
      <p:graphicFrame>
        <p:nvGraphicFramePr>
          <p:cNvPr id="2" name="Table 1"/>
          <p:cNvGraphicFramePr/>
          <p:nvPr/>
        </p:nvGraphicFramePr>
        <p:xfrm>
          <a:off x="2892425" y="4367530"/>
          <a:ext cx="3496310" cy="302260"/>
        </p:xfrm>
        <a:graphic>
          <a:graphicData uri="http://schemas.openxmlformats.org/drawingml/2006/table">
            <a:tbl>
              <a:tblPr firstRow="1" bandRow="1">
                <a:tableStyleId>{5C22544A-7EE6-4342-B048-85BDC9FD1C3A}</a:tableStyleId>
              </a:tblPr>
              <a:tblGrid>
                <a:gridCol w="3496310"/>
              </a:tblGrid>
              <a:tr h="290195">
                <a:tc>
                  <a:txBody>
                    <a:bodyPr/>
                    <a:lstStyle/>
                    <a:p>
                      <a:pPr marL="0" indent="0">
                        <a:buNone/>
                      </a:pPr>
                      <a:r>
                        <a:rPr lang="en-US" sz="1600">
                          <a:solidFill>
                            <a:srgbClr val="000000"/>
                          </a:solidFill>
                          <a:latin typeface="Calibri" panose="020F0502020204030204" pitchFamily="34" charset="0"/>
                          <a:cs typeface="Calibri" panose="020F0502020204030204" pitchFamily="34" charset="0"/>
                        </a:rPr>
                        <a:t>Exercise, Reading B</a:t>
                      </a:r>
                      <a:r>
                        <a:rPr lang="en-IN" altLang="en-US" sz="1600">
                          <a:solidFill>
                            <a:srgbClr val="000000"/>
                          </a:solidFill>
                          <a:latin typeface="Calibri" panose="020F0502020204030204" pitchFamily="34" charset="0"/>
                          <a:cs typeface="Calibri" panose="020F0502020204030204" pitchFamily="34" charset="0"/>
                        </a:rPr>
                        <a:t>,C</a:t>
                      </a:r>
                      <a:r>
                        <a:rPr lang="en-US" sz="1600">
                          <a:solidFill>
                            <a:srgbClr val="000000"/>
                          </a:solidFill>
                          <a:latin typeface="Calibri" panose="020F0502020204030204" pitchFamily="34" charset="0"/>
                          <a:cs typeface="Calibri" panose="020F0502020204030204" pitchFamily="34" charset="0"/>
                        </a:rPr>
                        <a:t>- Page 62</a:t>
                      </a:r>
                    </a:p>
                  </a:txBody>
                  <a:tcPr marL="12700" marR="12700" marT="1270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77" name="Google Shape;77;p16"/>
          <p:cNvPicPr preferRelativeResize="0"/>
          <p:nvPr/>
        </p:nvPicPr>
        <p:blipFill rotWithShape="1">
          <a:blip r:embed="rId2"/>
          <a:srcRect/>
          <a:stretch>
            <a:fillRect/>
          </a:stretch>
        </p:blipFill>
        <p:spPr>
          <a:xfrm>
            <a:off x="7745534" y="0"/>
            <a:ext cx="1232526" cy="611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rotWithShape="1">
          <a:blip r:embed="rId3"/>
          <a:srcRect/>
          <a:stretch>
            <a:fillRect/>
          </a:stretch>
        </p:blipFill>
        <p:spPr>
          <a:xfrm>
            <a:off x="7714003" y="0"/>
            <a:ext cx="1232526" cy="611875"/>
          </a:xfrm>
          <a:prstGeom prst="rect">
            <a:avLst/>
          </a:prstGeom>
          <a:noFill/>
          <a:ln>
            <a:noFill/>
          </a:ln>
        </p:spPr>
      </p:pic>
      <p:sp>
        <p:nvSpPr>
          <p:cNvPr id="78" name="Google Shape;78;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000000"/>
                </a:solidFill>
                <a:latin typeface="Arial" panose="020B0604020202020204"/>
                <a:ea typeface="Arial" panose="020B0604020202020204"/>
                <a:cs typeface="Arial" panose="020B0604020202020204"/>
                <a:sym typeface="Arial" panose="020B0604020202020204"/>
              </a:rPr>
              <a:t>THANKING YOU</a:t>
            </a:r>
            <a:endParaRPr sz="4000" b="1"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0" algn="ctr" rtl="0">
              <a:lnSpc>
                <a:spcPct val="115000"/>
              </a:lnSpc>
              <a:spcBef>
                <a:spcPts val="0"/>
              </a:spcBef>
              <a:spcAft>
                <a:spcPts val="0"/>
              </a:spcAft>
              <a:buClr>
                <a:srgbClr val="000000"/>
              </a:buClr>
              <a:buSzPts val="4000"/>
              <a:buFont typeface="Arial" panose="020B0604020202020204"/>
              <a:buNone/>
            </a:pPr>
            <a:r>
              <a:rPr lang="en-GB" sz="4000" b="1" i="0" u="none" strike="noStrike" cap="none">
                <a:solidFill>
                  <a:srgbClr val="FF0000"/>
                </a:solidFill>
                <a:latin typeface="Arial" panose="020B0604020202020204"/>
                <a:ea typeface="Arial" panose="020B0604020202020204"/>
                <a:cs typeface="Arial" panose="020B0604020202020204"/>
                <a:sym typeface="Arial" panose="020B0604020202020204"/>
              </a:rPr>
              <a:t>ODM EDUCATIONAL GROUP</a:t>
            </a:r>
            <a:endParaRPr sz="4000" b="1" i="0" u="none" strike="noStrike" cap="none">
              <a:solidFill>
                <a:srgbClr val="FF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723</Words>
  <Application>WPS Presentation</Application>
  <PresentationFormat>On-screen Show (16:9)</PresentationFormat>
  <Paragraphs>38</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Simple Light</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Sujata</dc:creator>
  <cp:lastModifiedBy>HP</cp:lastModifiedBy>
  <cp:revision>34</cp:revision>
  <dcterms:created xsi:type="dcterms:W3CDTF">2021-06-26T08:09:00Z</dcterms:created>
  <dcterms:modified xsi:type="dcterms:W3CDTF">2022-04-01T04:34:53Z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