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/>
              <a:t>		</a:t>
            </a:r>
            <a:r>
              <a:rPr lang="en-US">
                <a:solidFill>
                  <a:srgbClr val="FF0000"/>
                </a:solidFill>
              </a:rPr>
              <a:t>CLASS-X </a:t>
            </a:r>
            <a:br>
              <a:rPr lang="en-US">
                <a:solidFill>
                  <a:srgbClr val="FF0000"/>
                </a:solidFill>
              </a:rPr>
            </a:br>
            <a:r>
              <a:rPr lang="en-US"/>
              <a:t>		CHEMISTRY</a:t>
            </a:r>
            <a:endParaRPr lang="en-US"/>
          </a:p>
        </p:txBody>
      </p:sp>
      <p:sp>
        <p:nvSpPr>
          <p:cNvPr id="5" name="Content Placeholder 4"/>
          <p:cNvSpPr/>
          <p:nvPr>
            <p:ph sz="half" idx="1"/>
          </p:nvPr>
        </p:nvSpPr>
        <p:spPr>
          <a:xfrm>
            <a:off x="838200" y="1825625"/>
            <a:ext cx="10164445" cy="4351655"/>
          </a:xfrm>
        </p:spPr>
        <p:txBody>
          <a:bodyPr/>
          <a:p>
            <a:pPr marL="914400" lvl="2" indent="0">
              <a:buNone/>
            </a:pPr>
            <a:r>
              <a:rPr lang="en-US" sz="4000">
                <a:solidFill>
                  <a:schemeClr val="tx1"/>
                </a:solidFill>
              </a:rPr>
              <a:t>TOPIC </a:t>
            </a:r>
            <a:r>
              <a:rPr lang="en-US" sz="4000">
                <a:solidFill>
                  <a:srgbClr val="FF0000"/>
                </a:solidFill>
              </a:rPr>
              <a:t>- ACIDS BASES AND SALTS</a:t>
            </a:r>
            <a:endParaRPr lang="en-US" sz="400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US" sz="4000">
                <a:solidFill>
                  <a:srgbClr val="FF0000"/>
                </a:solidFill>
              </a:rPr>
              <a:t>	</a:t>
            </a:r>
            <a:r>
              <a:rPr lang="en-US" sz="4000">
                <a:solidFill>
                  <a:schemeClr val="tx1"/>
                </a:solidFill>
              </a:rPr>
              <a:t>CHAPTER</a:t>
            </a:r>
            <a:r>
              <a:rPr lang="en-US" sz="4000">
                <a:solidFill>
                  <a:srgbClr val="FF0000"/>
                </a:solidFill>
              </a:rPr>
              <a:t>- 2</a:t>
            </a:r>
            <a:endParaRPr lang="en-US" sz="400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US" sz="4000"/>
              <a:t>SUB TOPIC-</a:t>
            </a:r>
            <a:r>
              <a:rPr lang="en-US" sz="4000">
                <a:solidFill>
                  <a:srgbClr val="FF0000"/>
                </a:solidFill>
              </a:rPr>
              <a:t> USES OF WASHING SODA AND BAKING SODA, BLEACHING POWDER AND 				POP</a:t>
            </a:r>
            <a:endParaRPr lang="en-US" sz="4000">
              <a:solidFill>
                <a:srgbClr val="FF0000"/>
              </a:solidFill>
            </a:endParaRPr>
          </a:p>
        </p:txBody>
      </p:sp>
      <p:pic>
        <p:nvPicPr>
          <p:cNvPr id="76" name="Google Shape;76;p16"/>
          <p:cNvPicPr preferRelativeResize="0">
            <a:picLocks noChangeAspect="1"/>
          </p:cNvPicPr>
          <p:nvPr>
            <p:ph sz="half" idx="2"/>
          </p:nvPr>
        </p:nvPicPr>
        <p:blipFill rotWithShape="1">
          <a:blip r:embed="rId1"/>
          <a:srcRect/>
          <a:stretch>
            <a:fillRect/>
          </a:stretch>
        </p:blipFill>
        <p:spPr>
          <a:xfrm>
            <a:off x="0" y="75565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880"/>
          </a:xfrm>
        </p:spPr>
        <p:txBody>
          <a:bodyPr/>
          <a:p>
            <a:r>
              <a:rPr lang="en-US">
                <a:solidFill>
                  <a:srgbClr val="FF0000"/>
                </a:solidFill>
              </a:rPr>
              <a:t>Uses of Baking Soda and Washing Soda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660380" cy="4351655"/>
          </a:xfrm>
        </p:spPr>
        <p:txBody>
          <a:bodyPr/>
          <a:p>
            <a:r>
              <a:rPr lang="en-US"/>
              <a:t>Baking Soda : a) Antacid</a:t>
            </a:r>
            <a:endParaRPr lang="en-US"/>
          </a:p>
          <a:p>
            <a:pPr marL="2286000" lvl="5" indent="0">
              <a:buNone/>
            </a:pPr>
            <a:r>
              <a:rPr lang="en-US" sz="2400"/>
              <a:t>b) Soda-Acid Fire Extingusher</a:t>
            </a:r>
            <a:endParaRPr lang="en-US" sz="2400"/>
          </a:p>
          <a:p>
            <a:pPr marL="2286000" lvl="5" indent="0">
              <a:buNone/>
            </a:pPr>
            <a:r>
              <a:rPr lang="en-US" sz="2400"/>
              <a:t>c) As Baking powder</a:t>
            </a:r>
            <a:endParaRPr lang="en-US" sz="2400"/>
          </a:p>
          <a:p>
            <a:pPr marL="2286000" lvl="5" indent="0">
              <a:buNone/>
            </a:pPr>
            <a:r>
              <a:rPr lang="en-US" sz="2400"/>
              <a:t>d) In Bakery Industry</a:t>
            </a:r>
            <a:endParaRPr lang="en-US" sz="2400"/>
          </a:p>
          <a:p>
            <a:pPr marL="2286000" lvl="5" indent="0">
              <a:buNone/>
            </a:pPr>
            <a:r>
              <a:rPr lang="en-US" sz="2400"/>
              <a:t>* </a:t>
            </a:r>
            <a:r>
              <a:rPr lang="en-US" sz="2400" b="1"/>
              <a:t>Baking Powder</a:t>
            </a:r>
            <a:r>
              <a:rPr lang="en-US" sz="2400"/>
              <a:t> is a mixture of Baking soda with slightly being added with some mild Organic acids like Tartaric or Citric acid to make neutralise the effet of Na2CO3 during heating.</a:t>
            </a:r>
            <a:endParaRPr lang="en-US" sz="2400"/>
          </a:p>
          <a:p>
            <a:pPr marL="2286000" lvl="5" indent="0">
              <a:buNone/>
            </a:pPr>
            <a:r>
              <a:rPr lang="en-US" sz="2400" b="1"/>
              <a:t>Uses of Washing Soda (Na2CO3)</a:t>
            </a:r>
            <a:r>
              <a:rPr lang="en-US" sz="2400"/>
              <a:t> : Glass and paper Industry, Washing purpose and Softening hard water.</a:t>
            </a:r>
            <a:endParaRPr lang="en-US" sz="2400"/>
          </a:p>
          <a:p>
            <a:pPr marL="2286000" lvl="5" indent="0">
              <a:buNone/>
            </a:pPr>
            <a:r>
              <a:rPr lang="en-US" sz="2400"/>
              <a:t> </a:t>
            </a:r>
            <a:endParaRPr lang="en-US" sz="2400"/>
          </a:p>
          <a:p>
            <a:pPr marL="2286000" lvl="5" indent="0">
              <a:buNone/>
            </a:pPr>
            <a:r>
              <a:rPr lang="en-US" sz="2400"/>
              <a:t>* Their chemical properties also will be studied.</a:t>
            </a:r>
            <a:endParaRPr lang="en-US" sz="2400"/>
          </a:p>
        </p:txBody>
      </p:sp>
      <p:pic>
        <p:nvPicPr>
          <p:cNvPr id="76" name="Google Shape;76;p16"/>
          <p:cNvPicPr preferRelativeResize="0">
            <a:picLocks noChangeAspect="1"/>
          </p:cNvPicPr>
          <p:nvPr>
            <p:ph sz="half" idx="2"/>
          </p:nvPr>
        </p:nvPicPr>
        <p:blipFill rotWithShape="1">
          <a:blip r:embed="rId1"/>
          <a:srcRect/>
          <a:stretch>
            <a:fillRect/>
          </a:stretch>
        </p:blipFill>
        <p:spPr>
          <a:xfrm>
            <a:off x="10287000" y="4795520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>
                <a:solidFill>
                  <a:srgbClr val="FF0000"/>
                </a:solidFill>
              </a:rPr>
              <a:t>Preparation and properties and uses of Bleaching Powder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/>
          <p:nvPr>
            <p:ph sz="half" idx="1"/>
          </p:nvPr>
        </p:nvSpPr>
        <p:spPr>
          <a:xfrm>
            <a:off x="838200" y="1825625"/>
            <a:ext cx="10516235" cy="4351655"/>
          </a:xfrm>
        </p:spPr>
        <p:txBody>
          <a:bodyPr>
            <a:normAutofit lnSpcReduction="20000"/>
          </a:bodyPr>
          <a:p>
            <a:r>
              <a:rPr lang="en-US" b="1"/>
              <a:t>Preparation</a:t>
            </a:r>
            <a:r>
              <a:rPr lang="en-US"/>
              <a:t> of Bl Powder (CaOCl</a:t>
            </a:r>
            <a:r>
              <a:rPr lang="en-US" baseline="-25000"/>
              <a:t>2</a:t>
            </a:r>
            <a:r>
              <a:rPr lang="en-US"/>
              <a:t>)</a:t>
            </a:r>
            <a:endParaRPr lang="en-US"/>
          </a:p>
          <a:p>
            <a:r>
              <a:rPr lang="en-US"/>
              <a:t>Passing Cl</a:t>
            </a:r>
            <a:r>
              <a:rPr lang="en-US" baseline="-25000"/>
              <a:t>2</a:t>
            </a:r>
            <a:r>
              <a:rPr lang="en-US"/>
              <a:t> gas through dry slaked lime :</a:t>
            </a:r>
            <a:endParaRPr lang="en-US"/>
          </a:p>
          <a:p>
            <a:r>
              <a:rPr lang="en-US"/>
              <a:t>Ca(OH)</a:t>
            </a:r>
            <a:r>
              <a:rPr lang="en-US" baseline="-25000"/>
              <a:t>2</a:t>
            </a:r>
            <a:r>
              <a:rPr lang="en-US"/>
              <a:t> + Cl</a:t>
            </a:r>
            <a:r>
              <a:rPr lang="en-US" baseline="-25000"/>
              <a:t>2</a:t>
            </a:r>
            <a:r>
              <a:rPr lang="en-US"/>
              <a:t> -&gt; CaOCl</a:t>
            </a:r>
            <a:r>
              <a:rPr lang="en-US" baseline="-25000"/>
              <a:t>2</a:t>
            </a:r>
            <a:r>
              <a:rPr lang="en-US"/>
              <a:t> + H</a:t>
            </a:r>
            <a:r>
              <a:rPr lang="en-US" baseline="-25000"/>
              <a:t>2</a:t>
            </a:r>
            <a:r>
              <a:rPr lang="en-US"/>
              <a:t>O</a:t>
            </a:r>
            <a:endParaRPr lang="en-US"/>
          </a:p>
          <a:p>
            <a:r>
              <a:rPr lang="en-US" b="1"/>
              <a:t>Properties</a:t>
            </a:r>
            <a:r>
              <a:rPr lang="en-US"/>
              <a:t> : a) action with air</a:t>
            </a:r>
            <a:endParaRPr lang="en-US"/>
          </a:p>
          <a:p>
            <a:pPr marL="0" indent="0">
              <a:buNone/>
            </a:pPr>
            <a:r>
              <a:rPr lang="en-US"/>
              <a:t>b) action with water c) action with acid</a:t>
            </a:r>
            <a:endParaRPr lang="en-US"/>
          </a:p>
          <a:p>
            <a:r>
              <a:rPr lang="en-US"/>
              <a:t> Knowing about Availble Chlorine</a:t>
            </a:r>
            <a:endParaRPr lang="en-US"/>
          </a:p>
          <a:p>
            <a:pPr marL="0" indent="0">
              <a:buNone/>
            </a:pPr>
            <a:r>
              <a:rPr lang="en-US" b="1"/>
              <a:t>Uses</a:t>
            </a:r>
            <a:r>
              <a:rPr lang="en-US"/>
              <a:t> : Bleaching regent</a:t>
            </a:r>
            <a:endParaRPr lang="en-US"/>
          </a:p>
          <a:p>
            <a:pPr lvl="2"/>
            <a:r>
              <a:rPr lang="en-US" sz="2800"/>
              <a:t>making wool unshrinkable</a:t>
            </a:r>
            <a:endParaRPr lang="en-US" sz="2800"/>
          </a:p>
          <a:p>
            <a:pPr lvl="2"/>
            <a:r>
              <a:rPr lang="en-US" sz="2800"/>
              <a:t>sterilising drinking water</a:t>
            </a:r>
            <a:endParaRPr lang="en-US" sz="2800"/>
          </a:p>
          <a:p>
            <a:pPr lvl="2"/>
            <a:r>
              <a:rPr lang="en-US" sz="2800"/>
              <a:t>preparation of Chloform</a:t>
            </a:r>
            <a:endParaRPr lang="en-US" sz="2800"/>
          </a:p>
        </p:txBody>
      </p:sp>
      <p:pic>
        <p:nvPicPr>
          <p:cNvPr id="76" name="Google Shape;76;p16"/>
          <p:cNvPicPr preferRelativeResize="0">
            <a:picLocks noChangeAspect="1"/>
          </p:cNvPicPr>
          <p:nvPr>
            <p:ph sz="half" idx="2"/>
          </p:nvPr>
        </p:nvPicPr>
        <p:blipFill rotWithShape="1">
          <a:blip r:embed="rId1"/>
          <a:srcRect/>
          <a:stretch>
            <a:fillRect/>
          </a:stretch>
        </p:blipFill>
        <p:spPr>
          <a:xfrm>
            <a:off x="10069195" y="4811395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olidFill>
                  <a:srgbClr val="FF0000"/>
                </a:solidFill>
              </a:rPr>
              <a:t>Preparation, Properties and Uses of POP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676890" cy="4559935"/>
          </a:xfrm>
        </p:spPr>
        <p:txBody>
          <a:bodyPr>
            <a:normAutofit lnSpcReduction="10000"/>
          </a:bodyPr>
          <a:p>
            <a:r>
              <a:rPr lang="en-US" b="1"/>
              <a:t>Preparation Method</a:t>
            </a:r>
            <a:r>
              <a:rPr lang="en-US"/>
              <a:t> :</a:t>
            </a:r>
            <a:endParaRPr lang="en-US"/>
          </a:p>
          <a:p>
            <a:r>
              <a:rPr lang="en-US"/>
              <a:t>Heating Gypsum in a kiln at a temp of 100</a:t>
            </a:r>
            <a:r>
              <a:rPr lang="en-US" baseline="30000"/>
              <a:t>0</a:t>
            </a:r>
            <a:r>
              <a:rPr lang="en-US"/>
              <a:t>C(373K)</a:t>
            </a:r>
            <a:endParaRPr lang="en-US"/>
          </a:p>
          <a:p>
            <a:r>
              <a:rPr lang="en-US"/>
              <a:t>CaSO</a:t>
            </a:r>
            <a:r>
              <a:rPr lang="en-US" baseline="-25000"/>
              <a:t>4</a:t>
            </a:r>
            <a:r>
              <a:rPr lang="en-US"/>
              <a:t>.2H</a:t>
            </a:r>
            <a:r>
              <a:rPr lang="en-US" baseline="-25000"/>
              <a:t>2</a:t>
            </a:r>
            <a:r>
              <a:rPr lang="en-US"/>
              <a:t>O -&gt; (at 373K)  CaSO</a:t>
            </a:r>
            <a:r>
              <a:rPr lang="en-US" baseline="-25000"/>
              <a:t>4</a:t>
            </a:r>
            <a:r>
              <a:rPr lang="en-US"/>
              <a:t>.1/2 H</a:t>
            </a:r>
            <a:r>
              <a:rPr lang="en-US" baseline="-25000"/>
              <a:t>2</a:t>
            </a:r>
            <a:r>
              <a:rPr lang="en-US"/>
              <a:t>O + 1 1/2 H2O</a:t>
            </a:r>
            <a:endParaRPr lang="en-US"/>
          </a:p>
          <a:p>
            <a:r>
              <a:rPr lang="en-US"/>
              <a:t>  (gypsum)			    (Calcium Hemihydrate)/POP</a:t>
            </a:r>
            <a:endParaRPr lang="en-US"/>
          </a:p>
          <a:p>
            <a:pPr marL="0" indent="0">
              <a:buNone/>
            </a:pPr>
            <a:r>
              <a:rPr lang="en-US"/>
              <a:t> * if it is excessively heated it completely loses its water molecule and forms anhyrous CaSO</a:t>
            </a:r>
            <a:r>
              <a:rPr lang="en-US" baseline="-25000"/>
              <a:t>4</a:t>
            </a:r>
            <a:r>
              <a:rPr lang="en-US"/>
              <a:t> called Dead Burnt Plaster.</a:t>
            </a:r>
            <a:endParaRPr lang="en-US"/>
          </a:p>
          <a:p>
            <a:pPr marL="0" indent="0">
              <a:buNone/>
            </a:pPr>
            <a:r>
              <a:rPr lang="en-US" b="1"/>
              <a:t>Properties </a:t>
            </a:r>
            <a:r>
              <a:rPr lang="en-US"/>
              <a:t>: Reaction with water forming again the hard mass gypsum.</a:t>
            </a:r>
            <a:endParaRPr lang="en-US"/>
          </a:p>
          <a:p>
            <a:pPr marL="0" indent="0">
              <a:buNone/>
            </a:pPr>
            <a:r>
              <a:rPr lang="en-US"/>
              <a:t>  CaSO</a:t>
            </a:r>
            <a:r>
              <a:rPr lang="en-US" baseline="-25000"/>
              <a:t>4</a:t>
            </a:r>
            <a:r>
              <a:rPr lang="en-US"/>
              <a:t>.1/2 H</a:t>
            </a:r>
            <a:r>
              <a:rPr lang="en-US" baseline="-25000"/>
              <a:t>2</a:t>
            </a:r>
            <a:r>
              <a:rPr lang="en-US"/>
              <a:t>O + 1 1/2 H</a:t>
            </a:r>
            <a:r>
              <a:rPr lang="en-US" baseline="-25000"/>
              <a:t>2</a:t>
            </a:r>
            <a:r>
              <a:rPr lang="en-US"/>
              <a:t>O -&gt; CaSO</a:t>
            </a:r>
            <a:r>
              <a:rPr lang="en-US" baseline="-25000"/>
              <a:t>4</a:t>
            </a:r>
            <a:r>
              <a:rPr lang="en-US"/>
              <a:t>.2H</a:t>
            </a:r>
            <a:r>
              <a:rPr lang="en-US" baseline="-25000"/>
              <a:t>2</a:t>
            </a:r>
            <a:r>
              <a:rPr lang="en-US"/>
              <a:t>O (setting of POP)</a:t>
            </a:r>
            <a:endParaRPr lang="en-US"/>
          </a:p>
          <a:p>
            <a:pPr marL="0" indent="0">
              <a:buNone/>
            </a:pPr>
            <a:r>
              <a:rPr lang="en-US" b="1"/>
              <a:t>Uses</a:t>
            </a:r>
            <a:r>
              <a:rPr lang="en-US"/>
              <a:t> : Surgical bandages, making toys, statues, chalk, sealing and making surfaces like wall, ceiling and pillars, making apparatus air-tight as well.</a:t>
            </a:r>
            <a:endParaRPr lang="en-US"/>
          </a:p>
          <a:p>
            <a:pPr marL="0" indent="0">
              <a:buNone/>
            </a:pPr>
            <a:endParaRPr lang="en-US"/>
          </a:p>
        </p:txBody>
      </p:sp>
      <p:pic>
        <p:nvPicPr>
          <p:cNvPr id="76" name="Google Shape;76;p16"/>
          <p:cNvPicPr preferRelativeResize="0">
            <a:picLocks noChangeAspect="1"/>
          </p:cNvPicPr>
          <p:nvPr>
            <p:ph sz="half" idx="2"/>
          </p:nvPr>
        </p:nvPicPr>
        <p:blipFill rotWithShape="1">
          <a:blip r:embed="rId1"/>
          <a:srcRect/>
          <a:stretch>
            <a:fillRect/>
          </a:stretch>
        </p:blipFill>
        <p:spPr>
          <a:xfrm>
            <a:off x="9829165" y="741045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6991985" cy="4351655"/>
          </a:xfrm>
        </p:spPr>
        <p:txBody>
          <a:bodyPr>
            <a:normAutofit/>
          </a:bodyPr>
          <a:p>
            <a:pPr marL="914400" lvl="2" indent="0">
              <a:buNone/>
            </a:pPr>
            <a:r>
              <a:rPr lang="en-US" sz="5400">
                <a:solidFill>
                  <a:srgbClr val="FF0000"/>
                </a:solidFill>
                <a:sym typeface="+mn-ea"/>
              </a:rPr>
              <a:t>THANKING YOU </a:t>
            </a:r>
            <a:endParaRPr lang="en-US" sz="540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US" sz="5400">
                <a:sym typeface="+mn-ea"/>
              </a:rPr>
              <a:t>ODM EDUCATIONAL GROUP</a:t>
            </a:r>
            <a:endParaRPr lang="en-US" sz="5400"/>
          </a:p>
          <a:p>
            <a:endParaRPr lang="en-US" sz="5400"/>
          </a:p>
        </p:txBody>
      </p:sp>
      <p:pic>
        <p:nvPicPr>
          <p:cNvPr id="76" name="Google Shape;76;p16"/>
          <p:cNvPicPr preferRelativeResize="0">
            <a:picLocks noChangeAspect="1"/>
          </p:cNvPicPr>
          <p:nvPr>
            <p:ph sz="half" idx="2"/>
          </p:nvPr>
        </p:nvPicPr>
        <p:blipFill rotWithShape="1">
          <a:blip r:embed="rId1"/>
          <a:srcRect/>
          <a:stretch>
            <a:fillRect/>
          </a:stretch>
        </p:blipFill>
        <p:spPr>
          <a:xfrm>
            <a:off x="9107805" y="4138295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1587</Words>
  <Application>WPS Presentation</Application>
  <PresentationFormat>Widescreen</PresentationFormat>
  <Paragraphs>46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user</cp:lastModifiedBy>
  <cp:revision>8</cp:revision>
  <dcterms:created xsi:type="dcterms:W3CDTF">2021-06-20T13:40:00Z</dcterms:created>
  <dcterms:modified xsi:type="dcterms:W3CDTF">2021-06-20T14:22:19Z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1033-11.2.0.10176</vt:lpwstr>
  </property>
</Properties>
</file>