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  <p:sldId id="259" r:id="rId6"/>
    <p:sldId id="25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CHEMISTRY-</a:t>
            </a:r>
            <a:r>
              <a:rPr lang="en-US" dirty="0">
                <a:solidFill>
                  <a:srgbClr val="FF0000"/>
                </a:solidFill>
              </a:rPr>
              <a:t>X</a:t>
            </a:r>
            <a:br>
              <a:rPr lang="en-US" dirty="0"/>
            </a:br>
            <a:r>
              <a:rPr lang="en-US" sz="4800" dirty="0">
                <a:solidFill>
                  <a:srgbClr val="FF0000"/>
                </a:solidFill>
                <a:sym typeface="+mn-ea"/>
              </a:rPr>
              <a:t>ACID</a:t>
            </a:r>
            <a:r>
              <a:rPr lang="en-US" sz="4800" dirty="0">
                <a:solidFill>
                  <a:srgbClr val="FF0000"/>
                </a:solidFill>
              </a:rPr>
              <a:t>S BASES AND SALTS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CHAPTER</a:t>
            </a:r>
            <a:r>
              <a:rPr lang="en-US"/>
              <a:t>-2</a:t>
            </a:r>
            <a:endParaRPr lang="en-US"/>
          </a:p>
          <a:p>
            <a:r>
              <a:rPr lang="en-US"/>
              <a:t>ACIDS BASES AND SALTS</a:t>
            </a:r>
            <a:endParaRPr lang="en-US"/>
          </a:p>
          <a:p>
            <a:r>
              <a:rPr lang="en-US">
                <a:solidFill>
                  <a:srgbClr val="FF0000"/>
                </a:solidFill>
              </a:rPr>
              <a:t>SUB TOPIC</a:t>
            </a:r>
            <a:r>
              <a:rPr lang="en-US"/>
              <a:t>- KNOWING THE STRENGTH OF ACIDS AND BASES</a:t>
            </a:r>
            <a:endParaRPr lang="en-US"/>
          </a:p>
        </p:txBody>
      </p:sp>
      <p:pic>
        <p:nvPicPr>
          <p:cNvPr id="76" name="Google Shape;76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4000">
                <a:solidFill>
                  <a:srgbClr val="FF0000"/>
                </a:solidFill>
              </a:rPr>
              <a:t>INDICATORS : NATURAL AND SYNTHETIC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52000" cy="4351655"/>
          </a:xfrm>
        </p:spPr>
        <p:txBody>
          <a:bodyPr>
            <a:normAutofit fontScale="70000"/>
          </a:bodyPr>
          <a:p>
            <a:r>
              <a:rPr lang="en-US"/>
              <a:t>NATURAL - a) color	b) odour</a:t>
            </a:r>
            <a:endParaRPr lang="en-US"/>
          </a:p>
          <a:p>
            <a:r>
              <a:rPr lang="en-US" b="1"/>
              <a:t>Indicators 	     color in acids	   color in bases 	   neutral color</a:t>
            </a:r>
            <a:endParaRPr lang="en-US" b="1"/>
          </a:p>
          <a:p>
            <a:pPr marL="0" indent="0">
              <a:buNone/>
            </a:pPr>
            <a:r>
              <a:rPr lang="en-US"/>
              <a:t>chinarose petals  magenta	     green		light pink</a:t>
            </a:r>
            <a:endParaRPr lang="en-US"/>
          </a:p>
          <a:p>
            <a:pPr marL="0" indent="0">
              <a:buNone/>
            </a:pPr>
            <a:r>
              <a:rPr lang="en-US"/>
              <a:t>red cabbage		deep red		green			purple</a:t>
            </a:r>
            <a:endParaRPr lang="en-US"/>
          </a:p>
          <a:p>
            <a:pPr marL="0" indent="0">
              <a:buNone/>
            </a:pPr>
            <a:r>
              <a:rPr lang="en-US"/>
              <a:t>turmeric solution    yellow		reddish brown	yellow</a:t>
            </a:r>
            <a:endParaRPr lang="en-US"/>
          </a:p>
          <a:p>
            <a:pPr marL="0" indent="0">
              <a:buNone/>
            </a:pPr>
            <a:r>
              <a:rPr lang="en-US"/>
              <a:t>* </a:t>
            </a:r>
            <a:r>
              <a:rPr lang="en-US" b="1"/>
              <a:t>Olfactory Indicators </a:t>
            </a:r>
            <a:r>
              <a:rPr lang="en-US"/>
              <a:t>:</a:t>
            </a:r>
            <a:endParaRPr lang="en-US"/>
          </a:p>
          <a:p>
            <a:pPr marL="0" indent="0">
              <a:buNone/>
            </a:pPr>
            <a:r>
              <a:rPr lang="en-US"/>
              <a:t> Onion peel		No change 		vanishes		onion smell</a:t>
            </a:r>
            <a:endParaRPr lang="en-US"/>
          </a:p>
          <a:p>
            <a:pPr marL="0" indent="0">
              <a:buNone/>
            </a:pPr>
            <a:r>
              <a:rPr lang="en-US"/>
              <a:t>Vanilla essence        No change 		vanishes		unchanged</a:t>
            </a:r>
            <a:endParaRPr lang="en-US"/>
          </a:p>
          <a:p>
            <a:pPr marL="0" indent="0">
              <a:buNone/>
            </a:pPr>
            <a:r>
              <a:rPr lang="en-US"/>
              <a:t>Clove oil		changes		changes		original smell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Universal Indicators and pH scale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09065"/>
            <a:ext cx="9395460" cy="4768215"/>
          </a:xfrm>
        </p:spPr>
        <p:txBody>
          <a:bodyPr/>
          <a:p>
            <a:r>
              <a:rPr lang="en-US"/>
              <a:t>Universal Indicators : In which indicators more than two natural indicators are mixed with some synthetic indicators that gives different color to different strength of acidic and basic solutions.</a:t>
            </a:r>
            <a:endParaRPr lang="en-US"/>
          </a:p>
          <a:p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437495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/>
              <a:t>		</a:t>
            </a:r>
            <a:r>
              <a:rPr lang="en-US" b="1">
                <a:solidFill>
                  <a:srgbClr val="FF0000"/>
                </a:solidFill>
              </a:rPr>
              <a:t>pH scale and determination of pH value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852785" cy="4351655"/>
          </a:xfrm>
        </p:spPr>
        <p:txBody>
          <a:bodyPr/>
          <a:p>
            <a:r>
              <a:rPr lang="en-US" b="1"/>
              <a:t>pH Value</a:t>
            </a:r>
            <a:r>
              <a:rPr lang="en-US"/>
              <a:t> : To determine the strength of [H+] ion concentration in -ve Log value, where we have found the pH of Neutral solution is =7</a:t>
            </a:r>
            <a:endParaRPr lang="en-US"/>
          </a:p>
          <a:p>
            <a:pPr marL="0" indent="0">
              <a:buNone/>
            </a:pPr>
            <a:r>
              <a:rPr lang="en-US"/>
              <a:t>  pH of Acidic solution &lt; 7 and pH of Basic solution &gt; 7 as follows.</a:t>
            </a:r>
            <a:endParaRPr lang="en-US"/>
          </a:p>
          <a:p>
            <a:pPr marL="0" indent="0">
              <a:buNone/>
            </a:pPr>
            <a:r>
              <a:rPr lang="en-US"/>
              <a:t>			pH = - Log[H</a:t>
            </a:r>
            <a:r>
              <a:rPr lang="en-US" baseline="30000"/>
              <a:t>+</a:t>
            </a:r>
            <a:r>
              <a:rPr lang="en-US"/>
              <a:t>]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Application of pH in different fields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19615" cy="4351655"/>
          </a:xfrm>
        </p:spPr>
        <p:txBody>
          <a:bodyPr/>
          <a:p>
            <a:r>
              <a:rPr lang="en-US"/>
              <a:t> Tooth Deacy and Dental carries</a:t>
            </a:r>
            <a:endParaRPr lang="en-US"/>
          </a:p>
          <a:p>
            <a:r>
              <a:rPr lang="en-US"/>
              <a:t> farmer’s crop fields</a:t>
            </a:r>
            <a:endParaRPr lang="en-US"/>
          </a:p>
          <a:p>
            <a:r>
              <a:rPr lang="en-US"/>
              <a:t>Digestion of food</a:t>
            </a:r>
            <a:endParaRPr lang="en-US"/>
          </a:p>
          <a:p>
            <a:r>
              <a:rPr lang="en-US"/>
              <a:t>Funtion of Antacid</a:t>
            </a:r>
            <a:endParaRPr lang="en-US"/>
          </a:p>
          <a:p>
            <a:r>
              <a:rPr lang="en-US"/>
              <a:t>During Ant’s and Bee’s sting</a:t>
            </a:r>
            <a:endParaRPr lang="en-US"/>
          </a:p>
          <a:p>
            <a:r>
              <a:rPr lang="en-US"/>
              <a:t>Dock plant verses Nettle plants</a:t>
            </a:r>
            <a:endParaRPr lang="en-US"/>
          </a:p>
          <a:p>
            <a:r>
              <a:rPr lang="en-US"/>
              <a:t>Regaing shine of Tarnished Copper.</a:t>
            </a:r>
            <a:endParaRPr lang="en-US"/>
          </a:p>
          <a:p>
            <a:pPr marL="0" indent="0">
              <a:buNone/>
            </a:pPr>
            <a:r>
              <a:rPr lang="en-US"/>
              <a:t>* Some Numericals will be solved.</a:t>
            </a:r>
            <a:endParaRPr lang="en-US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9530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35490" cy="4351655"/>
          </a:xfrm>
        </p:spPr>
        <p:txBody>
          <a:bodyPr/>
          <a:p>
            <a:pPr lvl="2"/>
            <a:endParaRPr lang="en-US"/>
          </a:p>
          <a:p>
            <a:pPr lvl="2"/>
            <a:endParaRPr lang="en-US"/>
          </a:p>
          <a:p>
            <a:pPr marL="914400" lvl="2" indent="0">
              <a:buNone/>
            </a:pPr>
            <a:r>
              <a:rPr lang="en-US"/>
              <a:t>	</a:t>
            </a:r>
            <a:r>
              <a:rPr lang="en-US" sz="6000">
                <a:solidFill>
                  <a:srgbClr val="FF0000"/>
                </a:solidFill>
              </a:rPr>
              <a:t>THANKING YOU </a:t>
            </a:r>
            <a:endParaRPr lang="en-US" sz="600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US" sz="6000"/>
              <a:t>ODM EDUCATIONAL GROUP</a:t>
            </a:r>
            <a:endParaRPr lang="en-US" sz="6000"/>
          </a:p>
        </p:txBody>
      </p:sp>
      <p:pic>
        <p:nvPicPr>
          <p:cNvPr id="76" name="Google Shape;76;p16"/>
          <p:cNvPicPr preferRelativeResize="0">
            <a:picLocks noChangeAspect="1"/>
          </p:cNvPicPr>
          <p:nvPr>
            <p:ph sz="half" idx="2"/>
          </p:nvPr>
        </p:nvPicPr>
        <p:blipFill rotWithShape="1">
          <a:blip r:embed="rId1"/>
          <a:srcRect/>
          <a:stretch>
            <a:fillRect/>
          </a:stretch>
        </p:blipFill>
        <p:spPr>
          <a:xfrm>
            <a:off x="10287000" y="48113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1321</Words>
  <Application>WPS Presentation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CHEMISTRY-X ACIDS BASES AND SALTS</vt:lpstr>
      <vt:lpstr>INDICATORS : NATURAL AND SYNTHETIC</vt:lpstr>
      <vt:lpstr>	Universal Indicators and pH scale</vt:lpstr>
      <vt:lpstr>		pH scale and determination of pH value</vt:lpstr>
      <vt:lpstr>     Application of pH in different fields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8</cp:revision>
  <dcterms:created xsi:type="dcterms:W3CDTF">2021-06-19T20:51:00Z</dcterms:created>
  <dcterms:modified xsi:type="dcterms:W3CDTF">2021-06-20T11:58:31Z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