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>
            <a:spLocks noGrp="1"/>
          </p:cNvSpPr>
          <p:nvPr>
            <p:ph type="body" idx="1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9" name="Google Shape;10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>
            <a:spLocks noGrp="1"/>
          </p:cNvSpPr>
          <p:nvPr>
            <p:ph type="body" idx="1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6" name="Google Shape;1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title"/>
          </p:nvPr>
        </p:nvSpPr>
        <p:spPr>
          <a:xfrm>
            <a:off x="1414780" y="2160270"/>
            <a:ext cx="8907145" cy="3627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933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CHEMISTRY</a:t>
            </a:r>
            <a: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  <a:t>-X</a:t>
            </a:r>
            <a:b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CHAPTER</a:t>
            </a:r>
            <a: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  <a:t>-2</a:t>
            </a:r>
            <a:b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TOPIC</a:t>
            </a:r>
            <a: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  <a:t>-ACIDS BASES AND SALTS</a:t>
            </a:r>
            <a:b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SUB TOPIC</a:t>
            </a:r>
            <a: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  <a:t>- REACTION OF ACIDS WITH M-OXIDES , HYDROXIDES, CARBONATES AND BICARBONATES AND OTHER COMPOUNDS</a:t>
            </a:r>
            <a:br>
              <a:rPr lang="en-US" sz="4265" dirty="0"/>
            </a:br>
            <a:endParaRPr sz="4265"/>
          </a:p>
        </p:txBody>
      </p:sp>
      <p:pic>
        <p:nvPicPr>
          <p:cNvPr id="52" name="Google Shape;52;p1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203200" y="2032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>
            <a:spLocks noGrp="1"/>
          </p:cNvSpPr>
          <p:nvPr>
            <p:ph type="ctrTitle"/>
          </p:nvPr>
        </p:nvSpPr>
        <p:spPr>
          <a:xfrm>
            <a:off x="86360" y="366607"/>
            <a:ext cx="10613813" cy="442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FF0000"/>
                </a:solidFill>
              </a:rPr>
              <a:t>REACTIONOF ACIDS WITH M-OXIDES AND HYDROXIDES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112" name="Google Shape;112;p9"/>
          <p:cNvSpPr txBox="1">
            <a:spLocks noGrp="1"/>
          </p:cNvSpPr>
          <p:nvPr>
            <p:ph type="subTitle" idx="1"/>
          </p:nvPr>
        </p:nvSpPr>
        <p:spPr>
          <a:xfrm>
            <a:off x="86360" y="1147233"/>
            <a:ext cx="10276840" cy="406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 	</a:t>
            </a:r>
            <a:r>
              <a:rPr lang="en-US" sz="2665" b="1">
                <a:latin typeface="+mj-lt"/>
                <a:cs typeface="+mj-lt"/>
              </a:rPr>
              <a:t>ACIDS + M-OXIDES -&gt; SALT + H</a:t>
            </a:r>
            <a:r>
              <a:rPr lang="en-US" sz="2665" b="1" baseline="-25000">
                <a:latin typeface="+mj-lt"/>
                <a:cs typeface="+mj-lt"/>
              </a:rPr>
              <a:t>2</a:t>
            </a:r>
            <a:r>
              <a:rPr lang="en-US" sz="2665" b="1">
                <a:latin typeface="+mj-lt"/>
                <a:cs typeface="+mj-lt"/>
              </a:rPr>
              <a:t>O</a:t>
            </a:r>
            <a:endParaRPr lang="en-US" sz="2665" b="1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 b="1">
                <a:latin typeface="+mj-lt"/>
                <a:cs typeface="+mj-lt"/>
              </a:rPr>
              <a:t>	ACIDS + M-HYDROXIDES -&gt; SALT + H</a:t>
            </a:r>
            <a:r>
              <a:rPr lang="en-US" sz="2665" b="1" baseline="-25000">
                <a:latin typeface="+mj-lt"/>
                <a:cs typeface="+mj-lt"/>
              </a:rPr>
              <a:t>2</a:t>
            </a:r>
            <a:r>
              <a:rPr lang="en-US" sz="2665" b="1">
                <a:latin typeface="+mj-lt"/>
                <a:cs typeface="+mj-lt"/>
              </a:rPr>
              <a:t>O</a:t>
            </a:r>
            <a:endParaRPr lang="en-US" sz="2665" b="1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 b="1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 b="1">
                <a:latin typeface="+mj-lt"/>
                <a:cs typeface="+mj-lt"/>
              </a:rPr>
              <a:t> * </a:t>
            </a:r>
            <a:r>
              <a:rPr lang="en-US" sz="2665">
                <a:latin typeface="+mj-lt"/>
                <a:cs typeface="+mj-lt"/>
              </a:rPr>
              <a:t>It is simply a Neutralisation reaction.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	MgO + HCl -&gt; MgCl</a:t>
            </a:r>
            <a:r>
              <a:rPr lang="en-US" sz="2665" baseline="-25000">
                <a:latin typeface="+mj-lt"/>
                <a:cs typeface="+mj-lt"/>
              </a:rPr>
              <a:t>2</a:t>
            </a:r>
            <a:r>
              <a:rPr lang="en-US" sz="2665">
                <a:latin typeface="+mj-lt"/>
                <a:cs typeface="+mj-lt"/>
              </a:rPr>
              <a:t> + H</a:t>
            </a:r>
            <a:r>
              <a:rPr lang="en-US" sz="2665" baseline="-25000">
                <a:latin typeface="+mj-lt"/>
                <a:cs typeface="+mj-lt"/>
              </a:rPr>
              <a:t>2</a:t>
            </a:r>
            <a:r>
              <a:rPr lang="en-US" sz="2665">
                <a:latin typeface="+mj-lt"/>
                <a:cs typeface="+mj-lt"/>
              </a:rPr>
              <a:t>O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	Ca(OH)</a:t>
            </a:r>
            <a:r>
              <a:rPr lang="en-US" sz="2665" baseline="-25000">
                <a:latin typeface="+mj-lt"/>
                <a:cs typeface="+mj-lt"/>
              </a:rPr>
              <a:t>2</a:t>
            </a:r>
            <a:r>
              <a:rPr lang="en-US" sz="2665">
                <a:latin typeface="+mj-lt"/>
                <a:cs typeface="+mj-lt"/>
              </a:rPr>
              <a:t> + H</a:t>
            </a:r>
            <a:r>
              <a:rPr lang="en-US" sz="2665" baseline="-25000">
                <a:latin typeface="+mj-lt"/>
                <a:cs typeface="+mj-lt"/>
              </a:rPr>
              <a:t>2</a:t>
            </a:r>
            <a:r>
              <a:rPr lang="en-US" sz="2665">
                <a:latin typeface="+mj-lt"/>
                <a:cs typeface="+mj-lt"/>
              </a:rPr>
              <a:t>SO</a:t>
            </a:r>
            <a:r>
              <a:rPr lang="en-US" sz="2665" baseline="-25000">
                <a:latin typeface="+mj-lt"/>
                <a:cs typeface="+mj-lt"/>
              </a:rPr>
              <a:t>4</a:t>
            </a:r>
            <a:r>
              <a:rPr lang="en-US" sz="2665">
                <a:latin typeface="+mj-lt"/>
                <a:cs typeface="+mj-lt"/>
              </a:rPr>
              <a:t> -&gt; Ca(SO4)</a:t>
            </a:r>
            <a:r>
              <a:rPr lang="en-US" sz="2665" baseline="-25000">
                <a:latin typeface="+mj-lt"/>
                <a:cs typeface="+mj-lt"/>
              </a:rPr>
              <a:t>2 </a:t>
            </a:r>
            <a:r>
              <a:rPr lang="en-US" sz="2665">
                <a:latin typeface="+mj-lt"/>
                <a:cs typeface="+mj-lt"/>
              </a:rPr>
              <a:t>+ H</a:t>
            </a:r>
            <a:r>
              <a:rPr lang="en-US" sz="2665" baseline="-25000">
                <a:latin typeface="+mj-lt"/>
                <a:cs typeface="+mj-lt"/>
              </a:rPr>
              <a:t>2</a:t>
            </a:r>
            <a:r>
              <a:rPr lang="en-US" sz="2665">
                <a:latin typeface="+mj-lt"/>
                <a:cs typeface="+mj-lt"/>
              </a:rPr>
              <a:t>O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 * The vigoroucity of the reaction decreases as we go down along the MRS.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</p:txBody>
      </p:sp>
      <p:pic>
        <p:nvPicPr>
          <p:cNvPr id="113" name="Google Shape;113;p9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0866967" y="5321300"/>
            <a:ext cx="1422400" cy="142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>
            <a:spLocks noGrp="1"/>
          </p:cNvSpPr>
          <p:nvPr>
            <p:ph type="title"/>
          </p:nvPr>
        </p:nvSpPr>
        <p:spPr>
          <a:xfrm>
            <a:off x="508000" y="-127000"/>
            <a:ext cx="9563947" cy="1182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65">
                <a:solidFill>
                  <a:srgbClr val="FF0000"/>
                </a:solidFill>
              </a:rPr>
              <a:t>Reaction of Acids with Carbonates and Bicarbonates.</a:t>
            </a:r>
            <a:endParaRPr lang="en-US" sz="4265">
              <a:solidFill>
                <a:srgbClr val="FF0000"/>
              </a:solidFill>
            </a:endParaRPr>
          </a:p>
        </p:txBody>
      </p:sp>
      <p:sp>
        <p:nvSpPr>
          <p:cNvPr id="119" name="Google Shape;119;p10"/>
          <p:cNvSpPr txBox="1">
            <a:spLocks noGrp="1"/>
          </p:cNvSpPr>
          <p:nvPr>
            <p:ph type="body" idx="2"/>
          </p:nvPr>
        </p:nvSpPr>
        <p:spPr>
          <a:xfrm>
            <a:off x="839470" y="1359535"/>
            <a:ext cx="10925810" cy="406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	ACIDS + M-CARBONATES -&gt; SALTS + CO2 + H2O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	ACIDS + M-BICARBONATES -&gt; SALTS + CO2 + H2O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 Ex. Na2CO3 + HCl -&gt; NaCl + H2O +CO2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     Mg(HCO3)2 + H2SO4 -&gt; MgSO4 + H2O + CO2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  here the CO2 gas released can be tested by passing the gas through lime water   which turns lime water milky and if excess passed it becomes colorless forming soluble Ca(HCO3)2.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The above expt can be performed with following vidio link :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5">
                <a:latin typeface="+mj-lt"/>
                <a:cs typeface="+mj-lt"/>
              </a:rPr>
              <a:t>https://youtu.be/nRMyMIy7U6E</a:t>
            </a:r>
            <a:endParaRPr lang="en-US" sz="2665">
              <a:latin typeface="+mj-lt"/>
              <a:cs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665">
              <a:latin typeface="+mj-lt"/>
              <a:cs typeface="+mj-lt"/>
            </a:endParaRPr>
          </a:p>
        </p:txBody>
      </p:sp>
      <p:pic>
        <p:nvPicPr>
          <p:cNvPr id="121" name="Google Shape;121;p10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0666095" y="5450628"/>
            <a:ext cx="1268307" cy="12683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/>
          <p:nvPr>
            <p:ph type="body" idx="1"/>
          </p:nvPr>
        </p:nvSpPr>
        <p:spPr>
          <a:xfrm>
            <a:off x="839470" y="6069330"/>
            <a:ext cx="4197350" cy="219710"/>
          </a:xfrm>
        </p:spPr>
        <p:txBody>
          <a:bodyPr>
            <a:normAutofit fontScale="40000"/>
          </a:bodyPr>
          <a:p>
            <a:pPr lvl="8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Reaction of Acids with M-Sulphites, M-Nitrites, M- Sulphides and Non-metals.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8849995" cy="4351655"/>
          </a:xfrm>
        </p:spPr>
        <p:txBody>
          <a:bodyPr/>
          <a:p>
            <a:r>
              <a:rPr lang="en-US"/>
              <a:t>Acid + M-Sulphite -&gt; Salt + SO</a:t>
            </a:r>
            <a:r>
              <a:rPr lang="en-US" baseline="-25000"/>
              <a:t>2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r>
              <a:rPr lang="en-US"/>
              <a:t>Acid + M-Nitrites -&gt; Salt + NO</a:t>
            </a:r>
            <a:r>
              <a:rPr lang="en-US" baseline="-25000"/>
              <a:t>2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</a:t>
            </a:r>
            <a:endParaRPr lang="en-US"/>
          </a:p>
          <a:p>
            <a:r>
              <a:rPr lang="en-US"/>
              <a:t>Acid + M-Sulphide -&gt; Salt + H</a:t>
            </a:r>
            <a:r>
              <a:rPr lang="en-US" baseline="-25000"/>
              <a:t>2</a:t>
            </a:r>
            <a:r>
              <a:rPr lang="en-US"/>
              <a:t>S</a:t>
            </a:r>
            <a:endParaRPr lang="en-US"/>
          </a:p>
          <a:p>
            <a:r>
              <a:rPr lang="en-US"/>
              <a:t>Acids + N-Metal -&gt; Salt</a:t>
            </a:r>
            <a:endParaRPr lang="en-US"/>
          </a:p>
          <a:p>
            <a:endParaRPr lang="en-US"/>
          </a:p>
          <a:p>
            <a:pPr lvl="1"/>
            <a:r>
              <a:rPr lang="en-US"/>
              <a:t>Ex - CaSO3 + HCl -&gt; CaCl2 + SO2 + H2O</a:t>
            </a:r>
            <a:endParaRPr lang="en-US"/>
          </a:p>
          <a:p>
            <a:pPr lvl="1"/>
            <a:r>
              <a:rPr lang="en-US"/>
              <a:t>     ZnNO2 + H2SO4 -&gt; ZnSO4 + NO2 + H2O</a:t>
            </a:r>
            <a:endParaRPr lang="en-US"/>
          </a:p>
          <a:p>
            <a:pPr lvl="1"/>
            <a:r>
              <a:rPr lang="en-US"/>
              <a:t>     ZnS + HCl -&gt; ZnCl2 + H2S</a:t>
            </a:r>
            <a:endParaRPr lang="en-US"/>
          </a:p>
          <a:p>
            <a:pPr lvl="1"/>
            <a:r>
              <a:rPr lang="en-US"/>
              <a:t>     Na + Cl2 -&gt; 2NaCl</a:t>
            </a:r>
            <a:endParaRPr lang="en-US"/>
          </a:p>
        </p:txBody>
      </p:sp>
      <p:pic>
        <p:nvPicPr>
          <p:cNvPr id="100" name="Google Shape;100;p7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682605" y="5376545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07" y="1691640"/>
            <a:ext cx="9775613" cy="1602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r>
              <a:rPr lang="en-US" sz="4265" b="1" dirty="0"/>
              <a:t>THANKING YOU</a:t>
            </a:r>
            <a:endParaRPr lang="en-US" sz="4265" b="1" dirty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265" b="1" dirty="0">
                <a:solidFill>
                  <a:srgbClr val="FF0000"/>
                </a:solidFill>
              </a:rPr>
              <a:t>ODM EDUCATIONAL GROUP</a:t>
            </a:r>
            <a:endParaRPr lang="en-US" sz="4265" b="1" dirty="0">
              <a:solidFill>
                <a:srgbClr val="FF0000"/>
              </a:solidFill>
            </a:endParaRPr>
          </a:p>
        </p:txBody>
      </p:sp>
      <p:pic>
        <p:nvPicPr>
          <p:cNvPr id="100" name="Google Shape;100;p7"/>
          <p:cNvPicPr preferRelativeResize="0"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561320" y="52705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1287</Words>
  <Application>WPS Presentation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CHEMISTRY-X CHAPTER-2 TOPIC-ACIDS BASES AND SALTS SUB TOPIC- REACTION OF ACIDS WITH M-OXIDES , HYDROXIDES, CARBONATES AND BICARBONATES AND OTHER COMPOUNDS </vt:lpstr>
      <vt:lpstr>REACTIONOF ACIDS WITH M-OXIDES AND HYDROXIDES</vt:lpstr>
      <vt:lpstr>Reaction of Acids with Carbonates and Bicarbonates.</vt:lpstr>
      <vt:lpstr>Reaction of Acids with M-Sulphites, M-Nitrites, M- Sulphides and Non-metals.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reactions and  equations SUBJECT-CHEMISTRY CHAPTER-1 TOPIC – CHEMICAL REACTIONS AND EQUATIONS </dc:title>
  <dc:creator/>
  <cp:lastModifiedBy>user</cp:lastModifiedBy>
  <cp:revision>4</cp:revision>
  <dcterms:created xsi:type="dcterms:W3CDTF">2021-02-19T10:56:00Z</dcterms:created>
  <dcterms:modified xsi:type="dcterms:W3CDTF">2021-06-20T14:44:01Z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