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5025" y="274955"/>
            <a:ext cx="11054080" cy="1693545"/>
          </a:xfrm>
        </p:spPr>
        <p:txBody>
          <a:bodyPr>
            <a:normAutofit/>
          </a:bodyPr>
          <a:lstStyle/>
          <a:p>
            <a:r>
              <a:rPr lang="en-US" dirty="0"/>
              <a:t>CLASS-X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5025" y="2225040"/>
            <a:ext cx="9832975" cy="3119755"/>
          </a:xfrm>
        </p:spPr>
        <p:txBody>
          <a:bodyPr/>
          <a:lstStyle/>
          <a:p>
            <a:r>
              <a:rPr lang="en-US" sz="4000" dirty="0">
                <a:solidFill>
                  <a:srgbClr val="FF0000"/>
                </a:solidFill>
                <a:sym typeface="+mn-ea"/>
              </a:rPr>
              <a:t>CLASS-X</a:t>
            </a:r>
            <a:br>
              <a:rPr lang="en-US" sz="4000" dirty="0">
                <a:solidFill>
                  <a:srgbClr val="FF0000"/>
                </a:solidFill>
                <a:sym typeface="+mn-ea"/>
              </a:rPr>
            </a:br>
            <a:r>
              <a:rPr lang="en-US" sz="4000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  <a:t>SUBJECT-</a:t>
            </a:r>
            <a:r>
              <a:rPr lang="en-US" sz="4000" b="1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  <a:t>CHEMISTRY</a:t>
            </a:r>
            <a:br>
              <a:rPr lang="en-US" sz="4000" b="1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</a:br>
            <a:r>
              <a:rPr lang="en-US" sz="4000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  <a:t>CHAPTER-2</a:t>
            </a:r>
            <a:br>
              <a:rPr lang="en-US" sz="4000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</a:br>
            <a:r>
              <a:rPr lang="en-US" sz="4000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  <a:t>TOPIC – </a:t>
            </a:r>
            <a:r>
              <a:rPr lang="en-US" sz="4000" dirty="0">
                <a:latin typeface="+mj-lt"/>
                <a:cs typeface="+mj-lt"/>
                <a:sym typeface="+mn-ea"/>
              </a:rPr>
              <a:t>ACIDS BASES AND SALTS</a:t>
            </a:r>
            <a:br>
              <a:rPr lang="en-US" sz="4000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</a:br>
            <a:r>
              <a:rPr lang="en-US" sz="4000" dirty="0">
                <a:solidFill>
                  <a:srgbClr val="FF0000"/>
                </a:solidFill>
                <a:latin typeface="+mj-lt"/>
                <a:cs typeface="+mj-lt"/>
                <a:sym typeface="+mn-ea"/>
              </a:rPr>
              <a:t>SUB TOPIC- PROPERTIES OF ACIDS AND BASES</a:t>
            </a:r>
            <a:endParaRPr lang="en-US" sz="4000"/>
          </a:p>
        </p:txBody>
      </p:sp>
      <p:pic>
        <p:nvPicPr>
          <p:cNvPr id="4" name="Google Shape;52;p1"/>
          <p:cNvPicPr preferRelativeResize="0"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5025" y="666115"/>
            <a:ext cx="1911350" cy="1302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TO DISTINGUISH BETWEEN PROPERTY OF ACIDS AND BASES.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76940" cy="473583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/>
              <a:t>	ACIDS							BASES</a:t>
            </a:r>
            <a:endParaRPr lang="en-US"/>
          </a:p>
          <a:p>
            <a:pPr marL="0" indent="0">
              <a:buNone/>
            </a:pPr>
            <a:r>
              <a:rPr lang="en-US"/>
              <a:t>-&gt; Sour taste, watery touch, 		  -&gt; Bitter taste, slippery in touch, </a:t>
            </a:r>
            <a:endParaRPr lang="en-US"/>
          </a:p>
          <a:p>
            <a:pPr marL="0" indent="0">
              <a:buNone/>
            </a:pPr>
            <a:r>
              <a:rPr lang="en-US"/>
              <a:t>  soluble at any propertion with water    only alkalis are soluble.</a:t>
            </a:r>
            <a:endParaRPr lang="en-US"/>
          </a:p>
          <a:p>
            <a:pPr marL="0" indent="0">
              <a:buNone/>
            </a:pPr>
            <a:r>
              <a:rPr lang="en-US"/>
              <a:t>-&gt; Release H+ ions which really remain   -&gt; Release OH- ions when </a:t>
            </a:r>
            <a:endParaRPr lang="en-US"/>
          </a:p>
          <a:p>
            <a:pPr marL="0" indent="0">
              <a:buNone/>
            </a:pPr>
            <a:r>
              <a:rPr lang="en-US"/>
              <a:t>  in the form of H3O</a:t>
            </a:r>
            <a:r>
              <a:rPr lang="en-US" baseline="30000"/>
              <a:t>+</a:t>
            </a:r>
            <a:r>
              <a:rPr lang="en-US"/>
              <a:t> ions (hydronium)		   dissolved in water.</a:t>
            </a:r>
            <a:endParaRPr lang="en-US"/>
          </a:p>
          <a:p>
            <a:pPr marL="0" indent="0">
              <a:buNone/>
            </a:pPr>
            <a:r>
              <a:rPr lang="en-US"/>
              <a:t>-&gt; Their aq solution turns blue litmus to  -&gt; Their aq solution turns red </a:t>
            </a:r>
            <a:endParaRPr lang="en-US"/>
          </a:p>
          <a:p>
            <a:pPr marL="0" indent="0">
              <a:buNone/>
            </a:pPr>
            <a:r>
              <a:rPr lang="en-US"/>
              <a:t>  red.							litmus to blue.</a:t>
            </a:r>
            <a:endParaRPr lang="en-US"/>
          </a:p>
          <a:p>
            <a:pPr marL="0" indent="0">
              <a:buNone/>
            </a:pPr>
            <a:r>
              <a:rPr lang="en-US"/>
              <a:t>-&gt; Their aq solution both conduct electricity.</a:t>
            </a:r>
            <a:endParaRPr lang="en-US"/>
          </a:p>
          <a:p>
            <a:pPr marL="0" indent="0">
              <a:buNone/>
            </a:pPr>
            <a:r>
              <a:rPr lang="en-US"/>
              <a:t>-&gt; Strong acids are corrosive than weak -&gt; also strong bases are 								corrosive.</a:t>
            </a:r>
            <a:endParaRPr lang="en-US"/>
          </a:p>
          <a:p>
            <a:pPr marL="0" indent="0">
              <a:buNone/>
            </a:pPr>
            <a:r>
              <a:rPr lang="en-US"/>
              <a:t>H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 -&gt; H</a:t>
            </a:r>
            <a:r>
              <a:rPr lang="en-US" baseline="-25000"/>
              <a:t>3</a:t>
            </a:r>
            <a:r>
              <a:rPr lang="en-US"/>
              <a:t>O</a:t>
            </a:r>
            <a:r>
              <a:rPr lang="en-US" baseline="30000"/>
              <a:t>+</a:t>
            </a:r>
            <a:r>
              <a:rPr lang="en-US"/>
              <a:t> + SO</a:t>
            </a:r>
            <a:r>
              <a:rPr lang="en-US" baseline="-25000"/>
              <a:t>4</a:t>
            </a:r>
            <a:r>
              <a:rPr lang="en-US" baseline="30000"/>
              <a:t>2-</a:t>
            </a:r>
            <a:r>
              <a:rPr lang="en-US"/>
              <a:t>		   KOH + H</a:t>
            </a:r>
            <a:r>
              <a:rPr lang="en-US" baseline="-25000"/>
              <a:t>2</a:t>
            </a:r>
            <a:r>
              <a:rPr lang="en-US"/>
              <a:t>O -&gt; K</a:t>
            </a:r>
            <a:r>
              <a:rPr lang="en-US" baseline="30000"/>
              <a:t>+</a:t>
            </a:r>
            <a:r>
              <a:rPr lang="en-US"/>
              <a:t> + OH</a:t>
            </a:r>
            <a:r>
              <a:rPr lang="en-US" baseline="30000"/>
              <a:t>-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52" name="Google Shape;52;p1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9978390" y="5344795"/>
            <a:ext cx="1911350" cy="1302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EXPERIMENTAL DEMONSTRATION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917555" cy="4821555"/>
          </a:xfrm>
        </p:spPr>
        <p:txBody>
          <a:bodyPr/>
          <a:p>
            <a:r>
              <a:rPr lang="en-US"/>
              <a:t>To show that electric current passes through an aq solution of acids </a:t>
            </a:r>
            <a:endParaRPr lang="en-US"/>
          </a:p>
        </p:txBody>
      </p:sp>
      <p:pic>
        <p:nvPicPr>
          <p:cNvPr id="52" name="Google Shape;52;p1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9978390" y="5344795"/>
            <a:ext cx="1911350" cy="1302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	Reaction of Acids with Metals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37970"/>
            <a:ext cx="10293350" cy="4639310"/>
          </a:xfrm>
        </p:spPr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/>
              <a:t> 		</a:t>
            </a:r>
            <a:r>
              <a:rPr lang="en-US" b="1"/>
              <a:t>Acid + Metal -&gt; Salt + H</a:t>
            </a:r>
            <a:r>
              <a:rPr lang="en-US" b="1" baseline="-25000"/>
              <a:t>2</a:t>
            </a:r>
            <a:endParaRPr lang="en-US" b="1" baseline="-25000"/>
          </a:p>
          <a:p>
            <a:pPr marL="0" indent="0">
              <a:buNone/>
            </a:pPr>
            <a:r>
              <a:rPr lang="en-US"/>
              <a:t>	* Reaction with highly reactive metals (Na,K...)</a:t>
            </a:r>
            <a:endParaRPr lang="en-US"/>
          </a:p>
          <a:p>
            <a:pPr marL="0" indent="0">
              <a:buNone/>
            </a:pPr>
            <a:r>
              <a:rPr lang="en-US"/>
              <a:t>	* Reaction with moderately reactive metals (Mg,Zn,Fe...)</a:t>
            </a:r>
            <a:endParaRPr lang="en-US"/>
          </a:p>
          <a:p>
            <a:pPr marL="0" indent="0">
              <a:buNone/>
            </a:pPr>
            <a:r>
              <a:rPr lang="en-US"/>
              <a:t>	* Reaction with least reactive metals (No reaction as H is more reactive than those metals) -(Cu,Ag..). but they can only react with an acid mixture (3HCl + HNO3 both conc.) known as </a:t>
            </a:r>
            <a:r>
              <a:rPr lang="en-US" b="1"/>
              <a:t>Aqua Regia or Royal </a:t>
            </a:r>
            <a:r>
              <a:rPr lang="en-US"/>
              <a:t>Water where they form corresponding Chlorides.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	* H2 gas is not released when Nitric Acid reacts with metals as </a:t>
            </a:r>
            <a:endParaRPr lang="en-US"/>
          </a:p>
          <a:p>
            <a:pPr marL="0" indent="0">
              <a:buNone/>
            </a:pPr>
            <a:r>
              <a:rPr lang="en-US"/>
              <a:t>	dil. or conc. HNO3 is a strong Ox Agent which releases nascent </a:t>
            </a:r>
            <a:endParaRPr lang="en-US"/>
          </a:p>
          <a:p>
            <a:pPr marL="0" indent="0">
              <a:buNone/>
            </a:pPr>
            <a:r>
              <a:rPr lang="en-US"/>
              <a:t>	Oxygen which instantly combines with H2 gas released to form 	water. 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52" name="Google Shape;52;p1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586720" y="168910"/>
            <a:ext cx="1494790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629265" cy="4351655"/>
          </a:xfrm>
        </p:spPr>
        <p:txBody>
          <a:bodyPr/>
          <a:p>
            <a:pPr marL="2286000" lvl="5" indent="0">
              <a:buNone/>
            </a:pPr>
            <a:endParaRPr lang="en-US"/>
          </a:p>
          <a:p>
            <a:pPr marL="2286000" lvl="5" indent="0">
              <a:buNone/>
            </a:pPr>
            <a:endParaRPr lang="en-US"/>
          </a:p>
          <a:p>
            <a:pPr marL="2286000" lvl="5" indent="0">
              <a:buNone/>
            </a:pPr>
            <a:endParaRPr lang="en-US"/>
          </a:p>
          <a:p>
            <a:pPr marL="2286000" lvl="5" indent="0">
              <a:buNone/>
            </a:pPr>
            <a:r>
              <a:rPr lang="en-US"/>
              <a:t>		</a:t>
            </a:r>
            <a:r>
              <a:rPr lang="en-US" sz="4400">
                <a:solidFill>
                  <a:srgbClr val="FF0000"/>
                </a:solidFill>
              </a:rPr>
              <a:t>THANKING YOU</a:t>
            </a:r>
            <a:endParaRPr lang="en-US" sz="4400">
              <a:solidFill>
                <a:srgbClr val="FF0000"/>
              </a:solidFill>
            </a:endParaRPr>
          </a:p>
          <a:p>
            <a:pPr marL="2286000" lvl="5" indent="0">
              <a:buNone/>
            </a:pPr>
            <a:r>
              <a:rPr lang="en-US" sz="4400"/>
              <a:t>	</a:t>
            </a:r>
            <a:r>
              <a:rPr lang="en-US" sz="4400">
                <a:solidFill>
                  <a:srgbClr val="FF0000"/>
                </a:solidFill>
              </a:rPr>
              <a:t>ODM EDUCATIONAL GROUP</a:t>
            </a:r>
            <a:endParaRPr lang="en-US" sz="4400">
              <a:solidFill>
                <a:srgbClr val="FF0000"/>
              </a:solidFill>
            </a:endParaRPr>
          </a:p>
        </p:txBody>
      </p:sp>
      <p:pic>
        <p:nvPicPr>
          <p:cNvPr id="52" name="Google Shape;52;p1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163175" y="5281295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1475</Words>
  <Application>WPS Presentation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CLASS-X</vt:lpstr>
      <vt:lpstr>TO DISTINGUISH BETWEEN PROPERTY OF ACIDS AND BASES.</vt:lpstr>
      <vt:lpstr>EXPERIMENTAL DEMONSTRATION</vt:lpstr>
      <vt:lpstr>	Reaction of Acids with Metals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6</cp:revision>
  <dcterms:created xsi:type="dcterms:W3CDTF">2021-06-18T16:32:00Z</dcterms:created>
  <dcterms:modified xsi:type="dcterms:W3CDTF">2021-06-18T20:24:21Z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