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62" r:id="rId5"/>
    <p:sldId id="263" r:id="rId6"/>
    <p:sldId id="264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 txBox="1">
            <a:spLocks noGrp="1"/>
          </p:cNvSpPr>
          <p:nvPr>
            <p:ph type="body" idx="1"/>
          </p:nvPr>
        </p:nvSpPr>
        <p:spPr>
          <a:xfrm>
            <a:off x="914400" y="2475309"/>
            <a:ext cx="7315200" cy="202525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9" name="Google Shape;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>
            <a:spLocks noGrp="1"/>
          </p:cNvSpPr>
          <p:nvPr>
            <p:ph type="title"/>
          </p:nvPr>
        </p:nvSpPr>
        <p:spPr>
          <a:xfrm>
            <a:off x="1639570" y="2064385"/>
            <a:ext cx="8298180" cy="28073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6933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35" dirty="0">
                <a:solidFill>
                  <a:srgbClr val="FF0000"/>
                </a:solidFill>
              </a:rPr>
              <a:t>CLASS-X</a:t>
            </a:r>
            <a:br>
              <a:rPr lang="en-US" sz="3735" dirty="0">
                <a:solidFill>
                  <a:srgbClr val="FF0000"/>
                </a:solidFill>
              </a:rPr>
            </a:br>
            <a:r>
              <a:rPr lang="en-US" sz="3600" dirty="0">
                <a:solidFill>
                  <a:srgbClr val="FF0000"/>
                </a:solidFill>
                <a:latin typeface="+mj-lt"/>
                <a:cs typeface="+mj-lt"/>
              </a:rPr>
              <a:t>SUBJECT-CHEMISTRY</a:t>
            </a:r>
            <a:br>
              <a:rPr lang="en-US" sz="3600" dirty="0">
                <a:solidFill>
                  <a:srgbClr val="FF0000"/>
                </a:solidFill>
                <a:latin typeface="+mj-lt"/>
                <a:cs typeface="+mj-lt"/>
              </a:rPr>
            </a:br>
            <a:r>
              <a:rPr lang="en-US" sz="3600" dirty="0">
                <a:solidFill>
                  <a:srgbClr val="FF0000"/>
                </a:solidFill>
                <a:latin typeface="+mj-lt"/>
                <a:cs typeface="+mj-lt"/>
              </a:rPr>
              <a:t>CHAPTER-2</a:t>
            </a:r>
            <a:br>
              <a:rPr lang="en-US" sz="3600" dirty="0">
                <a:solidFill>
                  <a:srgbClr val="FF0000"/>
                </a:solidFill>
                <a:latin typeface="+mj-lt"/>
                <a:cs typeface="+mj-lt"/>
              </a:rPr>
            </a:br>
            <a:r>
              <a:rPr lang="en-US" sz="3600" dirty="0">
                <a:solidFill>
                  <a:srgbClr val="FF0000"/>
                </a:solidFill>
                <a:latin typeface="+mj-lt"/>
                <a:cs typeface="+mj-lt"/>
              </a:rPr>
              <a:t>TOPIC – </a:t>
            </a:r>
            <a:r>
              <a:rPr lang="en-US" sz="3600" dirty="0">
                <a:solidFill>
                  <a:schemeClr val="tx1"/>
                </a:solidFill>
                <a:latin typeface="+mj-lt"/>
                <a:cs typeface="+mj-lt"/>
              </a:rPr>
              <a:t>ACIDS BASES AND SALTS</a:t>
            </a:r>
            <a:br>
              <a:rPr lang="en-US" sz="3600" dirty="0">
                <a:solidFill>
                  <a:srgbClr val="FF0000"/>
                </a:solidFill>
                <a:latin typeface="+mj-lt"/>
                <a:cs typeface="+mj-lt"/>
              </a:rPr>
            </a:br>
            <a:r>
              <a:rPr lang="en-US" sz="3600" dirty="0">
                <a:solidFill>
                  <a:srgbClr val="FF0000"/>
                </a:solidFill>
                <a:latin typeface="+mj-lt"/>
                <a:cs typeface="+mj-lt"/>
              </a:rPr>
              <a:t>SUB TOPIC- </a:t>
            </a:r>
            <a:r>
              <a:rPr lang="en-US" sz="3600" dirty="0">
                <a:solidFill>
                  <a:schemeClr val="tx1"/>
                </a:solidFill>
                <a:latin typeface="+mj-lt"/>
                <a:cs typeface="+mj-lt"/>
              </a:rPr>
              <a:t>KNOWING ACIDS AND BASES</a:t>
            </a:r>
            <a:endParaRPr lang="en-US" sz="3600" dirty="0">
              <a:solidFill>
                <a:schemeClr val="tx1"/>
              </a:solidFill>
              <a:latin typeface="+mj-lt"/>
              <a:cs typeface="+mj-lt"/>
            </a:endParaRPr>
          </a:p>
        </p:txBody>
      </p:sp>
      <p:pic>
        <p:nvPicPr>
          <p:cNvPr id="52" name="Google Shape;52;p1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203200" y="203200"/>
            <a:ext cx="2051685" cy="158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>
                <a:solidFill>
                  <a:srgbClr val="FF0000"/>
                </a:solidFill>
              </a:rPr>
              <a:t>DEFINATION OF ACIDS AND BASES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Arrehenious Acids and Bases</a:t>
            </a:r>
            <a:endParaRPr lang="en-US"/>
          </a:p>
          <a:p>
            <a:r>
              <a:rPr lang="en-US"/>
              <a:t>Bronstead and Lowery Theory</a:t>
            </a:r>
            <a:endParaRPr lang="en-US"/>
          </a:p>
          <a:p>
            <a:r>
              <a:rPr lang="en-US"/>
              <a:t>Lewis Acids and Bases </a:t>
            </a:r>
            <a:endParaRPr lang="en-US"/>
          </a:p>
          <a:p>
            <a:pPr marL="0" indent="0">
              <a:buNone/>
            </a:pPr>
            <a:r>
              <a:rPr lang="en-US"/>
              <a:t> 	with examples from each type.</a:t>
            </a:r>
            <a:endParaRPr lang="en-US"/>
          </a:p>
          <a:p>
            <a:r>
              <a:rPr lang="en-US"/>
              <a:t>-&gt; Acids release H+ ions and bases release OH- ions when get dissolved in water.</a:t>
            </a:r>
            <a:endParaRPr lang="en-US"/>
          </a:p>
          <a:p>
            <a:pPr marL="0" indent="0">
              <a:buNone/>
            </a:pPr>
            <a:r>
              <a:rPr lang="en-US"/>
              <a:t>   HCl + H</a:t>
            </a:r>
            <a:r>
              <a:rPr lang="en-US" baseline="-25000"/>
              <a:t>2</a:t>
            </a:r>
            <a:r>
              <a:rPr lang="en-US"/>
              <a:t>O -&gt; H</a:t>
            </a:r>
            <a:r>
              <a:rPr lang="en-US" baseline="30000"/>
              <a:t>+</a:t>
            </a:r>
            <a:r>
              <a:rPr lang="en-US"/>
              <a:t> + Cl</a:t>
            </a:r>
            <a:r>
              <a:rPr lang="en-US" baseline="30000"/>
              <a:t>-</a:t>
            </a:r>
            <a:r>
              <a:rPr lang="en-US"/>
              <a:t> 		NaOH + H2O -&gt; Na+ + OH-</a:t>
            </a:r>
            <a:endParaRPr lang="en-US"/>
          </a:p>
          <a:p>
            <a:r>
              <a:rPr lang="en-US"/>
              <a:t>H+ really remains in the form of H3O+ form in water since unstable.</a:t>
            </a:r>
            <a:endParaRPr lang="en-US"/>
          </a:p>
        </p:txBody>
      </p:sp>
      <p:pic>
        <p:nvPicPr>
          <p:cNvPr id="4" name="Google Shape;100;p7"/>
          <p:cNvPicPr preferRelativeResize="0"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36275" y="5488940"/>
            <a:ext cx="1190625" cy="119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>
                <a:solidFill>
                  <a:srgbClr val="FF0000"/>
                </a:solidFill>
              </a:rPr>
              <a:t>SOURCES OF ACIDS AND BASES(ORGANIC AND INORGANIC) 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ORGANIC ACIDS :  Mostly Natural acids like </a:t>
            </a:r>
            <a:endParaRPr lang="en-US"/>
          </a:p>
          <a:p>
            <a:r>
              <a:rPr lang="en-US"/>
              <a:t>citric acids, Tartaric acids, Oxallic acids.....</a:t>
            </a:r>
            <a:endParaRPr lang="en-US"/>
          </a:p>
          <a:p>
            <a:r>
              <a:rPr lang="en-US"/>
              <a:t> INORGANIC ACIDS : hydrochloric acid, Sulphuric acid, Nitric acid....they are also called </a:t>
            </a:r>
            <a:r>
              <a:rPr lang="en-US" b="1"/>
              <a:t>Mineral Acids</a:t>
            </a:r>
            <a:endParaRPr lang="en-US" b="1"/>
          </a:p>
          <a:p>
            <a:r>
              <a:rPr lang="en-US"/>
              <a:t>Some Common Bases : Caustic Soda, Caustic potash, Milk of Magnesia....</a:t>
            </a:r>
            <a:endParaRPr lang="en-US"/>
          </a:p>
          <a:p>
            <a:r>
              <a:rPr lang="en-US"/>
              <a:t>Soluble bases are known as Alkali.( NaOH, Ca(OH)2...)</a:t>
            </a:r>
            <a:endParaRPr lang="en-US"/>
          </a:p>
        </p:txBody>
      </p:sp>
      <p:pic>
        <p:nvPicPr>
          <p:cNvPr id="4" name="Google Shape;100;p7"/>
          <p:cNvPicPr preferRelativeResize="0"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04500" y="5270500"/>
            <a:ext cx="1587500" cy="158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olidFill>
                  <a:srgbClr val="FF0000"/>
                </a:solidFill>
              </a:rPr>
              <a:t>A chart showing the souces</a:t>
            </a:r>
            <a:endParaRPr lang="en-US">
              <a:solidFill>
                <a:srgbClr val="FF0000"/>
              </a:solidFill>
            </a:endParaRPr>
          </a:p>
        </p:txBody>
      </p:sp>
      <p:pic>
        <p:nvPicPr>
          <p:cNvPr id="100" name="Google Shape;100;p7"/>
          <p:cNvPicPr preferRelativeResize="0"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836275" y="5488940"/>
            <a:ext cx="1190625" cy="119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486747" y="2064173"/>
            <a:ext cx="8989060" cy="1602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  <a:buSzPts val="4000"/>
            </a:pPr>
            <a:r>
              <a:rPr lang="en-US" sz="4265" b="1" dirty="0"/>
              <a:t>THANKING YOU</a:t>
            </a:r>
            <a:endParaRPr lang="en-US" sz="4265" b="1" dirty="0"/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265" b="1" dirty="0">
                <a:solidFill>
                  <a:srgbClr val="FF0000"/>
                </a:solidFill>
              </a:rPr>
              <a:t>ODM EDUCATIONAL GROUP</a:t>
            </a:r>
            <a:endParaRPr lang="en-US" sz="4265" b="1" dirty="0">
              <a:solidFill>
                <a:srgbClr val="FF0000"/>
              </a:solidFill>
            </a:endParaRPr>
          </a:p>
        </p:txBody>
      </p:sp>
      <p:pic>
        <p:nvPicPr>
          <p:cNvPr id="100" name="Google Shape;100;p7"/>
          <p:cNvPicPr preferRelativeResize="0"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604500" y="5270500"/>
            <a:ext cx="1587500" cy="158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859</Words>
  <Application>WPS Presentation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Office Theme</vt:lpstr>
      <vt:lpstr>CLASS-X SUBJECT-CHEMISTRY CHAPTER-2 TOPIC – ACIDS BASES AND SALTS SUB TOPIC- KNOWING ACIDS AND BASES</vt:lpstr>
      <vt:lpstr>DEFINATION OF ACIDS AND BASES</vt:lpstr>
      <vt:lpstr>SOURCES OF ACIDS AND BASES(ORGANIC AND INORGANIC) </vt:lpstr>
      <vt:lpstr>A chart showing the souces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 reactions and  equations SUBJECT-CHEMISTRY CHAPTER-1 TOPIC – CHEMICAL REACTIONS AND EQUATIONS </dc:title>
  <dc:creator/>
  <cp:lastModifiedBy>user</cp:lastModifiedBy>
  <cp:revision>3</cp:revision>
  <dcterms:created xsi:type="dcterms:W3CDTF">2021-02-19T10:58:00Z</dcterms:created>
  <dcterms:modified xsi:type="dcterms:W3CDTF">2021-06-18T20:25:11Z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1033-11.2.0.10176</vt:lpwstr>
  </property>
</Properties>
</file>