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iTIQEk4IDXFIvSv8bgsB2tSxDL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0935e9da3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0935e9da3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0935e9da3c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0935e9da3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3737775" y="365125"/>
            <a:ext cx="76161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		</a:t>
            </a:r>
            <a:r>
              <a:rPr lang="en-US" sz="4822">
                <a:solidFill>
                  <a:srgbClr val="FF0000"/>
                </a:solidFill>
              </a:rPr>
              <a:t>CLASS-X </a:t>
            </a:r>
            <a:br>
              <a:rPr lang="en-US" sz="4822">
                <a:solidFill>
                  <a:srgbClr val="FF0000"/>
                </a:solidFill>
              </a:rPr>
            </a:br>
            <a:r>
              <a:rPr lang="en-US"/>
              <a:t>		CHEMISTRY</a:t>
            </a:r>
            <a:endParaRPr/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838200" y="2453926"/>
            <a:ext cx="10164600" cy="3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2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>
                <a:solidFill>
                  <a:schemeClr val="dk1"/>
                </a:solidFill>
              </a:rPr>
              <a:t>TOPIC </a:t>
            </a:r>
            <a:r>
              <a:rPr lang="en-US" sz="4000">
                <a:solidFill>
                  <a:srgbClr val="FF0000"/>
                </a:solidFill>
              </a:rPr>
              <a:t>- ACIDS BASES AND SALTS</a:t>
            </a:r>
            <a:endParaRPr sz="4000">
              <a:solidFill>
                <a:srgbClr val="FF0000"/>
              </a:solidFill>
            </a:endParaRPr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4000"/>
              <a:buNone/>
            </a:pPr>
            <a:r>
              <a:rPr lang="en-US" sz="4000">
                <a:solidFill>
                  <a:srgbClr val="FF0000"/>
                </a:solidFill>
              </a:rPr>
              <a:t>	</a:t>
            </a:r>
            <a:r>
              <a:rPr lang="en-US" sz="4000">
                <a:solidFill>
                  <a:schemeClr val="dk1"/>
                </a:solidFill>
              </a:rPr>
              <a:t>CHAPTER</a:t>
            </a:r>
            <a:r>
              <a:rPr lang="en-US" sz="4000">
                <a:solidFill>
                  <a:srgbClr val="FF0000"/>
                </a:solidFill>
              </a:rPr>
              <a:t>- 2</a:t>
            </a:r>
            <a:endParaRPr sz="4000">
              <a:solidFill>
                <a:srgbClr val="FF0000"/>
              </a:solidFill>
            </a:endParaRPr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/>
              <a:t>SUB TOPIC-</a:t>
            </a:r>
            <a:r>
              <a:rPr lang="en-US" sz="4000">
                <a:solidFill>
                  <a:srgbClr val="FF0000"/>
                </a:solidFill>
              </a:rPr>
              <a:t> USES OF WASHING SODA AND BAKING SODA, BLEACHING POWDER AND 				POP</a:t>
            </a:r>
            <a:endParaRPr sz="4000">
              <a:solidFill>
                <a:srgbClr val="FF0000"/>
              </a:solidFill>
            </a:endParaRPr>
          </a:p>
        </p:txBody>
      </p:sp>
      <p:pic>
        <p:nvPicPr>
          <p:cNvPr id="86" name="Google Shape;86;p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7556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0935e9da3c_0_0"/>
          <p:cNvSpPr txBox="1"/>
          <p:nvPr>
            <p:ph type="title"/>
          </p:nvPr>
        </p:nvSpPr>
        <p:spPr>
          <a:xfrm>
            <a:off x="838200" y="365125"/>
            <a:ext cx="60849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Learning Outcome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2" name="Google Shape;92;g10935e9da3c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After going through the lesson students can able to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know the preparation properties and uses of Bleaching powder and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Plaster of Paris.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Their applications in different fields including baking soda and washing soda as well.</a:t>
            </a:r>
            <a:endParaRPr/>
          </a:p>
        </p:txBody>
      </p:sp>
      <p:pic>
        <p:nvPicPr>
          <p:cNvPr id="93" name="Google Shape;93;g10935e9da3c_0_0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8225" y="47269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type="title"/>
          </p:nvPr>
        </p:nvSpPr>
        <p:spPr>
          <a:xfrm>
            <a:off x="838200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Uses of Baking Soda and Washing Soda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9" name="Google Shape;99;p2"/>
          <p:cNvSpPr txBox="1"/>
          <p:nvPr>
            <p:ph idx="1" type="body"/>
          </p:nvPr>
        </p:nvSpPr>
        <p:spPr>
          <a:xfrm>
            <a:off x="838200" y="1825625"/>
            <a:ext cx="10660380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Baking Soda : a) Antacid</a:t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b) Soda-Acid Fire Extingusher</a:t>
            </a:r>
            <a:endParaRPr sz="2400"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c) As Baking powder</a:t>
            </a:r>
            <a:endParaRPr sz="2400"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d) In Bakery Industry</a:t>
            </a:r>
            <a:endParaRPr sz="2400"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* </a:t>
            </a:r>
            <a:r>
              <a:rPr b="1" lang="en-US" sz="2400"/>
              <a:t>Baking Powder</a:t>
            </a:r>
            <a:r>
              <a:rPr lang="en-US" sz="2400"/>
              <a:t> is a mixture of Baking soda with slightly being added with some mild Organic acids like Tartaric or Citric acid to make neutralise the effet of Na2CO3 during heating.</a:t>
            </a:r>
            <a:endParaRPr sz="2400"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 sz="2400"/>
              <a:t>Uses of Washing Soda (Na2CO3)</a:t>
            </a:r>
            <a:r>
              <a:rPr lang="en-US" sz="2400"/>
              <a:t> : Glass and paper Industry, Washing purpose and Softening hard water.</a:t>
            </a:r>
            <a:endParaRPr sz="2400"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 </a:t>
            </a:r>
            <a:endParaRPr sz="2400"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* Their chemical properties also will be studied.</a:t>
            </a:r>
            <a:endParaRPr sz="2400"/>
          </a:p>
        </p:txBody>
      </p:sp>
      <p:pic>
        <p:nvPicPr>
          <p:cNvPr id="100" name="Google Shape;100;p2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8225" y="47269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title"/>
          </p:nvPr>
        </p:nvSpPr>
        <p:spPr>
          <a:xfrm>
            <a:off x="838200" y="365125"/>
            <a:ext cx="8213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Preparation and properties and uses of Bleaching Powder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06" name="Google Shape;106;p3"/>
          <p:cNvSpPr txBox="1"/>
          <p:nvPr>
            <p:ph idx="1" type="body"/>
          </p:nvPr>
        </p:nvSpPr>
        <p:spPr>
          <a:xfrm>
            <a:off x="838200" y="1825625"/>
            <a:ext cx="10516235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Preparation</a:t>
            </a:r>
            <a:r>
              <a:rPr lang="en-US"/>
              <a:t> of Bl Powder (CaOCl</a:t>
            </a:r>
            <a:r>
              <a:rPr baseline="-25000" lang="en-US"/>
              <a:t>2</a:t>
            </a:r>
            <a:r>
              <a:rPr lang="en-US"/>
              <a:t>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Passing Cl</a:t>
            </a:r>
            <a:r>
              <a:rPr baseline="-25000" lang="en-US"/>
              <a:t>2</a:t>
            </a:r>
            <a:r>
              <a:rPr lang="en-US"/>
              <a:t> gas through dry slaked lime 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Ca(OH)</a:t>
            </a:r>
            <a:r>
              <a:rPr baseline="-25000" lang="en-US"/>
              <a:t>2</a:t>
            </a:r>
            <a:r>
              <a:rPr lang="en-US"/>
              <a:t> + Cl</a:t>
            </a:r>
            <a:r>
              <a:rPr baseline="-25000" lang="en-US"/>
              <a:t>2</a:t>
            </a:r>
            <a:r>
              <a:rPr lang="en-US"/>
              <a:t> -&gt; CaOCl</a:t>
            </a:r>
            <a:r>
              <a:rPr baseline="-25000" lang="en-US"/>
              <a:t>2</a:t>
            </a:r>
            <a:r>
              <a:rPr lang="en-US"/>
              <a:t> + H</a:t>
            </a:r>
            <a:r>
              <a:rPr baseline="-25000" lang="en-US"/>
              <a:t>2</a:t>
            </a:r>
            <a:r>
              <a:rPr lang="en-US"/>
              <a:t>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Properties</a:t>
            </a:r>
            <a:r>
              <a:rPr lang="en-US"/>
              <a:t> : a) action with air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b) action with water c) action with acid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Knowing about Availble Chlorine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/>
              <a:t>Uses</a:t>
            </a:r>
            <a:r>
              <a:rPr lang="en-US"/>
              <a:t> : Bleaching regent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making wool unshrinkable</a:t>
            </a:r>
            <a:endParaRPr sz="2800"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sterilising drinking water</a:t>
            </a:r>
            <a:endParaRPr sz="2800"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preparation of Chloform</a:t>
            </a:r>
            <a:endParaRPr sz="2800"/>
          </a:p>
        </p:txBody>
      </p:sp>
      <p:pic>
        <p:nvPicPr>
          <p:cNvPr id="107" name="Google Shape;107;p3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82970" y="17979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Preparation, Properties and Uses of POP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838200" y="1825625"/>
            <a:ext cx="10676890" cy="4559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Preparation Method</a:t>
            </a:r>
            <a:r>
              <a:rPr lang="en-US"/>
              <a:t> 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Heating Gypsum in a kiln at a temp of 100</a:t>
            </a:r>
            <a:r>
              <a:rPr baseline="30000" lang="en-US"/>
              <a:t>0</a:t>
            </a:r>
            <a:r>
              <a:rPr lang="en-US"/>
              <a:t>C(373K)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CaSO</a:t>
            </a:r>
            <a:r>
              <a:rPr baseline="-25000" lang="en-US"/>
              <a:t>4</a:t>
            </a:r>
            <a:r>
              <a:rPr lang="en-US"/>
              <a:t>.2H</a:t>
            </a:r>
            <a:r>
              <a:rPr baseline="-25000" lang="en-US"/>
              <a:t>2</a:t>
            </a:r>
            <a:r>
              <a:rPr lang="en-US"/>
              <a:t>O -&gt; (at 373K)  CaSO</a:t>
            </a:r>
            <a:r>
              <a:rPr baseline="-25000" lang="en-US"/>
              <a:t>4</a:t>
            </a:r>
            <a:r>
              <a:rPr lang="en-US"/>
              <a:t>.1/2 H</a:t>
            </a:r>
            <a:r>
              <a:rPr baseline="-25000" lang="en-US"/>
              <a:t>2</a:t>
            </a:r>
            <a:r>
              <a:rPr lang="en-US"/>
              <a:t>O + 1 1/2 H2O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 (gypsum)			    (Calcium Hemihydrate)/POP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* if it is excessively heated it completely loses its water molecule and forms anhyrous CaSO</a:t>
            </a:r>
            <a:r>
              <a:rPr baseline="-25000" lang="en-US"/>
              <a:t>4</a:t>
            </a:r>
            <a:r>
              <a:rPr lang="en-US"/>
              <a:t> called Dead Burnt Plaster.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/>
              <a:t>Properties </a:t>
            </a:r>
            <a:r>
              <a:rPr lang="en-US"/>
              <a:t>: Reaction with water forming again the hard mass gypsum.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CaSO</a:t>
            </a:r>
            <a:r>
              <a:rPr baseline="-25000" lang="en-US"/>
              <a:t>4</a:t>
            </a:r>
            <a:r>
              <a:rPr lang="en-US"/>
              <a:t>.1/2 H</a:t>
            </a:r>
            <a:r>
              <a:rPr baseline="-25000" lang="en-US"/>
              <a:t>2</a:t>
            </a:r>
            <a:r>
              <a:rPr lang="en-US"/>
              <a:t>O + 1 1/2 H</a:t>
            </a:r>
            <a:r>
              <a:rPr baseline="-25000" lang="en-US"/>
              <a:t>2</a:t>
            </a:r>
            <a:r>
              <a:rPr lang="en-US"/>
              <a:t>O -&gt; CaSO</a:t>
            </a:r>
            <a:r>
              <a:rPr baseline="-25000" lang="en-US"/>
              <a:t>4</a:t>
            </a:r>
            <a:r>
              <a:rPr lang="en-US"/>
              <a:t>.2H</a:t>
            </a:r>
            <a:r>
              <a:rPr baseline="-25000" lang="en-US"/>
              <a:t>2</a:t>
            </a:r>
            <a:r>
              <a:rPr lang="en-US"/>
              <a:t>O (setting of POP)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/>
              <a:t>Uses</a:t>
            </a:r>
            <a:r>
              <a:rPr lang="en-US"/>
              <a:t> : Surgical bandages, making toys, statues, chalk, sealing and making surfaces like wall, ceiling and pillars, making apparatus air-tight as well.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14" name="Google Shape;114;p4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02940" y="18849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0935e9da3c_0_7"/>
          <p:cNvSpPr txBox="1"/>
          <p:nvPr>
            <p:ph type="title"/>
          </p:nvPr>
        </p:nvSpPr>
        <p:spPr>
          <a:xfrm>
            <a:off x="838200" y="365125"/>
            <a:ext cx="70599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Assesment questions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0" name="Google Shape;120;g10935e9da3c_0_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How can you manufacture bleaching powder and how can you judge the quality of it ?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How POP is converted into gypsum and vice versa and write the respective reactions as well.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Why POP is stored in air tight container ?</a:t>
            </a:r>
            <a:endParaRPr/>
          </a:p>
        </p:txBody>
      </p:sp>
      <p:pic>
        <p:nvPicPr>
          <p:cNvPr id="121" name="Google Shape;121;g10935e9da3c_0_7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75415" y="7547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"/>
          <p:cNvSpPr txBox="1"/>
          <p:nvPr>
            <p:ph type="title"/>
          </p:nvPr>
        </p:nvSpPr>
        <p:spPr>
          <a:xfrm>
            <a:off x="838200" y="365125"/>
            <a:ext cx="77262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7" name="Google Shape;127;p5"/>
          <p:cNvSpPr txBox="1"/>
          <p:nvPr>
            <p:ph idx="1" type="body"/>
          </p:nvPr>
        </p:nvSpPr>
        <p:spPr>
          <a:xfrm>
            <a:off x="838200" y="1825625"/>
            <a:ext cx="6991985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2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None/>
            </a:pPr>
            <a:r>
              <a:rPr lang="en-US" sz="5400">
                <a:solidFill>
                  <a:srgbClr val="FF0000"/>
                </a:solidFill>
              </a:rPr>
              <a:t>THANKING YOU </a:t>
            </a:r>
            <a:endParaRPr sz="5400">
              <a:solidFill>
                <a:srgbClr val="FF0000"/>
              </a:solidFill>
            </a:endParaRPr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rPr lang="en-US" sz="5400"/>
              <a:t>ODM EDUCATIONAL GROUP</a:t>
            </a:r>
            <a:endParaRPr sz="5400"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t/>
            </a:r>
            <a:endParaRPr sz="5400"/>
          </a:p>
        </p:txBody>
      </p:sp>
      <p:pic>
        <p:nvPicPr>
          <p:cNvPr id="128" name="Google Shape;128;p5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6655" y="23799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2021-06-20T13:40:00Z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