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custom-properties+xml" PartName="/docProps/custom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custom-properties" Target="docProps/custom.xml"/><Relationship Id="rId2" Type="http://schemas.openxmlformats.org/package/2006/relationships/metadata/core-properties" Target="docProps/core.xml"/><Relationship Id="rId3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</p:sldIdLst>
  <p:sldSz cy="6858000" cx="12192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http://customooxmlschemas.google.com/">
      <go:slidesCustomData xmlns:go="http://customooxmlschemas.google.com/" r:id="rId12" roundtripDataSignature="AMtx7mg+EPeJ6+nMdLv8X2u19SBndILya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2" Type="http://customschemas.google.com/relationships/presentationmetadata" Target="metadata"/><Relationship Id="rId9" Type="http://schemas.openxmlformats.org/officeDocument/2006/relationships/slide" Target="slides/slide5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g1093b55d417_0_0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9" name="Google Shape;89;g1093b55d417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6" name="Google Shape;96;p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3" name="Google Shape;103;p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0" name="Google Shape;110;p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7" name="Google Shape;117;p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4" name="Google Shape;124;p6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8"/>
          <p:cNvSpPr txBox="1"/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8"/>
          <p:cNvSpPr txBox="1"/>
          <p:nvPr>
            <p:ph idx="1" type="subTitle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14" name="Google Shape;14;p8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8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8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7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7"/>
          <p:cNvSpPr txBox="1"/>
          <p:nvPr>
            <p:ph idx="1" type="body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17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7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7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8"/>
          <p:cNvSpPr txBox="1"/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8"/>
          <p:cNvSpPr txBox="1"/>
          <p:nvPr>
            <p:ph idx="1" type="body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18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8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18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9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9"/>
          <p:cNvSpPr txBox="1"/>
          <p:nvPr>
            <p:ph idx="1" type="body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0" name="Google Shape;20;p9"/>
          <p:cNvSpPr txBox="1"/>
          <p:nvPr>
            <p:ph idx="2" type="body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1" name="Google Shape;21;p9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9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9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24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10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10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7" name="Google Shape;27;p10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10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10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11"/>
          <p:cNvSpPr txBox="1"/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11"/>
          <p:cNvSpPr txBox="1"/>
          <p:nvPr>
            <p:ph idx="1" type="body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33" name="Google Shape;33;p1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1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1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12"/>
          <p:cNvSpPr txBox="1"/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12"/>
          <p:cNvSpPr txBox="1"/>
          <p:nvPr>
            <p:ph idx="1" type="body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39" name="Google Shape;39;p12"/>
          <p:cNvSpPr txBox="1"/>
          <p:nvPr>
            <p:ph idx="2" type="body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0" name="Google Shape;40;p12"/>
          <p:cNvSpPr txBox="1"/>
          <p:nvPr>
            <p:ph idx="3" type="body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1" name="Google Shape;41;p12"/>
          <p:cNvSpPr txBox="1"/>
          <p:nvPr>
            <p:ph idx="4" type="body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2" name="Google Shape;42;p1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1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1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3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1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1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1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4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14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14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5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15"/>
          <p:cNvSpPr txBox="1"/>
          <p:nvPr>
            <p:ph idx="1" type="body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57" name="Google Shape;57;p15"/>
          <p:cNvSpPr txBox="1"/>
          <p:nvPr>
            <p:ph idx="2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58" name="Google Shape;58;p15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15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5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6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6"/>
          <p:cNvSpPr/>
          <p:nvPr>
            <p:ph idx="2" type="pic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6"/>
          <p:cNvSpPr txBox="1"/>
          <p:nvPr>
            <p:ph idx="1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5" name="Google Shape;65;p16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6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6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7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7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7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7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7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jp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.jp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.jp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1.jp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1.jp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1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/>
          <p:cNvSpPr txBox="1"/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</a:pPr>
            <a:r>
              <a:rPr lang="en-US"/>
              <a:t>CHEMISTRY-</a:t>
            </a:r>
            <a:r>
              <a:rPr lang="en-US">
                <a:solidFill>
                  <a:srgbClr val="FF0000"/>
                </a:solidFill>
              </a:rPr>
              <a:t>X</a:t>
            </a:r>
            <a:br>
              <a:rPr lang="en-US"/>
            </a:br>
            <a:r>
              <a:rPr lang="en-US" sz="4800">
                <a:solidFill>
                  <a:srgbClr val="FF0000"/>
                </a:solidFill>
              </a:rPr>
              <a:t>ACIDS BASES AND SALTS</a:t>
            </a:r>
            <a:endParaRPr sz="4800">
              <a:solidFill>
                <a:srgbClr val="FF0000"/>
              </a:solidFill>
            </a:endParaRPr>
          </a:p>
        </p:txBody>
      </p:sp>
      <p:sp>
        <p:nvSpPr>
          <p:cNvPr id="85" name="Google Shape;85;p1"/>
          <p:cNvSpPr txBox="1"/>
          <p:nvPr>
            <p:ph idx="1" type="subTitle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lnSpcReduction="10000"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400"/>
              <a:buNone/>
            </a:pPr>
            <a:r>
              <a:rPr lang="en-US">
                <a:solidFill>
                  <a:srgbClr val="FF0000"/>
                </a:solidFill>
              </a:rPr>
              <a:t>CHAPTER</a:t>
            </a:r>
            <a:r>
              <a:rPr lang="en-US"/>
              <a:t>-2</a:t>
            </a:r>
            <a:endParaRPr/>
          </a:p>
          <a:p>
            <a:pPr indent="0" lvl="0" marL="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en-US"/>
              <a:t>ACIDS BASES AND SALTS</a:t>
            </a:r>
            <a:endParaRPr/>
          </a:p>
          <a:p>
            <a:pPr indent="0" lvl="0" marL="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FF0000"/>
              </a:buClr>
              <a:buSzPts val="2400"/>
              <a:buNone/>
            </a:pPr>
            <a:r>
              <a:rPr lang="en-US">
                <a:solidFill>
                  <a:srgbClr val="FF0000"/>
                </a:solidFill>
              </a:rPr>
              <a:t>SUB TOPIC</a:t>
            </a:r>
            <a:r>
              <a:rPr lang="en-US"/>
              <a:t>- SALTS, DIFFERENT KINDS OF SALTS AND SOME IMPORTANT SALTS LIKE WASHING SODA AND BAKING SODA</a:t>
            </a:r>
            <a:endParaRPr/>
          </a:p>
        </p:txBody>
      </p:sp>
      <p:pic>
        <p:nvPicPr>
          <p:cNvPr id="86" name="Google Shape;86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79755" y="552352"/>
            <a:ext cx="1234200" cy="12342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g1093b55d417_0_0"/>
          <p:cNvSpPr txBox="1"/>
          <p:nvPr>
            <p:ph type="ctrTitle"/>
          </p:nvPr>
        </p:nvSpPr>
        <p:spPr>
          <a:xfrm>
            <a:off x="1524000" y="1122375"/>
            <a:ext cx="6699000" cy="11853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solidFill>
                  <a:srgbClr val="FF0000"/>
                </a:solidFill>
              </a:rPr>
              <a:t>Learning Outcome</a:t>
            </a:r>
            <a:endParaRPr>
              <a:solidFill>
                <a:srgbClr val="FF0000"/>
              </a:solidFill>
            </a:endParaRPr>
          </a:p>
        </p:txBody>
      </p:sp>
      <p:sp>
        <p:nvSpPr>
          <p:cNvPr id="92" name="Google Shape;92;g1093b55d417_0_0"/>
          <p:cNvSpPr txBox="1"/>
          <p:nvPr>
            <p:ph idx="1" type="subTitle"/>
          </p:nvPr>
        </p:nvSpPr>
        <p:spPr>
          <a:xfrm>
            <a:off x="1524000" y="2486433"/>
            <a:ext cx="9144000" cy="27714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1000"/>
              </a:spcBef>
              <a:spcAft>
                <a:spcPts val="0"/>
              </a:spcAft>
              <a:buNone/>
            </a:pPr>
            <a:r>
              <a:rPr lang="en-US"/>
              <a:t>After studying this lesson students will be able to understand</a:t>
            </a:r>
            <a:endParaRPr/>
          </a:p>
          <a:p>
            <a:pPr indent="-381000" lvl="0" marL="457200" rtl="0" algn="ctr">
              <a:spcBef>
                <a:spcPts val="1000"/>
              </a:spcBef>
              <a:spcAft>
                <a:spcPts val="0"/>
              </a:spcAft>
              <a:buSzPts val="2400"/>
              <a:buChar char="●"/>
            </a:pPr>
            <a:r>
              <a:rPr lang="en-US"/>
              <a:t>the different kinds of salts and their family</a:t>
            </a:r>
            <a:endParaRPr/>
          </a:p>
          <a:p>
            <a:pPr indent="-381000" lvl="0" marL="457200" rtl="0" algn="ctr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-US"/>
              <a:t>they can get the idea of preparation or </a:t>
            </a:r>
            <a:r>
              <a:rPr lang="en-US"/>
              <a:t>manufacture Baking soda and washing soda and their properties  and uses.</a:t>
            </a:r>
            <a:endParaRPr/>
          </a:p>
        </p:txBody>
      </p:sp>
      <p:pic>
        <p:nvPicPr>
          <p:cNvPr id="93" name="Google Shape;93;g1093b55d417_0_0"/>
          <p:cNvPicPr preferRelativeResize="0"/>
          <p:nvPr>
            <p:ph idx="4294967295" type="body"/>
          </p:nvPr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0043225" y="305150"/>
            <a:ext cx="1905000" cy="1905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2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000"/>
              <a:buFont typeface="Calibri"/>
              <a:buNone/>
            </a:pPr>
            <a:r>
              <a:rPr lang="en-US" sz="4000">
                <a:solidFill>
                  <a:srgbClr val="FF0000"/>
                </a:solidFill>
              </a:rPr>
              <a:t>TYPES OF SALTS : SIMPLE,ACIDIC , BASIC COMPLEX,MIXED, COMPOUND</a:t>
            </a:r>
            <a:endParaRPr sz="4000">
              <a:solidFill>
                <a:srgbClr val="FF0000"/>
              </a:solidFill>
            </a:endParaRPr>
          </a:p>
        </p:txBody>
      </p:sp>
      <p:sp>
        <p:nvSpPr>
          <p:cNvPr id="99" name="Google Shape;99;p2"/>
          <p:cNvSpPr txBox="1"/>
          <p:nvPr>
            <p:ph idx="1" type="body"/>
          </p:nvPr>
        </p:nvSpPr>
        <p:spPr>
          <a:xfrm>
            <a:off x="838200" y="1520825"/>
            <a:ext cx="9652000" cy="465645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US"/>
              <a:t>* Usually,</a:t>
            </a:r>
            <a:r>
              <a:rPr b="1" lang="en-US"/>
              <a:t> ACID + BASE -&gt; SALT + H</a:t>
            </a:r>
            <a:r>
              <a:rPr b="1" baseline="-25000" lang="en-US"/>
              <a:t>2</a:t>
            </a:r>
            <a:r>
              <a:rPr b="1" lang="en-US"/>
              <a:t>O</a:t>
            </a:r>
            <a:endParaRPr b="1"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US"/>
              <a:t>	SA + SB -&gt; N-SALT + H</a:t>
            </a:r>
            <a:r>
              <a:rPr baseline="-25000" lang="en-US"/>
              <a:t>2</a:t>
            </a:r>
            <a:r>
              <a:rPr lang="en-US"/>
              <a:t>O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US"/>
              <a:t>	WA + SB -&gt; B-SALT + H</a:t>
            </a:r>
            <a:r>
              <a:rPr baseline="-25000" lang="en-US"/>
              <a:t>2</a:t>
            </a:r>
            <a:r>
              <a:rPr lang="en-US"/>
              <a:t>O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US"/>
              <a:t>	CH</a:t>
            </a:r>
            <a:r>
              <a:rPr baseline="-25000" lang="en-US"/>
              <a:t>3</a:t>
            </a:r>
            <a:r>
              <a:rPr lang="en-US"/>
              <a:t>COOH + KOH -&gt; CH</a:t>
            </a:r>
            <a:r>
              <a:rPr baseline="-25000" lang="en-US"/>
              <a:t>3</a:t>
            </a:r>
            <a:r>
              <a:rPr lang="en-US"/>
              <a:t>SOOK + H</a:t>
            </a:r>
            <a:r>
              <a:rPr baseline="-25000" lang="en-US"/>
              <a:t>2</a:t>
            </a:r>
            <a:r>
              <a:rPr lang="en-US"/>
              <a:t>O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US"/>
              <a:t>	SA + WB -&gt; A-SALT + H</a:t>
            </a:r>
            <a:r>
              <a:rPr baseline="-25000" lang="en-US"/>
              <a:t>2</a:t>
            </a:r>
            <a:r>
              <a:rPr lang="en-US"/>
              <a:t>O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US"/>
              <a:t>	H</a:t>
            </a:r>
            <a:r>
              <a:rPr baseline="-25000" lang="en-US"/>
              <a:t>2</a:t>
            </a:r>
            <a:r>
              <a:rPr lang="en-US"/>
              <a:t>SO</a:t>
            </a:r>
            <a:r>
              <a:rPr baseline="-25000" lang="en-US"/>
              <a:t>4</a:t>
            </a:r>
            <a:r>
              <a:rPr lang="en-US"/>
              <a:t> + NH4OH -&gt; (NH</a:t>
            </a:r>
            <a:r>
              <a:rPr baseline="-25000" lang="en-US"/>
              <a:t>4</a:t>
            </a:r>
            <a:r>
              <a:rPr lang="en-US"/>
              <a:t>)</a:t>
            </a:r>
            <a:r>
              <a:rPr baseline="-25000" lang="en-US"/>
              <a:t>2</a:t>
            </a:r>
            <a:r>
              <a:rPr lang="en-US"/>
              <a:t>SO</a:t>
            </a:r>
            <a:r>
              <a:rPr baseline="-25000" lang="en-US"/>
              <a:t>4</a:t>
            </a:r>
            <a:r>
              <a:rPr lang="en-US"/>
              <a:t> + H</a:t>
            </a:r>
            <a:r>
              <a:rPr baseline="-25000" lang="en-US"/>
              <a:t>2</a:t>
            </a:r>
            <a:r>
              <a:rPr lang="en-US"/>
              <a:t>O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b="1" lang="en-US"/>
              <a:t>COMPLEX SALT - Na2ZnO2, DOUBLE SALT- Mohr”s salt-FeSO4.(NH4)2SO4.6H2O, MIXED SALT-NaKCO3</a:t>
            </a:r>
            <a:endParaRPr b="1"/>
          </a:p>
        </p:txBody>
      </p:sp>
      <p:pic>
        <p:nvPicPr>
          <p:cNvPr id="100" name="Google Shape;100;p2"/>
          <p:cNvPicPr preferRelativeResize="0"/>
          <p:nvPr>
            <p:ph idx="2" type="body"/>
          </p:nvPr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9978225" y="256425"/>
            <a:ext cx="1905000" cy="1905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3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 fontScale="90000"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ct val="100000"/>
              <a:buFont typeface="Calibri"/>
              <a:buNone/>
            </a:pPr>
            <a:r>
              <a:rPr lang="en-US">
                <a:solidFill>
                  <a:srgbClr val="FF0000"/>
                </a:solidFill>
              </a:rPr>
              <a:t>PREPARATION OF CAUSTIC SODA, BAKING SODA AND WASHING SODA</a:t>
            </a:r>
            <a:endParaRPr>
              <a:solidFill>
                <a:srgbClr val="FF0000"/>
              </a:solidFill>
            </a:endParaRPr>
          </a:p>
        </p:txBody>
      </p:sp>
      <p:sp>
        <p:nvSpPr>
          <p:cNvPr id="106" name="Google Shape;106;p3"/>
          <p:cNvSpPr txBox="1"/>
          <p:nvPr>
            <p:ph idx="1" type="body"/>
          </p:nvPr>
        </p:nvSpPr>
        <p:spPr>
          <a:xfrm>
            <a:off x="838200" y="1691640"/>
            <a:ext cx="9395460" cy="448564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/>
              <a:t>CHLOR ALKALI PROCESS : Electrolysis of Brine Soution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/>
              <a:t>When electric current is allowed to pass through Brine solution, it decomposes to give Cl2, H2 and NaOH as the diagram follows.</a:t>
            </a:r>
            <a:endParaRPr/>
          </a:p>
          <a:p>
            <a:pPr indent="-508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/>
          </a:p>
        </p:txBody>
      </p:sp>
      <p:pic>
        <p:nvPicPr>
          <p:cNvPr id="107" name="Google Shape;107;p3"/>
          <p:cNvPicPr preferRelativeResize="0"/>
          <p:nvPr>
            <p:ph idx="2" type="body"/>
          </p:nvPr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9982470" y="1117725"/>
            <a:ext cx="1905000" cy="1905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4"/>
          <p:cNvSpPr txBox="1"/>
          <p:nvPr>
            <p:ph type="title"/>
          </p:nvPr>
        </p:nvSpPr>
        <p:spPr>
          <a:xfrm>
            <a:off x="838200" y="365125"/>
            <a:ext cx="9058800" cy="132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Calibri"/>
              <a:buNone/>
            </a:pPr>
            <a:r>
              <a:rPr lang="en-US">
                <a:solidFill>
                  <a:srgbClr val="FF0000"/>
                </a:solidFill>
              </a:rPr>
              <a:t>Preparation of Baking Soda and Washing Soda by 			Solvey process.</a:t>
            </a:r>
            <a:endParaRPr b="1">
              <a:solidFill>
                <a:srgbClr val="FF0000"/>
              </a:solidFill>
            </a:endParaRPr>
          </a:p>
        </p:txBody>
      </p:sp>
      <p:sp>
        <p:nvSpPr>
          <p:cNvPr id="113" name="Google Shape;113;p4"/>
          <p:cNvSpPr txBox="1"/>
          <p:nvPr>
            <p:ph idx="1" type="body"/>
          </p:nvPr>
        </p:nvSpPr>
        <p:spPr>
          <a:xfrm>
            <a:off x="838200" y="1825625"/>
            <a:ext cx="10852785" cy="473456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US"/>
              <a:t> </a:t>
            </a:r>
            <a:r>
              <a:rPr b="1" lang="en-US"/>
              <a:t>Solvey’s Process </a:t>
            </a:r>
            <a:r>
              <a:rPr lang="en-US"/>
              <a:t>: When CO2 gas is passed through ammonical brine solution, a sparingly insoluble salt of NaHCO3 is formed which is filtered out and dried.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US"/>
              <a:t>	Next it is strongly heated which forms anhydrohous Na2CO3.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US"/>
              <a:t>Further it is made saturated and crystalised to form Na2CO3.10H2O (Washihg Soda). Baking Soda is prpared as an intermediary product.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US"/>
              <a:t>NaCl + H</a:t>
            </a:r>
            <a:r>
              <a:rPr baseline="-25000" lang="en-US"/>
              <a:t>2</a:t>
            </a:r>
            <a:r>
              <a:rPr lang="en-US"/>
              <a:t>O + NH</a:t>
            </a:r>
            <a:r>
              <a:rPr baseline="-25000" lang="en-US"/>
              <a:t>3</a:t>
            </a:r>
            <a:r>
              <a:rPr lang="en-US"/>
              <a:t> + CO</a:t>
            </a:r>
            <a:r>
              <a:rPr baseline="-25000" lang="en-US"/>
              <a:t>2 </a:t>
            </a:r>
            <a:r>
              <a:rPr lang="en-US"/>
              <a:t>-&gt; NaHCO</a:t>
            </a:r>
            <a:r>
              <a:rPr baseline="-25000" lang="en-US"/>
              <a:t>3</a:t>
            </a:r>
            <a:r>
              <a:rPr lang="en-US"/>
              <a:t> + NH</a:t>
            </a:r>
            <a:r>
              <a:rPr baseline="-25000" lang="en-US"/>
              <a:t>4</a:t>
            </a:r>
            <a:r>
              <a:rPr lang="en-US"/>
              <a:t>Cl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US"/>
              <a:t>NaHCO3 -&gt; Na2CO3 + H2O + CO2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US"/>
              <a:t>Na2CO3 + H2O -&gt; Na2CO3.10H2O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US"/>
              <a:t>*</a:t>
            </a:r>
            <a:r>
              <a:rPr b="1" lang="en-US"/>
              <a:t>  A video link is given here </a:t>
            </a:r>
            <a:endParaRPr b="1"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/>
          </a:p>
        </p:txBody>
      </p:sp>
      <p:pic>
        <p:nvPicPr>
          <p:cNvPr id="114" name="Google Shape;114;p4"/>
          <p:cNvPicPr preferRelativeResize="0"/>
          <p:nvPr>
            <p:ph idx="2" type="body"/>
          </p:nvPr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9897000" y="0"/>
            <a:ext cx="1905000" cy="1905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5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/>
              <a:t>     </a:t>
            </a:r>
            <a:r>
              <a:rPr lang="en-US">
                <a:solidFill>
                  <a:srgbClr val="FF0000"/>
                </a:solidFill>
              </a:rPr>
              <a:t>Application of pH in different fields</a:t>
            </a:r>
            <a:endParaRPr>
              <a:solidFill>
                <a:srgbClr val="FF0000"/>
              </a:solidFill>
            </a:endParaRPr>
          </a:p>
        </p:txBody>
      </p:sp>
      <p:sp>
        <p:nvSpPr>
          <p:cNvPr id="120" name="Google Shape;120;p5"/>
          <p:cNvSpPr txBox="1"/>
          <p:nvPr>
            <p:ph idx="1" type="body"/>
          </p:nvPr>
        </p:nvSpPr>
        <p:spPr>
          <a:xfrm>
            <a:off x="838200" y="1825625"/>
            <a:ext cx="9619615" cy="435165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/>
              <a:t> Tooth Deacy and Dental carries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/>
              <a:t> farmer’s crop fields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/>
              <a:t>Digestion of food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/>
              <a:t>Funtion of Antacid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/>
              <a:t>During Ant’s and Bee’s sting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/>
              <a:t>Dock plant verses Nettle plants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/>
              <a:t>Regaing shine of Tarnished Copper.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US"/>
              <a:t>* Some Numericals will be solved.</a:t>
            </a:r>
            <a:endParaRPr/>
          </a:p>
        </p:txBody>
      </p:sp>
      <p:pic>
        <p:nvPicPr>
          <p:cNvPr id="121" name="Google Shape;121;p5"/>
          <p:cNvPicPr preferRelativeResize="0"/>
          <p:nvPr>
            <p:ph idx="2" type="body"/>
          </p:nvPr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0027000" y="365125"/>
            <a:ext cx="1905000" cy="1905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6"/>
          <p:cNvSpPr txBox="1"/>
          <p:nvPr>
            <p:ph type="title"/>
          </p:nvPr>
        </p:nvSpPr>
        <p:spPr>
          <a:xfrm>
            <a:off x="838200" y="365125"/>
            <a:ext cx="4329600" cy="132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t/>
            </a:r>
            <a:endParaRPr/>
          </a:p>
        </p:txBody>
      </p:sp>
      <p:sp>
        <p:nvSpPr>
          <p:cNvPr id="127" name="Google Shape;127;p6"/>
          <p:cNvSpPr txBox="1"/>
          <p:nvPr>
            <p:ph idx="1" type="body"/>
          </p:nvPr>
        </p:nvSpPr>
        <p:spPr>
          <a:xfrm>
            <a:off x="838200" y="1825625"/>
            <a:ext cx="9635490" cy="435165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101600" lvl="2" marL="11430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t/>
            </a:r>
            <a:endParaRPr/>
          </a:p>
          <a:p>
            <a:pPr indent="-101600" lvl="2" marL="11430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t/>
            </a:r>
            <a:endParaRPr/>
          </a:p>
          <a:p>
            <a:pPr indent="0" lvl="2" marL="9144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rPr lang="en-US"/>
              <a:t>	</a:t>
            </a:r>
            <a:r>
              <a:rPr lang="en-US" sz="6000">
                <a:solidFill>
                  <a:srgbClr val="FF0000"/>
                </a:solidFill>
              </a:rPr>
              <a:t>THANKING YOU </a:t>
            </a:r>
            <a:endParaRPr sz="6000">
              <a:solidFill>
                <a:srgbClr val="FF0000"/>
              </a:solidFill>
            </a:endParaRPr>
          </a:p>
          <a:p>
            <a:pPr indent="0" lvl="2" marL="9144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6000"/>
              <a:buNone/>
            </a:pPr>
            <a:r>
              <a:rPr lang="en-US" sz="6000"/>
              <a:t>ODM EDUCATIONAL GROUP</a:t>
            </a:r>
            <a:endParaRPr sz="6000"/>
          </a:p>
        </p:txBody>
      </p:sp>
      <p:pic>
        <p:nvPicPr>
          <p:cNvPr id="128" name="Google Shape;128;p6"/>
          <p:cNvPicPr preferRelativeResize="0"/>
          <p:nvPr>
            <p:ph idx="2" type="body"/>
          </p:nvPr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9945725" y="163945"/>
            <a:ext cx="1905000" cy="1905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2021-06-19T20:51:00Z</dcterms:creat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1033-11.2.0.10176</vt:lpwstr>
  </property>
</Properties>
</file>