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3" roundtripDataSignature="AMtx7miMoDGYijcdtvt/ixl/uv4i1t6Z8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1093f08a4c9_0_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1093f08a4c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6" name="Google Shape;96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1093f08a4c9_0_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1093f08a4c9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8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7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8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9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9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0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7" name="Google Shape;2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1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1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3" name="Google Shape;33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2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2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2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2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2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5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5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6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6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7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en-US"/>
              <a:t>CHEMISTRY-</a:t>
            </a:r>
            <a:r>
              <a:rPr lang="en-US">
                <a:solidFill>
                  <a:srgbClr val="FF0000"/>
                </a:solidFill>
              </a:rPr>
              <a:t>X</a:t>
            </a:r>
            <a:br>
              <a:rPr lang="en-US"/>
            </a:br>
            <a:r>
              <a:rPr lang="en-US" sz="4800">
                <a:solidFill>
                  <a:srgbClr val="FF0000"/>
                </a:solidFill>
              </a:rPr>
              <a:t>ACIDS BASES AND SALTS</a:t>
            </a:r>
            <a:endParaRPr sz="4800">
              <a:solidFill>
                <a:srgbClr val="FF0000"/>
              </a:solidFill>
            </a:endParaRPr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>
                <a:solidFill>
                  <a:srgbClr val="FF0000"/>
                </a:solidFill>
              </a:rPr>
              <a:t>CHAPTER</a:t>
            </a:r>
            <a:r>
              <a:rPr lang="en-US"/>
              <a:t>-2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ACIDS BASES AND SALTS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0000"/>
              </a:buClr>
              <a:buSzPts val="2400"/>
              <a:buNone/>
            </a:pPr>
            <a:r>
              <a:rPr lang="en-US">
                <a:solidFill>
                  <a:srgbClr val="FF0000"/>
                </a:solidFill>
              </a:rPr>
              <a:t>SUB TOPIC</a:t>
            </a:r>
            <a:r>
              <a:rPr lang="en-US"/>
              <a:t>- KNOWING THE STRENGTH OF ACIDS AND BASES</a:t>
            </a:r>
            <a:endParaRPr/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79755" y="552352"/>
            <a:ext cx="1234200" cy="1234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093f08a4c9_0_0"/>
          <p:cNvSpPr txBox="1"/>
          <p:nvPr>
            <p:ph type="ctrTitle"/>
          </p:nvPr>
        </p:nvSpPr>
        <p:spPr>
          <a:xfrm>
            <a:off x="861325" y="1122375"/>
            <a:ext cx="7459200" cy="13965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Learning Outcome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92" name="Google Shape;92;g1093f08a4c9_0_0"/>
          <p:cNvSpPr txBox="1"/>
          <p:nvPr>
            <p:ph idx="1" type="subTitle"/>
          </p:nvPr>
        </p:nvSpPr>
        <p:spPr>
          <a:xfrm>
            <a:off x="938975" y="2518882"/>
            <a:ext cx="9144000" cy="26739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A</a:t>
            </a:r>
            <a:r>
              <a:rPr lang="en-US" sz="2600"/>
              <a:t>fter going through the topic students </a:t>
            </a:r>
            <a:r>
              <a:rPr lang="en-US" sz="2600"/>
              <a:t>would</a:t>
            </a:r>
            <a:r>
              <a:rPr lang="en-US" sz="2600"/>
              <a:t> be able to </a:t>
            </a:r>
            <a:endParaRPr sz="2600"/>
          </a:p>
          <a:p>
            <a:pPr indent="-393700" lvl="0" marL="457200" rtl="0" algn="l">
              <a:spcBef>
                <a:spcPts val="100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understand the strengths of acids and bases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can detect the acidity or basicity through </a:t>
            </a:r>
            <a:r>
              <a:rPr lang="en-US" sz="2600"/>
              <a:t>different</a:t>
            </a:r>
            <a:r>
              <a:rPr lang="en-US" sz="2600"/>
              <a:t> indicators and their strengths.</a:t>
            </a:r>
            <a:endParaRPr sz="2600"/>
          </a:p>
          <a:p>
            <a:pPr indent="-393700" lvl="0" marL="457200" rtl="0" algn="l">
              <a:spcBef>
                <a:spcPts val="0"/>
              </a:spcBef>
              <a:spcAft>
                <a:spcPts val="0"/>
              </a:spcAft>
              <a:buSzPts val="2600"/>
              <a:buChar char="-"/>
            </a:pPr>
            <a:r>
              <a:rPr lang="en-US" sz="2600"/>
              <a:t>also could able understand the measure of pH value.</a:t>
            </a:r>
            <a:endParaRPr sz="2600"/>
          </a:p>
        </p:txBody>
      </p:sp>
      <p:pic>
        <p:nvPicPr>
          <p:cNvPr id="93" name="Google Shape;93;g1093f08a4c9_0_0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82975" y="61387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4000"/>
              <a:buFont typeface="Calibri"/>
              <a:buNone/>
            </a:pPr>
            <a:r>
              <a:rPr lang="en-US" sz="4000">
                <a:solidFill>
                  <a:srgbClr val="FF0000"/>
                </a:solidFill>
              </a:rPr>
              <a:t>INDICATORS : NATURAL AND SYNTHETIC</a:t>
            </a:r>
            <a:endParaRPr sz="4000">
              <a:solidFill>
                <a:srgbClr val="FF0000"/>
              </a:solidFill>
            </a:endParaRPr>
          </a:p>
        </p:txBody>
      </p:sp>
      <p:sp>
        <p:nvSpPr>
          <p:cNvPr id="99" name="Google Shape;99;p2"/>
          <p:cNvSpPr txBox="1"/>
          <p:nvPr>
            <p:ph idx="1" type="body"/>
          </p:nvPr>
        </p:nvSpPr>
        <p:spPr>
          <a:xfrm>
            <a:off x="838200" y="1825625"/>
            <a:ext cx="9652000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70000"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en-US"/>
              <a:t>NATURAL - a) color	b) odour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b="1" lang="en-US"/>
              <a:t>Indicators 	     color in acids	   color in bases 	   neutral color</a:t>
            </a:r>
            <a:endParaRPr b="1"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chinarose petals  magenta	     green		light pink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red cabbage		deep red		green			purple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turmeric solution    yellow		reddish brown	yellow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* </a:t>
            </a:r>
            <a:r>
              <a:rPr b="1" lang="en-US"/>
              <a:t>Olfactory Indicators </a:t>
            </a:r>
            <a:r>
              <a:rPr lang="en-US"/>
              <a:t>: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 Onion peel		No change 		vanishes		onion smell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Vanilla essence        No change 		vanishes		unchanged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rPr lang="en-US"/>
              <a:t>Clove oil		changes		changes		original smell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ct val="100000"/>
              <a:buNone/>
            </a:pPr>
            <a:r>
              <a:t/>
            </a:r>
            <a:endParaRPr/>
          </a:p>
        </p:txBody>
      </p:sp>
      <p:pic>
        <p:nvPicPr>
          <p:cNvPr id="100" name="Google Shape;100;p2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075725" y="467675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	</a:t>
            </a:r>
            <a:r>
              <a:rPr lang="en-US">
                <a:solidFill>
                  <a:srgbClr val="FF0000"/>
                </a:solidFill>
              </a:rPr>
              <a:t>Universal Indicators and pH scale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06" name="Google Shape;106;p3"/>
          <p:cNvSpPr txBox="1"/>
          <p:nvPr>
            <p:ph idx="1" type="body"/>
          </p:nvPr>
        </p:nvSpPr>
        <p:spPr>
          <a:xfrm>
            <a:off x="838200" y="1409065"/>
            <a:ext cx="9395460" cy="476821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Universal Indicators : In which indicators more than two natural indicators are mixed with some synthetic indicators that gives different color to different strength of acidic and basic solutions.</a:t>
            </a:r>
            <a:endParaRPr/>
          </a:p>
          <a:p>
            <a:pPr indent="-508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07" name="Google Shape;107;p3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86995" y="22390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US"/>
              <a:t>		</a:t>
            </a:r>
            <a:r>
              <a:rPr b="1" lang="en-US">
                <a:solidFill>
                  <a:srgbClr val="FF0000"/>
                </a:solidFill>
              </a:rPr>
              <a:t>pH scale and determination of pH value</a:t>
            </a:r>
            <a:endParaRPr b="1">
              <a:solidFill>
                <a:srgbClr val="FF0000"/>
              </a:solidFill>
            </a:endParaRPr>
          </a:p>
        </p:txBody>
      </p:sp>
      <p:sp>
        <p:nvSpPr>
          <p:cNvPr id="113" name="Google Shape;113;p4"/>
          <p:cNvSpPr txBox="1"/>
          <p:nvPr>
            <p:ph idx="1" type="body"/>
          </p:nvPr>
        </p:nvSpPr>
        <p:spPr>
          <a:xfrm>
            <a:off x="838200" y="1825625"/>
            <a:ext cx="1085278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1" lang="en-US"/>
              <a:t>pH Value</a:t>
            </a:r>
            <a:r>
              <a:rPr lang="en-US"/>
              <a:t> : To determine the strength of [H+] ion concentration in -ve Log value, where we have found the pH of Neutral solution is =7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  pH of Acidic solution &lt; 7 and pH of Basic solution &gt; 7 as follows.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			pH = - Log[H</a:t>
            </a:r>
            <a:r>
              <a:rPr baseline="30000" lang="en-US"/>
              <a:t>+</a:t>
            </a:r>
            <a:r>
              <a:rPr lang="en-US"/>
              <a:t>]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t/>
            </a:r>
            <a:endParaRPr/>
          </a:p>
        </p:txBody>
      </p:sp>
      <p:pic>
        <p:nvPicPr>
          <p:cNvPr id="114" name="Google Shape;114;p4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287000" y="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lang="en-US"/>
              <a:t>     </a:t>
            </a:r>
            <a:r>
              <a:rPr lang="en-US">
                <a:solidFill>
                  <a:srgbClr val="FF0000"/>
                </a:solidFill>
              </a:rPr>
              <a:t>Application of pH in different fields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0" name="Google Shape;120;p5"/>
          <p:cNvSpPr txBox="1"/>
          <p:nvPr>
            <p:ph idx="1" type="body"/>
          </p:nvPr>
        </p:nvSpPr>
        <p:spPr>
          <a:xfrm>
            <a:off x="838200" y="1825625"/>
            <a:ext cx="9619615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Tooth Deacy and Dental carries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 farmer’s crop fields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Digestion of food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Funtion of Antacid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During Ant’s and Bee’s sting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Dock plant verses Nettle plants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US"/>
              <a:t>Regaing shine of Tarnished Copper.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en-US"/>
              <a:t>* Some Numericals will be solved.</a:t>
            </a:r>
            <a:endParaRPr/>
          </a:p>
        </p:txBody>
      </p:sp>
      <p:pic>
        <p:nvPicPr>
          <p:cNvPr id="121" name="Google Shape;121;p5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89500" y="24015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1093f08a4c9_0_7"/>
          <p:cNvSpPr txBox="1"/>
          <p:nvPr>
            <p:ph type="title"/>
          </p:nvPr>
        </p:nvSpPr>
        <p:spPr>
          <a:xfrm>
            <a:off x="838200" y="365125"/>
            <a:ext cx="6930000" cy="1325700"/>
          </a:xfrm>
          <a:prstGeom prst="rect">
            <a:avLst/>
          </a:prstGeom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45720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rgbClr val="FF0000"/>
                </a:solidFill>
              </a:rPr>
              <a:t>Assessment</a:t>
            </a:r>
            <a:r>
              <a:rPr lang="en-US">
                <a:solidFill>
                  <a:srgbClr val="FF0000"/>
                </a:solidFill>
              </a:rPr>
              <a:t> questions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27" name="Google Shape;127;g1093f08a4c9_0_7"/>
          <p:cNvSpPr txBox="1"/>
          <p:nvPr>
            <p:ph idx="1" type="body"/>
          </p:nvPr>
        </p:nvSpPr>
        <p:spPr>
          <a:xfrm>
            <a:off x="838200" y="1825625"/>
            <a:ext cx="10515600" cy="43512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What will be the change in color of methyl orange and </a:t>
            </a:r>
            <a:r>
              <a:rPr lang="en-US"/>
              <a:t>turmeric in following solutions : 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-US"/>
              <a:t>	lemon juice and caustic soda solution.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AutoNum type="arabicPeriod"/>
            </a:pPr>
            <a:r>
              <a:rPr lang="en-US"/>
              <a:t>If the pH of three different solutions are 3,10 and 5 respectively as A,B and C. Which is more basic and whose [H+] is  more and why ?</a:t>
            </a:r>
            <a:endParaRPr/>
          </a:p>
        </p:txBody>
      </p:sp>
      <p:pic>
        <p:nvPicPr>
          <p:cNvPr id="128" name="Google Shape;128;g1093f08a4c9_0_7"/>
          <p:cNvPicPr preferRelativeResize="0"/>
          <p:nvPr>
            <p:ph idx="4294967295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40725" y="7547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6"/>
          <p:cNvSpPr txBox="1"/>
          <p:nvPr>
            <p:ph type="title"/>
          </p:nvPr>
        </p:nvSpPr>
        <p:spPr>
          <a:xfrm>
            <a:off x="838200" y="365125"/>
            <a:ext cx="58410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4" name="Google Shape;134;p6"/>
          <p:cNvSpPr txBox="1"/>
          <p:nvPr>
            <p:ph idx="1" type="body"/>
          </p:nvPr>
        </p:nvSpPr>
        <p:spPr>
          <a:xfrm>
            <a:off x="838200" y="1825625"/>
            <a:ext cx="9635490" cy="435165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101600" lvl="2" marL="11430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-101600" lvl="2" marL="11430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t/>
            </a:r>
            <a:endParaRPr/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</a:pPr>
            <a:r>
              <a:rPr lang="en-US"/>
              <a:t>	</a:t>
            </a:r>
            <a:r>
              <a:rPr lang="en-US" sz="6000">
                <a:solidFill>
                  <a:srgbClr val="FF0000"/>
                </a:solidFill>
              </a:rPr>
              <a:t>THANKING YOU </a:t>
            </a:r>
            <a:endParaRPr sz="6000">
              <a:solidFill>
                <a:srgbClr val="FF0000"/>
              </a:solidFill>
            </a:endParaRPr>
          </a:p>
          <a:p>
            <a:pPr indent="0" lvl="2" marL="91440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6000"/>
              <a:buNone/>
            </a:pPr>
            <a:r>
              <a:rPr lang="en-US" sz="6000"/>
              <a:t>ODM EDUCATIONAL GROUP</a:t>
            </a:r>
            <a:endParaRPr sz="6000"/>
          </a:p>
        </p:txBody>
      </p:sp>
      <p:pic>
        <p:nvPicPr>
          <p:cNvPr id="135" name="Google Shape;135;p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0140725" y="75470"/>
            <a:ext cx="1905000" cy="1905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2021-06-19T20:51:00Z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1033-11.2.0.10176</vt:lpwstr>
  </property>
</Properties>
</file>