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11" roundtripDataSignature="AMtx7mgTRhrYYub36XcZ79kWp+Ungavao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1" Type="http://customschemas.google.com/relationships/presentationmetadata" Target="metadata"/><Relationship Id="rId10" Type="http://schemas.openxmlformats.org/officeDocument/2006/relationships/slide" Target="slides/slide6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914400" y="2475309"/>
            <a:ext cx="7315200" cy="202525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3028950" y="642938"/>
            <a:ext cx="3086100" cy="17367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cff38449f8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cff38449f8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gcff38449f8_0_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cff38449f8_0_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cff38449f8_0_7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gcff38449f8_0_7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4:notes"/>
          <p:cNvSpPr/>
          <p:nvPr>
            <p:ph idx="2" type="sldImg"/>
          </p:nvPr>
        </p:nvSpPr>
        <p:spPr>
          <a:xfrm>
            <a:off x="2857500" y="385763"/>
            <a:ext cx="3429000" cy="192881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2" name="Google Shape;122;p4:notes"/>
          <p:cNvSpPr txBox="1"/>
          <p:nvPr>
            <p:ph idx="1" type="body"/>
          </p:nvPr>
        </p:nvSpPr>
        <p:spPr>
          <a:xfrm>
            <a:off x="914400" y="2443163"/>
            <a:ext cx="7315200" cy="23145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t/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" name="Google Shape;18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5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6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6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7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7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5" name="Google Shape;25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8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8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31" name="Google Shape;31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9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9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7" name="Google Shape;37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0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10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10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10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3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13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4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4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4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/>
          <p:nvPr>
            <p:ph type="title"/>
          </p:nvPr>
        </p:nvSpPr>
        <p:spPr>
          <a:xfrm>
            <a:off x="1927013" y="2064173"/>
            <a:ext cx="8010313" cy="313499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6925">
            <a:spAutoFit/>
          </a:bodyPr>
          <a:lstStyle/>
          <a:p>
            <a:pPr indent="0" lvl="0" marL="12700" marR="508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Calibri"/>
              <a:buNone/>
            </a:pPr>
            <a:r>
              <a:rPr lang="en-US" sz="32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Acids Bases and Salts </a:t>
            </a:r>
            <a:br>
              <a:rPr lang="en-US" sz="32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SUBJECT-CHEMISTRY</a:t>
            </a:r>
            <a:b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CHAPTER-2</a:t>
            </a:r>
            <a:b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TOPIC – ACIDS BASES AND SALTS</a:t>
            </a:r>
            <a:b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SUB TOPIC - CHEMICAL BEHAVIOR OF BASES</a:t>
            </a:r>
            <a:br>
              <a:rPr lang="en-US" sz="4265"/>
            </a:br>
            <a:endParaRPr sz="4265"/>
          </a:p>
        </p:txBody>
      </p:sp>
      <p:pic>
        <p:nvPicPr>
          <p:cNvPr id="89" name="Google Shape;89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035150" y="476675"/>
            <a:ext cx="1587500" cy="1587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cff38449f8_0_0"/>
          <p:cNvSpPr txBox="1"/>
          <p:nvPr>
            <p:ph type="title"/>
          </p:nvPr>
        </p:nvSpPr>
        <p:spPr>
          <a:xfrm>
            <a:off x="838200" y="365125"/>
            <a:ext cx="6604800" cy="1325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 </a:t>
            </a:r>
            <a:r>
              <a:rPr lang="en-US">
                <a:solidFill>
                  <a:srgbClr val="FF0000"/>
                </a:solidFill>
              </a:rPr>
              <a:t>Behavior of Bases :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96" name="Google Shape;96;gcff38449f8_0_0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-US"/>
              <a:t>Bases react with acids to form salts and different products.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-US"/>
              <a:t>	Except that they react with amphoteirc metals to </a:t>
            </a:r>
            <a:r>
              <a:rPr lang="en-US"/>
              <a:t>form</a:t>
            </a:r>
            <a:r>
              <a:rPr lang="en-US"/>
              <a:t> salts like</a:t>
            </a:r>
            <a:endParaRPr/>
          </a:p>
          <a:p>
            <a:pPr indent="45720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-US"/>
              <a:t>Zn + NaOH -&gt; Na2ZnO2</a:t>
            </a:r>
            <a:endParaRPr/>
          </a:p>
        </p:txBody>
      </p:sp>
      <p:pic>
        <p:nvPicPr>
          <p:cNvPr id="97" name="Google Shape;97;gcff38449f8_0_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035150" y="476675"/>
            <a:ext cx="1587500" cy="1587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Calibri"/>
              <a:buNone/>
            </a:pPr>
            <a:r>
              <a:rPr lang="en-US">
                <a:solidFill>
                  <a:srgbClr val="FF0000"/>
                </a:solidFill>
              </a:rPr>
              <a:t>REACTION OF BASES WITH N-METALS, NM-OXIDES </a:t>
            </a:r>
            <a:endParaRPr/>
          </a:p>
        </p:txBody>
      </p:sp>
      <p:sp>
        <p:nvSpPr>
          <p:cNvPr id="103" name="Google Shape;103;p2"/>
          <p:cNvSpPr txBox="1"/>
          <p:nvPr>
            <p:ph idx="1" type="body"/>
          </p:nvPr>
        </p:nvSpPr>
        <p:spPr>
          <a:xfrm>
            <a:off x="838200" y="1825625"/>
            <a:ext cx="9010650" cy="43516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Base + N-metal -&gt; salt (complex)</a:t>
            </a:r>
            <a:endParaRPr sz="2800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 sz="2800"/>
              <a:t>	Ex. Ca(OH)2 + Cl2 -&gt; CaOCl2 + H2O</a:t>
            </a:r>
            <a:endParaRPr sz="2800"/>
          </a:p>
          <a:p>
            <a:pPr indent="-228600" lvl="6" marL="2971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Calcium Oxychloride</a:t>
            </a:r>
            <a:endParaRPr sz="2800"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Base + NM-Oxides -&gt; Salt + H2O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	Ex. Mg(OH)2 + CO2 -&gt; Mg(CO)3 + H2O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* passing CO2 gas with lime water which turns it milky. </a:t>
            </a:r>
            <a:endParaRPr/>
          </a:p>
        </p:txBody>
      </p:sp>
      <p:pic>
        <p:nvPicPr>
          <p:cNvPr id="104" name="Google Shape;104;p2"/>
          <p:cNvPicPr preferRelativeResize="0"/>
          <p:nvPr>
            <p:ph idx="2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585970" y="1412510"/>
            <a:ext cx="1190700" cy="1190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Calibri"/>
              <a:buNone/>
            </a:pPr>
            <a:r>
              <a:rPr lang="en-US">
                <a:solidFill>
                  <a:srgbClr val="FF0000"/>
                </a:solidFill>
              </a:rPr>
              <a:t>Reaction of Bases with Acids and Metals and M-Oxides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110" name="Google Shape;110;p3"/>
          <p:cNvSpPr txBox="1"/>
          <p:nvPr>
            <p:ph idx="1" type="body"/>
          </p:nvPr>
        </p:nvSpPr>
        <p:spPr>
          <a:xfrm>
            <a:off x="838200" y="1825625"/>
            <a:ext cx="10163175" cy="43516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Bases + Acid -&gt; Salt + water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CaO + HCl -&gt;  CaCl2 + H2O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Bases + Metals -&gt; Complex salt (only amphoteric metals)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NaOH + Zn -&gt; Na</a:t>
            </a:r>
            <a:r>
              <a:rPr baseline="-25000" lang="en-US"/>
              <a:t>2</a:t>
            </a:r>
            <a:r>
              <a:rPr lang="en-US"/>
              <a:t>ZnO</a:t>
            </a:r>
            <a:r>
              <a:rPr baseline="-25000" lang="en-US"/>
              <a:t>2</a:t>
            </a:r>
            <a:r>
              <a:rPr lang="en-US"/>
              <a:t> + H</a:t>
            </a:r>
            <a:r>
              <a:rPr baseline="-25000" lang="en-US"/>
              <a:t>2 </a:t>
            </a:r>
            <a:endParaRPr baseline="-25000"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baseline="-25000"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KOH + ZnO -&gt; K</a:t>
            </a:r>
            <a:r>
              <a:rPr baseline="-25000" lang="en-US"/>
              <a:t>2</a:t>
            </a:r>
            <a:r>
              <a:rPr lang="en-US"/>
              <a:t>ZnO</a:t>
            </a:r>
            <a:r>
              <a:rPr baseline="-25000" lang="en-US"/>
              <a:t>2</a:t>
            </a:r>
            <a:r>
              <a:rPr lang="en-US"/>
              <a:t> + H</a:t>
            </a:r>
            <a:r>
              <a:rPr baseline="-25000" lang="en-US"/>
              <a:t>2</a:t>
            </a:r>
            <a:r>
              <a:rPr lang="en-US"/>
              <a:t>O	(also in amphoteric metal oxides)</a:t>
            </a:r>
            <a:endParaRPr/>
          </a:p>
        </p:txBody>
      </p:sp>
      <p:pic>
        <p:nvPicPr>
          <p:cNvPr id="111" name="Google Shape;111;p3"/>
          <p:cNvPicPr preferRelativeResize="0"/>
          <p:nvPr>
            <p:ph idx="2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773850" y="208670"/>
            <a:ext cx="1190700" cy="1190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cff38449f8_0_7"/>
          <p:cNvSpPr txBox="1"/>
          <p:nvPr>
            <p:ph type="title"/>
          </p:nvPr>
        </p:nvSpPr>
        <p:spPr>
          <a:xfrm>
            <a:off x="838200" y="365125"/>
            <a:ext cx="5613600" cy="1325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	</a:t>
            </a:r>
            <a:r>
              <a:rPr lang="en-US">
                <a:solidFill>
                  <a:srgbClr val="FF0000"/>
                </a:solidFill>
              </a:rPr>
              <a:t>Assesment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118" name="Google Shape;118;gcff38449f8_0_7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457200" rtl="0" algn="l">
              <a:spcBef>
                <a:spcPts val="1000"/>
              </a:spcBef>
              <a:spcAft>
                <a:spcPts val="0"/>
              </a:spcAft>
              <a:buSzPts val="1800"/>
              <a:buAutoNum type="arabicPeriod"/>
            </a:pPr>
            <a:r>
              <a:rPr lang="en-US"/>
              <a:t>Explain the behavior of Al with dil. HCl and NaOH.</a:t>
            </a:r>
            <a:endParaRPr/>
          </a:p>
          <a:p>
            <a:pPr indent="0" lvl="0" marL="45720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000"/>
              </a:spcBef>
              <a:spcAft>
                <a:spcPts val="0"/>
              </a:spcAft>
              <a:buSzPts val="1800"/>
              <a:buAutoNum type="arabicPeriod"/>
            </a:pPr>
            <a:r>
              <a:rPr lang="en-US"/>
              <a:t>Which reaction is more reactive acids with amphoteric metals or strong alkalis and why ?</a:t>
            </a:r>
            <a:endParaRPr/>
          </a:p>
        </p:txBody>
      </p:sp>
      <p:pic>
        <p:nvPicPr>
          <p:cNvPr id="119" name="Google Shape;119;gcff38449f8_0_7"/>
          <p:cNvPicPr preferRelativeResize="0"/>
          <p:nvPr>
            <p:ph idx="4294967295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773850" y="208670"/>
            <a:ext cx="1190700" cy="1190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4" name="Google Shape;124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622375" y="269567"/>
            <a:ext cx="1234200" cy="1234200"/>
          </a:xfrm>
          <a:prstGeom prst="rect">
            <a:avLst/>
          </a:prstGeom>
          <a:noFill/>
          <a:ln>
            <a:noFill/>
          </a:ln>
        </p:spPr>
      </p:pic>
      <p:sp>
        <p:nvSpPr>
          <p:cNvPr id="125" name="Google Shape;125;p4"/>
          <p:cNvSpPr txBox="1"/>
          <p:nvPr/>
        </p:nvSpPr>
        <p:spPr>
          <a:xfrm>
            <a:off x="828567" y="991333"/>
            <a:ext cx="10401600" cy="474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4572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-US" sz="5335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b="1" i="0" sz="5335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-US" sz="5335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b="1" i="0" sz="5335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865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>
    <mc:Choice Requires="p14">
      <p:transition spd="slow" p14:dur="1400">
        <p14:rippl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2021-02-19T10:52:00Z</dcterms:creat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1033-11.2.0.10176</vt:lpwstr>
  </property>
</Properties>
</file>