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2" roundtripDataSignature="AMtx7mgADI0XhvfyfkRAi6IakiVolTF5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914400" y="2475309"/>
            <a:ext cx="7315200" cy="20252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3028950" y="642938"/>
            <a:ext cx="3086100" cy="1736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089fd4bc67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089fd4bc67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g1089fd4bc67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914400" y="2475309"/>
            <a:ext cx="7315200" cy="20252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:notes"/>
          <p:cNvSpPr/>
          <p:nvPr>
            <p:ph idx="2" type="sldImg"/>
          </p:nvPr>
        </p:nvSpPr>
        <p:spPr>
          <a:xfrm>
            <a:off x="3028950" y="642938"/>
            <a:ext cx="3086100" cy="1736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914400" y="2475309"/>
            <a:ext cx="7315200" cy="20252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3028950" y="642938"/>
            <a:ext cx="3086100" cy="1736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089fd4bc67_0_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089fd4bc67_0_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g1089fd4bc67_0_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1" name="Google Shape;3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title"/>
          </p:nvPr>
        </p:nvSpPr>
        <p:spPr>
          <a:xfrm>
            <a:off x="1414780" y="2160270"/>
            <a:ext cx="8907145" cy="36277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925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CHEMISTRY</a:t>
            </a:r>
            <a:r>
              <a:rPr lang="en-US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-X</a:t>
            </a:r>
            <a:br>
              <a:rPr lang="en-US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</a:t>
            </a:r>
            <a:r>
              <a:rPr lang="en-US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-2</a:t>
            </a:r>
            <a:br>
              <a:rPr lang="en-US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</a:t>
            </a:r>
            <a:r>
              <a:rPr lang="en-US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-ACIDS BASES AND SALTS</a:t>
            </a:r>
            <a:br>
              <a:rPr lang="en-US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 TOPIC</a:t>
            </a:r>
            <a:r>
              <a:rPr lang="en-US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- REACTION OF ACIDS WITH M-OXIDES , HYDROXIDES, CARBONATES AND BICARBONATES AND OTHER COMPOUNDS</a:t>
            </a:r>
            <a:br>
              <a:rPr lang="en-US" sz="4265"/>
            </a:br>
            <a:endParaRPr sz="4265"/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3200" y="203200"/>
            <a:ext cx="1587500" cy="158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089fd4bc67_0_0"/>
          <p:cNvSpPr txBox="1"/>
          <p:nvPr>
            <p:ph type="title"/>
          </p:nvPr>
        </p:nvSpPr>
        <p:spPr>
          <a:xfrm>
            <a:off x="838200" y="365125"/>
            <a:ext cx="74013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	</a:t>
            </a:r>
            <a:r>
              <a:rPr lang="en-US">
                <a:solidFill>
                  <a:srgbClr val="FF0000"/>
                </a:solidFill>
              </a:rPr>
              <a:t>Learning Outcome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6" name="Google Shape;96;g1089fd4bc67_0_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	After going through the topic students can be able to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understand the </a:t>
            </a:r>
            <a:r>
              <a:rPr lang="en-US"/>
              <a:t>reactions</a:t>
            </a:r>
            <a:r>
              <a:rPr lang="en-US"/>
              <a:t> of acids with metal-oxides, hydro-oxides, carbonates and bi-carbonates.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They can able to study the reactivity of acids with different compounds</a:t>
            </a:r>
            <a:endParaRPr/>
          </a:p>
        </p:txBody>
      </p:sp>
      <p:pic>
        <p:nvPicPr>
          <p:cNvPr id="97" name="Google Shape;97;g1089fd4bc67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61375" y="234225"/>
            <a:ext cx="1587500" cy="158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/>
          <p:nvPr>
            <p:ph idx="4294967295" type="ctrTitle"/>
          </p:nvPr>
        </p:nvSpPr>
        <p:spPr>
          <a:xfrm>
            <a:off x="86360" y="366607"/>
            <a:ext cx="10613813" cy="4425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b="0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REACTIONOF ACIDS WITH M-OXIDES AND HYDROXIDES</a:t>
            </a:r>
            <a:endParaRPr b="0" i="0" sz="32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>
            <p:ph idx="4294967295" type="subTitle"/>
          </p:nvPr>
        </p:nvSpPr>
        <p:spPr>
          <a:xfrm>
            <a:off x="86360" y="1147233"/>
            <a:ext cx="10276840" cy="40627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b="1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ACIDS + M-OXIDES -&gt; SALT + H</a:t>
            </a:r>
            <a:r>
              <a:rPr b="1" baseline="-2500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1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b="1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rPr b="1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ACIDS + M-HYDROXIDES -&gt; SALT + H</a:t>
            </a:r>
            <a:r>
              <a:rPr b="1" baseline="-2500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1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b="1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t/>
            </a:r>
            <a:endParaRPr b="1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rPr b="1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* </a:t>
            </a: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is simply a Neutralisation reaction.</a:t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MgO + HCl -&gt; MgCl</a:t>
            </a:r>
            <a:r>
              <a:rPr b="0" baseline="-2500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H</a:t>
            </a:r>
            <a:r>
              <a:rPr b="0" baseline="-2500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Ca(OH)</a:t>
            </a:r>
            <a:r>
              <a:rPr b="0" baseline="-2500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H</a:t>
            </a:r>
            <a:r>
              <a:rPr b="0" baseline="-2500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b="0" baseline="-2500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-&gt; Ca(SO4)</a:t>
            </a:r>
            <a:r>
              <a:rPr b="0" baseline="-2500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</a:t>
            </a: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H</a:t>
            </a:r>
            <a:r>
              <a:rPr b="0" baseline="-2500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t/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* The vigoroucity of the reaction decreases as we go down along the MRS.</a:t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t/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t/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t/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4" name="Google Shape;10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63192" y="104675"/>
            <a:ext cx="1422400" cy="142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>
            <p:ph type="title"/>
          </p:nvPr>
        </p:nvSpPr>
        <p:spPr>
          <a:xfrm>
            <a:off x="508000" y="-127000"/>
            <a:ext cx="9563947" cy="11823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265"/>
              <a:buFont typeface="Calibri"/>
              <a:buNone/>
            </a:pPr>
            <a:r>
              <a:rPr lang="en-US" sz="4265">
                <a:solidFill>
                  <a:srgbClr val="FF0000"/>
                </a:solidFill>
              </a:rPr>
              <a:t>Reaction of Acids with Carbonates and Bicarbonates.</a:t>
            </a:r>
            <a:endParaRPr sz="4265">
              <a:solidFill>
                <a:srgbClr val="FF0000"/>
              </a:solidFill>
            </a:endParaRPr>
          </a:p>
        </p:txBody>
      </p:sp>
      <p:sp>
        <p:nvSpPr>
          <p:cNvPr id="110" name="Google Shape;110;p3"/>
          <p:cNvSpPr txBox="1"/>
          <p:nvPr>
            <p:ph idx="1" type="body"/>
          </p:nvPr>
        </p:nvSpPr>
        <p:spPr>
          <a:xfrm>
            <a:off x="839470" y="1359535"/>
            <a:ext cx="10925810" cy="40627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ACIDS + M-CARBONATES -&gt; SALTS + CO2 + H2O</a:t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ACIDS + M-BICARBONATES -&gt; SALTS + CO2 + H2O</a:t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Ex. Na2CO3 + HCl -&gt; NaCl + H2O +CO2</a:t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Mg(HCO3)2 + H2SO4 -&gt; MgSO4 + H2O + CO2</a:t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t/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here the CO2 gas released can be tested by passing the gas through lime water   which turns lime water milky and if excess passed it becomes colorless forming soluble Ca(HCO3)2.</a:t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above expt can be performed with following vidio link :</a:t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rPr b="0" i="0" lang="en-US" sz="26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https://youtu.be/nRMyMIy7U6E</a:t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5"/>
              <a:buFont typeface="Arial"/>
              <a:buNone/>
            </a:pPr>
            <a:r>
              <a:t/>
            </a:r>
            <a:endParaRPr b="0" i="0" sz="26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96970" y="331503"/>
            <a:ext cx="1268307" cy="1268307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3"/>
          <p:cNvSpPr txBox="1"/>
          <p:nvPr>
            <p:ph idx="1" type="body"/>
          </p:nvPr>
        </p:nvSpPr>
        <p:spPr>
          <a:xfrm>
            <a:off x="839470" y="6069330"/>
            <a:ext cx="4197350" cy="219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40000"/>
          </a:bodyPr>
          <a:lstStyle/>
          <a:p>
            <a:pPr indent="-182879" lvl="8" marL="3886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/>
          <p:nvPr>
            <p:ph type="title"/>
          </p:nvPr>
        </p:nvSpPr>
        <p:spPr>
          <a:xfrm>
            <a:off x="838200" y="365125"/>
            <a:ext cx="97251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Reaction of Acids with M-Sulphites, M-Nitrites, M- Sulphides and Non-metals.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8" name="Google Shape;118;p4"/>
          <p:cNvSpPr txBox="1"/>
          <p:nvPr>
            <p:ph idx="1" type="body"/>
          </p:nvPr>
        </p:nvSpPr>
        <p:spPr>
          <a:xfrm>
            <a:off x="838200" y="1825625"/>
            <a:ext cx="8849995" cy="43516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Acid + M-Sulphite -&gt; Salt + SO</a:t>
            </a:r>
            <a:r>
              <a:rPr baseline="-25000" lang="en-US"/>
              <a:t>2</a:t>
            </a:r>
            <a:r>
              <a:rPr lang="en-US"/>
              <a:t> + H</a:t>
            </a:r>
            <a:r>
              <a:rPr baseline="-25000" lang="en-US"/>
              <a:t>2</a:t>
            </a:r>
            <a:r>
              <a:rPr lang="en-US"/>
              <a:t>O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Acid + M-Nitrites -&gt; Salt + NO</a:t>
            </a:r>
            <a:r>
              <a:rPr baseline="-25000" lang="en-US"/>
              <a:t>2</a:t>
            </a:r>
            <a:r>
              <a:rPr lang="en-US"/>
              <a:t> + H</a:t>
            </a:r>
            <a:r>
              <a:rPr baseline="-25000" lang="en-US"/>
              <a:t>2</a:t>
            </a:r>
            <a:r>
              <a:rPr lang="en-US"/>
              <a:t>O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Acid + M-Sulphide -&gt; Salt + H</a:t>
            </a:r>
            <a:r>
              <a:rPr baseline="-25000" lang="en-US"/>
              <a:t>2</a:t>
            </a:r>
            <a:r>
              <a:rPr lang="en-US"/>
              <a:t>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Acids + N-Metal -&gt; Salt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Ex - CaSO3 + HCl -&gt; CaCl2 + SO2 + H2O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     ZnNO2 + H2SO4 -&gt; ZnSO4 + NO2 + H2O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     ZnS + HCl -&gt; ZnCl2 + H2S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     Na + Cl2 -&gt; 2NaCl</a:t>
            </a:r>
            <a:endParaRPr/>
          </a:p>
        </p:txBody>
      </p:sp>
      <p:pic>
        <p:nvPicPr>
          <p:cNvPr id="119" name="Google Shape;119;p4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61355" y="432657"/>
            <a:ext cx="1190700" cy="119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089fd4bc67_0_7"/>
          <p:cNvSpPr txBox="1"/>
          <p:nvPr>
            <p:ph type="ctrTitle"/>
          </p:nvPr>
        </p:nvSpPr>
        <p:spPr>
          <a:xfrm>
            <a:off x="682550" y="1122375"/>
            <a:ext cx="7491900" cy="1282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	</a:t>
            </a:r>
            <a:r>
              <a:rPr lang="en-US">
                <a:solidFill>
                  <a:srgbClr val="FF0000"/>
                </a:solidFill>
              </a:rPr>
              <a:t> Assesment questions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26" name="Google Shape;126;g1089fd4bc67_0_7"/>
          <p:cNvSpPr txBox="1"/>
          <p:nvPr>
            <p:ph idx="1" type="subTitle"/>
          </p:nvPr>
        </p:nvSpPr>
        <p:spPr>
          <a:xfrm>
            <a:off x="1524000" y="2535172"/>
            <a:ext cx="9144000" cy="3737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0" lvl="0" marL="457200" rtl="0" algn="ctr">
              <a:spcBef>
                <a:spcPts val="1000"/>
              </a:spcBef>
              <a:spcAft>
                <a:spcPts val="0"/>
              </a:spcAft>
              <a:buSzPts val="2400"/>
              <a:buAutoNum type="arabicPeriod"/>
            </a:pPr>
            <a:r>
              <a:rPr lang="en-US"/>
              <a:t>Write the observations and reactions followed by crushed egg shell and vinegar.</a:t>
            </a:r>
            <a:endParaRPr/>
          </a:p>
          <a:p>
            <a:pPr indent="-381000" lvl="0" marL="457200" rtl="0" algn="ctr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t/>
            </a:r>
            <a:endParaRPr/>
          </a:p>
          <a:p>
            <a:pPr indent="-381000" lvl="0" marL="457200" rtl="0" algn="ctr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/>
              <a:t>Explain the different behavior of metals like Na and Cu with acids and bases.</a:t>
            </a:r>
            <a:endParaRPr/>
          </a:p>
        </p:txBody>
      </p:sp>
      <p:pic>
        <p:nvPicPr>
          <p:cNvPr id="127" name="Google Shape;127;g1089fd4bc67_0_7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61355" y="432657"/>
            <a:ext cx="1190700" cy="119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"/>
          <p:cNvSpPr/>
          <p:nvPr/>
        </p:nvSpPr>
        <p:spPr>
          <a:xfrm>
            <a:off x="785707" y="1691640"/>
            <a:ext cx="9775613" cy="16021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26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THANKING YOU</a:t>
            </a:r>
            <a:endParaRPr b="1" i="0" sz="426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265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EDUCATIONAL GROUP</a:t>
            </a:r>
            <a:endParaRPr b="1" i="0" sz="4265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3" name="Google Shape;133;p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61320" y="265125"/>
            <a:ext cx="1587600" cy="158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2021-02-19T10:56:00Z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1033-11.2.0.10176</vt:lpwstr>
  </property>
</Properties>
</file>