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jx2aH1B2AICLBb0PF435/LMCYp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09407a1b7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09407a1b7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9407a1b7b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09407a1b7b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835025" y="274955"/>
            <a:ext cx="11054080" cy="16935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CLASS-X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835025" y="2225040"/>
            <a:ext cx="9832975" cy="31197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None/>
            </a:pPr>
            <a:r>
              <a:rPr lang="en-US" sz="4000">
                <a:solidFill>
                  <a:srgbClr val="FF0000"/>
                </a:solidFill>
              </a:rPr>
              <a:t>CLASS-X</a:t>
            </a:r>
            <a:br>
              <a:rPr lang="en-US" sz="4000">
                <a:solidFill>
                  <a:srgbClr val="FF0000"/>
                </a:solidFill>
              </a:rPr>
            </a:br>
            <a:r>
              <a:rPr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SUBJECT-</a:t>
            </a:r>
            <a:r>
              <a:rPr b="1"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CHEMISTRY</a:t>
            </a:r>
            <a:br>
              <a:rPr b="1"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CHAPTER-2</a:t>
            </a:r>
            <a:br>
              <a:rPr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TOPIC – </a:t>
            </a:r>
            <a:r>
              <a:rPr lang="en-US" sz="4000">
                <a:latin typeface="Calibri"/>
                <a:ea typeface="Calibri"/>
                <a:cs typeface="Calibri"/>
                <a:sym typeface="Calibri"/>
              </a:rPr>
              <a:t>ACIDS BASES AND SALTS</a:t>
            </a:r>
            <a:br>
              <a:rPr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SUB TOPIC- </a:t>
            </a:r>
            <a:r>
              <a:rPr lang="en-US" sz="4000">
                <a:latin typeface="Calibri"/>
                <a:ea typeface="Calibri"/>
                <a:cs typeface="Calibri"/>
                <a:sym typeface="Calibri"/>
              </a:rPr>
              <a:t>PROPERTIES OF ACIDS AND BASES</a:t>
            </a:r>
            <a:endParaRPr sz="4000"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5025" y="666115"/>
            <a:ext cx="1911350" cy="1302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09407a1b7b_0_0"/>
          <p:cNvSpPr txBox="1"/>
          <p:nvPr>
            <p:ph type="ctrTitle"/>
          </p:nvPr>
        </p:nvSpPr>
        <p:spPr>
          <a:xfrm>
            <a:off x="682550" y="1122375"/>
            <a:ext cx="8353200" cy="925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Learning</a:t>
            </a:r>
            <a:r>
              <a:rPr lang="en-US">
                <a:solidFill>
                  <a:srgbClr val="FF0000"/>
                </a:solidFill>
              </a:rPr>
              <a:t> Outcome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2" name="Google Shape;92;g109407a1b7b_0_0"/>
          <p:cNvSpPr txBox="1"/>
          <p:nvPr>
            <p:ph idx="1" type="subTitle"/>
          </p:nvPr>
        </p:nvSpPr>
        <p:spPr>
          <a:xfrm>
            <a:off x="682550" y="2047575"/>
            <a:ext cx="9985500" cy="403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800"/>
              <a:t>After going through the topic students can able to </a:t>
            </a:r>
            <a:endParaRPr sz="28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understand the </a:t>
            </a:r>
            <a:r>
              <a:rPr lang="en-US" sz="2800"/>
              <a:t>difference</a:t>
            </a:r>
            <a:r>
              <a:rPr lang="en-US" sz="2800"/>
              <a:t> between acids and bases</a:t>
            </a:r>
            <a:endParaRPr sz="28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They can know their properties as well.</a:t>
            </a:r>
            <a:endParaRPr sz="28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understand the reactions of acids with metals</a:t>
            </a:r>
            <a:endParaRPr sz="2800"/>
          </a:p>
        </p:txBody>
      </p:sp>
      <p:pic>
        <p:nvPicPr>
          <p:cNvPr id="93" name="Google Shape;93;g109407a1b7b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54425" y="745190"/>
            <a:ext cx="1911350" cy="1302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TO DISTINGUISH BETWEEN PROPERTY OF ACIDS AND BASES.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9" name="Google Shape;99;p2"/>
          <p:cNvSpPr txBox="1"/>
          <p:nvPr>
            <p:ph idx="1" type="body"/>
          </p:nvPr>
        </p:nvSpPr>
        <p:spPr>
          <a:xfrm>
            <a:off x="838200" y="1825625"/>
            <a:ext cx="11076940" cy="4735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ACIDS							BASES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-&gt; Sour taste, watery touch, 		  -&gt; Bitter taste, slippery in touch,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soluble at any propertion with water    only alkalis are soluble.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-&gt; Release H+ ions which really remain   -&gt; Release OH- ions when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in the form of H3O</a:t>
            </a:r>
            <a:r>
              <a:rPr baseline="30000" lang="en-US"/>
              <a:t>+</a:t>
            </a:r>
            <a:r>
              <a:rPr lang="en-US"/>
              <a:t> ions (hydronium)		   dissolved in water.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-&gt; Their aq solution turns blue litmus to  -&gt; Their aq solution turns red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red.							litmus to blue.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-&gt; Their aq solution both conduct electricity.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-&gt; Strong acids are corrosive than weak -&gt; also strong bases are 								corrosive.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H</a:t>
            </a:r>
            <a:r>
              <a:rPr baseline="-25000" lang="en-US"/>
              <a:t>2</a:t>
            </a:r>
            <a:r>
              <a:rPr lang="en-US"/>
              <a:t>SO</a:t>
            </a:r>
            <a:r>
              <a:rPr baseline="-25000" lang="en-US"/>
              <a:t>4</a:t>
            </a:r>
            <a:r>
              <a:rPr lang="en-US"/>
              <a:t> + H</a:t>
            </a:r>
            <a:r>
              <a:rPr baseline="-25000" lang="en-US"/>
              <a:t>2</a:t>
            </a:r>
            <a:r>
              <a:rPr lang="en-US"/>
              <a:t>O -&gt; H</a:t>
            </a:r>
            <a:r>
              <a:rPr baseline="-25000" lang="en-US"/>
              <a:t>3</a:t>
            </a:r>
            <a:r>
              <a:rPr lang="en-US"/>
              <a:t>O</a:t>
            </a:r>
            <a:r>
              <a:rPr baseline="30000" lang="en-US"/>
              <a:t>+</a:t>
            </a:r>
            <a:r>
              <a:rPr lang="en-US"/>
              <a:t> + SO</a:t>
            </a:r>
            <a:r>
              <a:rPr baseline="-25000" lang="en-US"/>
              <a:t>4</a:t>
            </a:r>
            <a:r>
              <a:rPr baseline="30000" lang="en-US"/>
              <a:t>2-</a:t>
            </a:r>
            <a:r>
              <a:rPr lang="en-US"/>
              <a:t>		   KOH + H</a:t>
            </a:r>
            <a:r>
              <a:rPr baseline="-25000" lang="en-US"/>
              <a:t>2</a:t>
            </a:r>
            <a:r>
              <a:rPr lang="en-US"/>
              <a:t>O -&gt; K</a:t>
            </a:r>
            <a:r>
              <a:rPr baseline="30000" lang="en-US"/>
              <a:t>+</a:t>
            </a:r>
            <a:r>
              <a:rPr lang="en-US"/>
              <a:t> + OH</a:t>
            </a:r>
            <a:r>
              <a:rPr baseline="30000" lang="en-US"/>
              <a:t>-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00" name="Google Shape;100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24665" y="1070720"/>
            <a:ext cx="1911300" cy="130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EXPERIMENTAL DEMONSTRATION</a:t>
            </a:r>
            <a:endParaRPr/>
          </a:p>
        </p:txBody>
      </p:sp>
      <p:sp>
        <p:nvSpPr>
          <p:cNvPr id="106" name="Google Shape;106;p3"/>
          <p:cNvSpPr txBox="1"/>
          <p:nvPr>
            <p:ph idx="1" type="body"/>
          </p:nvPr>
        </p:nvSpPr>
        <p:spPr>
          <a:xfrm>
            <a:off x="838200" y="1825625"/>
            <a:ext cx="10917600" cy="50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To show that electric current passes through an aq solution of acids </a:t>
            </a:r>
            <a:endParaRPr/>
          </a:p>
        </p:txBody>
      </p:sp>
      <p:pic>
        <p:nvPicPr>
          <p:cNvPr id="107" name="Google Shape;107;p3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45890" y="365120"/>
            <a:ext cx="1911300" cy="130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38875" y="2266075"/>
            <a:ext cx="7597075" cy="4821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	Reaction of Acids with Metals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4" name="Google Shape;114;p4"/>
          <p:cNvSpPr txBox="1"/>
          <p:nvPr>
            <p:ph idx="1" type="body"/>
          </p:nvPr>
        </p:nvSpPr>
        <p:spPr>
          <a:xfrm>
            <a:off x="838200" y="1537970"/>
            <a:ext cx="10293350" cy="4639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		</a:t>
            </a:r>
            <a:r>
              <a:rPr b="1" lang="en-US"/>
              <a:t>Acid + Metal -&gt; Salt + H</a:t>
            </a:r>
            <a:r>
              <a:rPr b="1" baseline="-25000" lang="en-US"/>
              <a:t>2</a:t>
            </a:r>
            <a:endParaRPr b="1" baseline="-25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	* Reaction with highly reactive metals (Na,K...)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	* Reaction with moderately reactive metals (Mg,Zn,Fe...)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	* Reaction with least reactive metals (No reaction as H is more reactive than those metals) -(Cu,Ag..). but they can only react with an acid mixture (3HCl + HNO3 both conc.) known as </a:t>
            </a:r>
            <a:r>
              <a:rPr b="1" lang="en-US"/>
              <a:t>Aqua Regia or Royal </a:t>
            </a:r>
            <a:r>
              <a:rPr lang="en-US"/>
              <a:t>Water where they form corresponding Chlorides.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	* H2 gas is not released when Nitric Acid reacts with metals as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	dil. or conc. HNO3 is a strong Ox Agent which releases nascent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	Oxygen which instantly combines with H2 gas released to form 	water.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115" name="Google Shape;115;p4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6720" y="168910"/>
            <a:ext cx="1494790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09407a1b7b_0_7"/>
          <p:cNvSpPr txBox="1"/>
          <p:nvPr>
            <p:ph type="title"/>
          </p:nvPr>
        </p:nvSpPr>
        <p:spPr>
          <a:xfrm>
            <a:off x="838200" y="365125"/>
            <a:ext cx="80349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Examples of different metals reaction with 	Acids.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1" name="Google Shape;121;g109407a1b7b_0_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Na + HCl (dil) → NaCl + H2 [vigorous and highly exothermic]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Zn + H2SO4(dil) → ZnSO4 + H2 [less vigorous]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Cu + HCl (dil) → No reaction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Ag, Cu and Pt only can react with aqua regia to form corresponding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chlorides.</a:t>
            </a:r>
            <a:endParaRPr/>
          </a:p>
        </p:txBody>
      </p:sp>
      <p:pic>
        <p:nvPicPr>
          <p:cNvPr id="122" name="Google Shape;122;g109407a1b7b_0_7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6720" y="168910"/>
            <a:ext cx="1494900" cy="119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 txBox="1"/>
          <p:nvPr>
            <p:ph type="title"/>
          </p:nvPr>
        </p:nvSpPr>
        <p:spPr>
          <a:xfrm>
            <a:off x="838200" y="365125"/>
            <a:ext cx="7125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8" name="Google Shape;128;p5"/>
          <p:cNvSpPr txBox="1"/>
          <p:nvPr>
            <p:ph idx="1" type="body"/>
          </p:nvPr>
        </p:nvSpPr>
        <p:spPr>
          <a:xfrm>
            <a:off x="838200" y="1825625"/>
            <a:ext cx="10629265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5" marL="2286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		</a:t>
            </a:r>
            <a:r>
              <a:rPr lang="en-US" sz="4400"/>
              <a:t>THANKING YOU</a:t>
            </a:r>
            <a:endParaRPr sz="4400"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rPr lang="en-US" sz="4400"/>
              <a:t>	</a:t>
            </a:r>
            <a:r>
              <a:rPr lang="en-US" sz="4400">
                <a:solidFill>
                  <a:srgbClr val="FF0000"/>
                </a:solidFill>
              </a:rPr>
              <a:t>ODM EDUCATIONAL GROUP</a:t>
            </a:r>
            <a:endParaRPr sz="4400">
              <a:solidFill>
                <a:srgbClr val="FF0000"/>
              </a:solidFill>
            </a:endParaRPr>
          </a:p>
        </p:txBody>
      </p:sp>
      <p:pic>
        <p:nvPicPr>
          <p:cNvPr id="129" name="Google Shape;129;p5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88200" y="634920"/>
            <a:ext cx="1190700" cy="119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2021-06-18T16:32:00Z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