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ifLeIPrk7Caxb3TnEM+Ysg656Wi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sqIbTQ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wH4v7E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09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ରମ୍ଭା ନୂଆ ଜାଗା ଦେଖିଲା 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:ଅଭ୍ୟାସ- ସୃଜନାତ୍ମକ ଲିଖନ ଓ ବ୍ୟାକରଣ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>
            <p:ph idx="1" type="body"/>
          </p:nvPr>
        </p:nvSpPr>
        <p:spPr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b="1" lang="or-IN" sz="4000" u="sng">
                <a:solidFill>
                  <a:srgbClr val="FF0000"/>
                </a:solidFill>
              </a:rPr>
              <a:t> </a:t>
            </a:r>
            <a:r>
              <a:rPr b="1" lang="or-IN" sz="3800" u="sng">
                <a:solidFill>
                  <a:srgbClr val="FF0000"/>
                </a:solidFill>
              </a:rPr>
              <a:t>ବଚନ ବଦଳାଅ |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ରୋଗୀ---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ଶିକ୍ଷକ---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ଆମ୍ବ---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କଦମ୍ବଫୁଲ---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କମ୍ପାଉଣ୍ଡର---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ମାଠିଆ---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ଡାଳିମ୍ବ---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ପିଲା---</a:t>
            </a:r>
            <a:endParaRPr/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2082" y="-1"/>
            <a:ext cx="2041770" cy="118382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3" name="Google Shape;193;p12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1986642"/>
            <a:ext cx="6095999" cy="3956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>
            <p:ph idx="1" type="body"/>
          </p:nvPr>
        </p:nvSpPr>
        <p:spPr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b="1" lang="or-IN" sz="4000" u="sng">
                <a:solidFill>
                  <a:srgbClr val="FF0000"/>
                </a:solidFill>
              </a:rPr>
              <a:t> </a:t>
            </a:r>
            <a:r>
              <a:rPr b="1" lang="or-IN" sz="3800" u="sng">
                <a:solidFill>
                  <a:srgbClr val="FF0000"/>
                </a:solidFill>
              </a:rPr>
              <a:t>ବଚନ ବଦଳାଅ |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ରୋଗୀ---ରୋଗୀମାନେ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ଶିକ୍ଷକ--- ଶିକ୍ଷକମାନେ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ଆମ୍ବ---   ଆମ୍ବଗୁଡିକ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କଦମ୍ବଫୁଲ---କଦମ୍ବଫୁଲଗୁଡିକ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କମ୍ପାଉଣ୍ଡର---କମ୍ପାଉଣ୍ଡରମାନେ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ମାଠିଆ---  ମାଠିଆଗୁଡିକ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ଡାଳିମ୍ବ---  ଡାଳିମ୍ବଗୁଡିକ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or-IN" sz="4000"/>
              <a:t>ପିଲା---    ପିଲା ମାନେ</a:t>
            </a:r>
            <a:endParaRPr/>
          </a:p>
        </p:txBody>
      </p:sp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199" y="265000"/>
            <a:ext cx="2041770" cy="83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1" name="Google Shape;201;p13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1333500"/>
            <a:ext cx="3809999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b="1" lang="or-IN" sz="4000" u="sng">
                <a:solidFill>
                  <a:srgbClr val="FF0000"/>
                </a:solidFill>
              </a:rPr>
              <a:t>ବଚନ ବଦଳାଅ </a:t>
            </a:r>
            <a:endParaRPr b="1" sz="3600" u="sng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କୁମ୍ଭାର ---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ଚୁମ୍ବକ ---               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ଡାମ୍ଫଣ ---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କମ୍ପାସ ---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କମ୍ବଳ ---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ଲୋକ ---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ଚମ୍ପାଫୁଲ ---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 ଡାକ୍ତର ---</a:t>
            </a:r>
            <a:endParaRPr b="1" sz="4400"/>
          </a:p>
        </p:txBody>
      </p:sp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6480" y="9005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9" name="Google Shape;209;p1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8510" y="1434193"/>
            <a:ext cx="446722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b="1" lang="or-IN" sz="4000" u="sng">
                <a:solidFill>
                  <a:srgbClr val="FF0000"/>
                </a:solidFill>
              </a:rPr>
              <a:t>ବଚନ ବଦଳାଅ </a:t>
            </a:r>
            <a:endParaRPr b="1" sz="3600" u="sng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କୁମ୍ଭାର --- କୁମ୍ଭାର ମାନେ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ଚୁମ୍ବକ --- ଚୁମ୍ବକ ଗୁଡିକ              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ଡାମ୍ଫଣ --- ଡାମ୍ଫଣ ଗୁଡିକ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କମ୍ପାସ --- କମ୍ପାସ ଗୁଡିକ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କମ୍ବଳ --- କମ୍ବଳ ଗୁଡିକ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ଲୋକ --- ଲୋକ ମାନେ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ଚମ୍ପାଫୁଲ --- ଚମ୍ପାଫୁଲ ଗୁଡିକ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 ଡାକ୍ତର ---  ଡାକ୍ତର ମାନେ </a:t>
            </a:r>
            <a:endParaRPr b="1" sz="4400"/>
          </a:p>
        </p:txBody>
      </p:sp>
      <p:pic>
        <p:nvPicPr>
          <p:cNvPr id="216" name="Google Shape;2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5159" y="-63691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7" name="Google Shape;217;p1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1280452"/>
            <a:ext cx="3886199" cy="3977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>
            <p:ph type="ctrTitle"/>
          </p:nvPr>
        </p:nvSpPr>
        <p:spPr>
          <a:xfrm>
            <a:off x="609600" y="228601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224" name="Google Shape;224;p16"/>
          <p:cNvSpPr txBox="1"/>
          <p:nvPr>
            <p:ph idx="1" type="subTitle"/>
          </p:nvPr>
        </p:nvSpPr>
        <p:spPr>
          <a:xfrm>
            <a:off x="0" y="1219200"/>
            <a:ext cx="89154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ଶ୍ରେଣୀ ଫର୍ଦ୍ଦଟିକୁ ମନେରଖ  |   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225" name="Google Shape;2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8194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3630" y="-45121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7" name="Google Shape;227;p1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>
            <p:ph type="title"/>
          </p:nvPr>
        </p:nvSpPr>
        <p:spPr>
          <a:xfrm>
            <a:off x="-6627" y="1017814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ଶ୍ରବଣ,କଥନ,ପଠନ ଓ ଲିଖନ ଶୈଳୀ 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33" name="Google Shape;2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5659" y="347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348" y="2632300"/>
            <a:ext cx="59436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00" y="273067"/>
            <a:ext cx="1504948" cy="121011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8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01" name="Google Shape;101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02" name="Google Shape;102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03" name="Google Shape;103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04" name="Google Shape;104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160338"/>
            <a:ext cx="2041770" cy="171720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" name="Google Shape;114;p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lob:https://web.whatsapp.com/a0c40815-65d3-42ca-b015-4fba181d7c9e" id="120" name="Google Shape;120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21" name="Google Shape;121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22" name="Google Shape;122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10668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descr="blob:https://web.whatsapp.com/2eea7fe1-3581-4f6f-a4fa-b46abd94897f" id="124" name="Google Shape;124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2eea7fe1-3581-4f6f-a4fa-b46abd94897f" id="125" name="Google Shape;125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525000" cy="81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8" name="Google Shape;128;p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34" name="Google Shape;134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35" name="Google Shape;135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36" name="Google Shape;136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37" name="Google Shape;137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38862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1" name="Google Shape;141;p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46" name="Google Shape;146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7" name="Google Shape;147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8" name="Google Shape;148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49" name="Google Shape;149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2" name="Google Shape;152;p8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57" name="Google Shape;157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8" name="Google Shape;158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9" name="Google Shape;159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60" name="Google Shape;160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5904" y="383831"/>
            <a:ext cx="1752600" cy="11537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7211786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>
            <p:ph idx="1" type="body"/>
          </p:nvPr>
        </p:nvSpPr>
        <p:spPr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800"/>
              <a:buNone/>
            </a:pPr>
            <a:r>
              <a:rPr b="1" lang="or-IN" sz="3800">
                <a:solidFill>
                  <a:srgbClr val="FF0000"/>
                </a:solidFill>
              </a:rPr>
              <a:t>                         </a:t>
            </a:r>
            <a:r>
              <a:rPr b="1" lang="or-IN" sz="4000" u="sng">
                <a:solidFill>
                  <a:srgbClr val="FF0000"/>
                </a:solidFill>
              </a:rPr>
              <a:t>ଆମ ବିଦ୍ୟାଳୟ</a:t>
            </a:r>
            <a:endParaRPr/>
          </a:p>
          <a:p>
            <a:pPr indent="-342900" lvl="0" marL="342900" rtl="0" algn="just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b="1" lang="or-IN" sz="4200"/>
              <a:t> </a:t>
            </a:r>
            <a:endParaRPr/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5791200"/>
            <a:ext cx="2041770" cy="106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1" name="Google Shape;171;p10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609600"/>
            <a:ext cx="88392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6734" y="-57150"/>
            <a:ext cx="2041770" cy="1066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idx="1" type="body"/>
          </p:nvPr>
        </p:nvSpPr>
        <p:spPr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or-IN" sz="6400">
                <a:solidFill>
                  <a:srgbClr val="FF0000"/>
                </a:solidFill>
              </a:rPr>
              <a:t>        </a:t>
            </a:r>
            <a:r>
              <a:rPr b="1" lang="or-IN" sz="5600" u="sng">
                <a:solidFill>
                  <a:srgbClr val="FF0000"/>
                </a:solidFill>
              </a:rPr>
              <a:t>ଆମବିଦ୍ୟାଳୟ </a:t>
            </a:r>
            <a:endParaRPr/>
          </a:p>
          <a:p>
            <a:pPr indent="-342900" lvl="0" marL="342900" rtl="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3800"/>
              <a:t>ବିଦ୍ୟାଳୟ ହେଉଛି ଶିକ୍ଷାର ମନ୍ଦିର |</a:t>
            </a:r>
            <a:endParaRPr/>
          </a:p>
          <a:p>
            <a:pPr indent="-342900" lvl="0" marL="342900" rtl="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3800"/>
              <a:t>ଆମ ବିଦ୍ୟାଳୟର ନାମ ଓଡ଼ିଏମ ପବ୍ଲିକ ସ୍କୁଲ |</a:t>
            </a:r>
            <a:endParaRPr/>
          </a:p>
          <a:p>
            <a:pPr indent="-342900" lvl="0" marL="342900" rtl="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3800"/>
              <a:t>ଏହା ଖୋର୍ଦ୍ଧା ଜିଲ୍ଲା ଅନ୍ତର୍ଗତ ଭୁବନେଶ୍ଵରର ପଟିଆ ଅଞ୍ଚଳରେ</a:t>
            </a:r>
            <a:endParaRPr/>
          </a:p>
          <a:p>
            <a:pPr indent="-342900" lvl="0" marL="342900" rtl="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3800"/>
              <a:t>ଅବସ୍ଥିତ |ଆମ ବିଦ୍ୟାଳୟରେ ନର୍ସରୀ ରୁ ଦ୍ଵାଦଶ ଶ୍ରେଣୀ ପର୍ଯ୍ୟନ୍ତ</a:t>
            </a:r>
            <a:endParaRPr/>
          </a:p>
          <a:p>
            <a:pPr indent="-342900" lvl="0" marL="342900" rtl="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3800"/>
              <a:t>ରହିଛି|ଏହା  ଆଗରେ ଗଣେଶଙ୍କର ମନ୍ଦିର ଓ ଚାରିପାଖରେ</a:t>
            </a:r>
            <a:endParaRPr/>
          </a:p>
          <a:p>
            <a:pPr indent="-342900" lvl="0" marL="342900" rtl="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3800"/>
              <a:t>ପାଚେରୀ ଅଛି |ବିଦ୍ୟାଳୟରେ ଅନେକ ଶ୍ରେଣୀଗୃହ,ପାଠାଗାର,</a:t>
            </a:r>
            <a:endParaRPr/>
          </a:p>
          <a:p>
            <a:pPr indent="-342900" lvl="0" marL="342900" rtl="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3800"/>
              <a:t>ଅଫିସଗୃହ,ଶୌଚାଳୟ,ଖେଳ ପଡିଆ,ପାର୍କ,ସୁଇମିଂପୁଲ ଆଦି</a:t>
            </a:r>
            <a:endParaRPr/>
          </a:p>
          <a:p>
            <a:pPr indent="-342900" lvl="0" marL="342900" rtl="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3800"/>
              <a:t>ରହିଛି |ଆମ ବିଦ୍ୟାଳୟ ସକାଳ ୮:୧୫ ରେ ଆରମ୍ଭ ହୋଇ ଅପରାହ୍ନ</a:t>
            </a:r>
            <a:endParaRPr/>
          </a:p>
          <a:p>
            <a:pPr indent="-342900" lvl="0" marL="342900" rtl="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3800"/>
              <a:t>୪:୧୫ରେ ଶେଷ ହୁଏ | ଏଠାରେ ଅନେକ ଉତ୍ସବ,କ୍ରିଡା ପ୍ରତିଯୋଗିତା</a:t>
            </a:r>
            <a:endParaRPr/>
          </a:p>
          <a:p>
            <a:pPr indent="-342900" lvl="0" marL="342900" rtl="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3800"/>
              <a:t>ବାର୍ଷିକ ଉତ୍ସବ ଆଦି ପାଳନ କରାଯାଏ |ଆମ ବିଦ୍ୟାଳୟ ଏକ ଆଦର୍ଶ </a:t>
            </a:r>
            <a:endParaRPr/>
          </a:p>
          <a:p>
            <a:pPr indent="-342900" lvl="0" marL="342900" rtl="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3800"/>
              <a:t>ବିଦ୍ୟାଳୟ |ଆମେ ଆମ ବିଦ୍ୟାଳୟ ପାଇଁ ଗର୍ବ ଅନୁଭବ କରୁ |</a:t>
            </a:r>
            <a:endParaRPr/>
          </a:p>
          <a:p>
            <a:pPr indent="-342900" lvl="0" marL="342900" rtl="0" algn="l">
              <a:spcBef>
                <a:spcPts val="64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or-IN" sz="3800"/>
              <a:t> </a:t>
            </a:r>
            <a:endParaRPr/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4956" y="-117700"/>
            <a:ext cx="2041770" cy="106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11"/>
          <p:cNvSpPr/>
          <p:nvPr/>
        </p:nvSpPr>
        <p:spPr>
          <a:xfrm>
            <a:off x="35496" y="0"/>
            <a:ext cx="9073008" cy="68927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0192" y="287450"/>
            <a:ext cx="2200241" cy="9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1524000"/>
            <a:ext cx="141513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3000" y="1524000"/>
            <a:ext cx="141513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8800" y="1524000"/>
            <a:ext cx="141513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0" y="3962400"/>
            <a:ext cx="141513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4200" y="4038600"/>
            <a:ext cx="141513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