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316" r:id="rId4"/>
    <p:sldId id="300" r:id="rId5"/>
    <p:sldId id="304" r:id="rId6"/>
    <p:sldId id="305" r:id="rId7"/>
    <p:sldId id="306" r:id="rId8"/>
    <p:sldId id="307" r:id="rId9"/>
    <p:sldId id="312" r:id="rId10"/>
    <p:sldId id="317" r:id="rId11"/>
    <p:sldId id="314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38723"/>
            <a:ext cx="9143999" cy="18192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85750"/>
            <a:ext cx="1581149" cy="104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Welcome</a:t>
            </a:r>
            <a:r>
              <a:rPr sz="3000" spc="-3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30" dirty="0"/>
              <a:t>Vertual </a:t>
            </a:r>
            <a:r>
              <a:rPr sz="3000" spc="-819" dirty="0"/>
              <a:t> </a:t>
            </a:r>
            <a:r>
              <a:rPr sz="3000" spc="-5" dirty="0"/>
              <a:t>Class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2303144" y="3106927"/>
            <a:ext cx="3792854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Arial"/>
                <a:cs typeface="Arial"/>
              </a:rPr>
              <a:t>Social</a:t>
            </a:r>
            <a:r>
              <a:rPr sz="2450" b="1" spc="-55" dirty="0">
                <a:latin typeface="Arial"/>
                <a:cs typeface="Arial"/>
              </a:rPr>
              <a:t> </a:t>
            </a:r>
            <a:r>
              <a:rPr sz="2450" b="1" spc="-5" dirty="0">
                <a:latin typeface="Arial"/>
                <a:cs typeface="Arial"/>
              </a:rPr>
              <a:t>Science</a:t>
            </a:r>
            <a:endParaRPr sz="2450" dirty="0">
              <a:latin typeface="Arial"/>
              <a:cs typeface="Arial"/>
            </a:endParaRPr>
          </a:p>
          <a:p>
            <a:pPr marL="12700" marR="1718310">
              <a:lnSpc>
                <a:spcPts val="2180"/>
              </a:lnSpc>
              <a:spcBef>
                <a:spcPts val="60"/>
              </a:spcBef>
            </a:pPr>
            <a:r>
              <a:rPr sz="1800" b="1" spc="-5" dirty="0">
                <a:latin typeface="Arial"/>
                <a:cs typeface="Arial"/>
              </a:rPr>
              <a:t>SUBJECT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History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CHAPTER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5" dirty="0">
                <a:latin typeface="Arial"/>
                <a:cs typeface="Arial"/>
              </a:rPr>
              <a:t>CHAPTER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20" dirty="0">
                <a:latin typeface="Arial"/>
                <a:cs typeface="Arial"/>
              </a:rPr>
              <a:t>NATIONALISM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EUROPE</a:t>
            </a:r>
            <a:endParaRPr lang="en-US" sz="1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b="1" spc="-5" dirty="0" smtClean="0">
                <a:latin typeface="Arial"/>
                <a:cs typeface="Arial"/>
              </a:rPr>
              <a:t>PPT- 08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HOME ASSIGNMENT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1143000"/>
            <a:ext cx="6400800" cy="492443"/>
          </a:xfrm>
        </p:spPr>
        <p:txBody>
          <a:bodyPr/>
          <a:lstStyle/>
          <a:p>
            <a:r>
              <a:rPr lang="en-US" dirty="0" smtClean="0"/>
              <a:t>Worksheet Q. No: </a:t>
            </a:r>
            <a:r>
              <a:rPr lang="en-US" dirty="0" smtClean="0"/>
              <a:t>07, 17, 19, 20</a:t>
            </a:r>
            <a:endParaRPr lang="en-IN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950" spc="-10" dirty="0">
                <a:solidFill>
                  <a:srgbClr val="000000"/>
                </a:solidFill>
              </a:rPr>
              <a:t>THANKING</a:t>
            </a:r>
            <a:r>
              <a:rPr sz="3950" spc="-125" dirty="0">
                <a:solidFill>
                  <a:srgbClr val="000000"/>
                </a:solidFill>
              </a:rPr>
              <a:t> </a:t>
            </a:r>
            <a:r>
              <a:rPr sz="3950" spc="-5" dirty="0">
                <a:solidFill>
                  <a:srgbClr val="000000"/>
                </a:solidFill>
              </a:rPr>
              <a:t>YOU</a:t>
            </a:r>
            <a:endParaRPr sz="3950"/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50" spc="-10" dirty="0"/>
              <a:t>ODM</a:t>
            </a:r>
            <a:r>
              <a:rPr sz="3950" spc="-35" dirty="0"/>
              <a:t> EDUCATIONAL</a:t>
            </a:r>
            <a:r>
              <a:rPr sz="3950" spc="-100" dirty="0"/>
              <a:t> </a:t>
            </a:r>
            <a:r>
              <a:rPr sz="3950" spc="-5" dirty="0"/>
              <a:t>GROUP</a:t>
            </a:r>
            <a:endParaRPr sz="39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LEARNING OUTCOMES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762000"/>
            <a:ext cx="3962400" cy="6078587"/>
          </a:xfrm>
        </p:spPr>
        <p:txBody>
          <a:bodyPr/>
          <a:lstStyle/>
          <a:p>
            <a:r>
              <a:rPr lang="en-US" sz="2000" i="1" dirty="0" smtClean="0">
                <a:latin typeface="+mj-lt"/>
              </a:rPr>
              <a:t>Pupil will be able to</a:t>
            </a:r>
            <a:r>
              <a:rPr lang="en-US" sz="2000" i="1" dirty="0" smtClean="0">
                <a:latin typeface="+mj-lt"/>
              </a:rPr>
              <a:t>:</a:t>
            </a:r>
          </a:p>
          <a:p>
            <a:pPr lvl="0"/>
            <a:r>
              <a:rPr lang="en-US" sz="2500" dirty="0" smtClean="0">
                <a:latin typeface="+mj-lt"/>
              </a:rPr>
              <a:t>Locate Britain on World Map.</a:t>
            </a:r>
            <a:endParaRPr lang="en-IN" sz="2500" dirty="0" smtClean="0">
              <a:latin typeface="+mj-lt"/>
            </a:endParaRPr>
          </a:p>
          <a:p>
            <a:pPr lvl="0"/>
            <a:r>
              <a:rPr lang="en-US" sz="2500" dirty="0" smtClean="0">
                <a:latin typeface="+mj-lt"/>
              </a:rPr>
              <a:t>Understand the process behind the unification of Britain</a:t>
            </a:r>
            <a:r>
              <a:rPr lang="en-US" sz="2500" dirty="0" smtClean="0">
                <a:latin typeface="+mj-lt"/>
              </a:rPr>
              <a:t>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pPr lvl="0"/>
            <a:r>
              <a:rPr lang="en-US" sz="2500" dirty="0" smtClean="0">
                <a:latin typeface="+mj-lt"/>
              </a:rPr>
              <a:t>Familiarize with the idea of Nation</a:t>
            </a:r>
            <a:r>
              <a:rPr lang="en-US" sz="2500" dirty="0" smtClean="0">
                <a:latin typeface="+mj-lt"/>
              </a:rPr>
              <a:t>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pPr lvl="0"/>
            <a:r>
              <a:rPr lang="en-US" sz="2500" dirty="0" smtClean="0">
                <a:latin typeface="+mj-lt"/>
              </a:rPr>
              <a:t>Identify the reasons for Balkan Crisis</a:t>
            </a:r>
            <a:r>
              <a:rPr lang="en-US" sz="2500" dirty="0" smtClean="0">
                <a:latin typeface="+mj-lt"/>
              </a:rPr>
              <a:t>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r>
              <a:rPr lang="en-US" sz="2500" dirty="0" err="1" smtClean="0">
                <a:latin typeface="+mj-lt"/>
              </a:rPr>
              <a:t>Analize</a:t>
            </a:r>
            <a:r>
              <a:rPr lang="en-US" sz="2500" dirty="0" smtClean="0">
                <a:latin typeface="+mj-lt"/>
              </a:rPr>
              <a:t> how independent nation established their autonomy over other countries.</a:t>
            </a:r>
            <a:endParaRPr lang="en-IN" sz="2500" dirty="0" smtClean="0">
              <a:latin typeface="+mj-lt"/>
            </a:endParaRPr>
          </a:p>
        </p:txBody>
      </p:sp>
      <p:pic>
        <p:nvPicPr>
          <p:cNvPr id="4" name="Picture 2" descr="C:\Users\Sujata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200400" cy="4267200"/>
          </a:xfrm>
          <a:prstGeom prst="rect">
            <a:avLst/>
          </a:prstGeom>
          <a:noFill/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7261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THE STRANGE CASE OF BRITAIN</a:t>
            </a:r>
            <a:r>
              <a:rPr lang="en-IN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IN" b="1" dirty="0" smtClean="0">
                <a:solidFill>
                  <a:srgbClr val="FF0000"/>
                </a:solidFill>
                <a:latin typeface="+mj-lt"/>
              </a:rPr>
            </a:b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914400"/>
            <a:ext cx="3276600" cy="4616648"/>
          </a:xfrm>
        </p:spPr>
        <p:txBody>
          <a:bodyPr/>
          <a:lstStyle/>
          <a:p>
            <a:r>
              <a:rPr lang="en-US" sz="2500" dirty="0" smtClean="0">
                <a:latin typeface="+mj-lt"/>
              </a:rPr>
              <a:t>Great Britain was the model of the nation and prior to the eighteenth century there was no British nation.</a:t>
            </a:r>
          </a:p>
          <a:p>
            <a:endParaRPr lang="en-US" sz="2500" dirty="0" smtClean="0">
              <a:latin typeface="+mj-lt"/>
            </a:endParaRPr>
          </a:p>
          <a:p>
            <a:endParaRPr lang="en-US" sz="2500" dirty="0" smtClean="0">
              <a:latin typeface="+mj-lt"/>
            </a:endParaRPr>
          </a:p>
          <a:p>
            <a:endParaRPr lang="en-US" sz="2500" dirty="0" smtClean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The nation became powerful as it steadily grew in wealth, importance and power.</a:t>
            </a:r>
            <a:endParaRPr lang="en-IN" sz="2500" dirty="0">
              <a:latin typeface="+mj-lt"/>
            </a:endParaRPr>
          </a:p>
        </p:txBody>
      </p:sp>
      <p:pic>
        <p:nvPicPr>
          <p:cNvPr id="4" name="Picture 3" descr="Learn The Unification of Britian in 3 minute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416320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128" y="299656"/>
            <a:ext cx="54705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5" dirty="0" err="1" smtClean="0">
                <a:latin typeface="+mj-lt"/>
              </a:rPr>
              <a:t>Visualising</a:t>
            </a:r>
            <a:r>
              <a:rPr spc="-45" dirty="0" smtClean="0">
                <a:latin typeface="+mj-lt"/>
              </a:rPr>
              <a:t> </a:t>
            </a:r>
            <a:r>
              <a:rPr dirty="0" smtClean="0">
                <a:latin typeface="+mj-lt"/>
              </a:rPr>
              <a:t>a</a:t>
            </a:r>
            <a:r>
              <a:rPr spc="-35" dirty="0" smtClean="0">
                <a:latin typeface="+mj-lt"/>
              </a:rPr>
              <a:t> </a:t>
            </a:r>
            <a:r>
              <a:rPr spc="-5" dirty="0" smtClean="0">
                <a:latin typeface="+mj-lt"/>
              </a:rPr>
              <a:t>Nation</a:t>
            </a:r>
            <a:endParaRPr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787" y="1510618"/>
            <a:ext cx="7987030" cy="3686266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53085" marR="150495" indent="-464820">
              <a:lnSpc>
                <a:spcPts val="2890"/>
              </a:lnSpc>
              <a:spcBef>
                <a:spcPts val="785"/>
              </a:spcBef>
              <a:buSzPct val="96666"/>
              <a:buFont typeface="Segoe UI Symbol"/>
              <a:buChar char="❑"/>
              <a:tabLst>
                <a:tab pos="553085" algn="l"/>
                <a:tab pos="553720" algn="l"/>
                <a:tab pos="1441450" algn="l"/>
                <a:tab pos="2602865" algn="l"/>
              </a:tabLst>
            </a:pPr>
            <a:r>
              <a:rPr sz="2500" spc="-10" dirty="0">
                <a:latin typeface="+mj-lt"/>
                <a:cs typeface="Arial MT"/>
              </a:rPr>
              <a:t>Artists </a:t>
            </a:r>
            <a:r>
              <a:rPr sz="2500" spc="-5" dirty="0">
                <a:latin typeface="+mj-lt"/>
                <a:cs typeface="Arial MT"/>
              </a:rPr>
              <a:t>in the </a:t>
            </a:r>
            <a:r>
              <a:rPr sz="2500" spc="10" dirty="0">
                <a:latin typeface="+mj-lt"/>
                <a:cs typeface="Arial MT"/>
              </a:rPr>
              <a:t>18</a:t>
            </a:r>
            <a:r>
              <a:rPr sz="2500" spc="15" baseline="30555" dirty="0">
                <a:latin typeface="+mj-lt"/>
                <a:cs typeface="Arial MT"/>
              </a:rPr>
              <a:t>th </a:t>
            </a:r>
            <a:r>
              <a:rPr sz="2500" spc="-5" dirty="0">
                <a:latin typeface="+mj-lt"/>
                <a:cs typeface="Arial MT"/>
              </a:rPr>
              <a:t>and 19</a:t>
            </a:r>
            <a:r>
              <a:rPr sz="2500" spc="-7" baseline="30555" dirty="0">
                <a:latin typeface="+mj-lt"/>
                <a:cs typeface="Arial MT"/>
              </a:rPr>
              <a:t>th </a:t>
            </a:r>
            <a:r>
              <a:rPr sz="2500" dirty="0">
                <a:latin typeface="+mj-lt"/>
                <a:cs typeface="Arial MT"/>
              </a:rPr>
              <a:t>centuries </a:t>
            </a:r>
            <a:r>
              <a:rPr sz="2500" spc="-5" dirty="0">
                <a:latin typeface="+mj-lt"/>
                <a:cs typeface="Arial MT"/>
              </a:rPr>
              <a:t>found </a:t>
            </a:r>
            <a:r>
              <a:rPr sz="2500" dirty="0">
                <a:latin typeface="+mj-lt"/>
                <a:cs typeface="Arial MT"/>
              </a:rPr>
              <a:t>a </a:t>
            </a:r>
            <a:r>
              <a:rPr sz="2500" spc="-819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way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of </a:t>
            </a:r>
            <a:r>
              <a:rPr sz="2500" spc="-5" dirty="0">
                <a:latin typeface="+mj-lt"/>
                <a:cs typeface="Arial MT"/>
              </a:rPr>
              <a:t>personifying </a:t>
            </a:r>
            <a:r>
              <a:rPr sz="2500" dirty="0">
                <a:latin typeface="+mj-lt"/>
                <a:cs typeface="Arial MT"/>
              </a:rPr>
              <a:t>a </a:t>
            </a:r>
            <a:r>
              <a:rPr sz="2500" spc="-5" dirty="0">
                <a:latin typeface="+mj-lt"/>
                <a:cs typeface="Arial MT"/>
              </a:rPr>
              <a:t>nation. In other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words they	</a:t>
            </a:r>
            <a:r>
              <a:rPr sz="2500" dirty="0">
                <a:latin typeface="+mj-lt"/>
                <a:cs typeface="Arial MT"/>
              </a:rPr>
              <a:t>represented a country </a:t>
            </a:r>
            <a:r>
              <a:rPr sz="2500" spc="-5" dirty="0">
                <a:latin typeface="+mj-lt"/>
                <a:cs typeface="Arial MT"/>
              </a:rPr>
              <a:t>as if it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were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a</a:t>
            </a:r>
            <a:r>
              <a:rPr sz="2500" spc="-5" dirty="0">
                <a:latin typeface="+mj-lt"/>
                <a:cs typeface="Arial MT"/>
              </a:rPr>
              <a:t> person.</a:t>
            </a:r>
            <a:endParaRPr sz="2500" dirty="0">
              <a:latin typeface="+mj-lt"/>
              <a:cs typeface="Arial MT"/>
            </a:endParaRPr>
          </a:p>
          <a:p>
            <a:pPr marL="553085" marR="55880" indent="-464820" algn="just">
              <a:lnSpc>
                <a:spcPts val="2890"/>
              </a:lnSpc>
              <a:spcBef>
                <a:spcPts val="640"/>
              </a:spcBef>
              <a:buSzPct val="96666"/>
              <a:buFont typeface="Segoe UI Symbol"/>
              <a:buChar char="❑"/>
              <a:tabLst>
                <a:tab pos="553720" algn="l"/>
              </a:tabLst>
            </a:pPr>
            <a:r>
              <a:rPr sz="2500" spc="-5" dirty="0">
                <a:latin typeface="+mj-lt"/>
                <a:cs typeface="Arial MT"/>
              </a:rPr>
              <a:t>Nations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were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then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portrayed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as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female </a:t>
            </a:r>
            <a:r>
              <a:rPr sz="2500" spc="-5" dirty="0" smtClean="0">
                <a:latin typeface="+mj-lt"/>
                <a:cs typeface="Arial MT"/>
              </a:rPr>
              <a:t>figures</a:t>
            </a:r>
            <a:r>
              <a:rPr sz="2500" spc="-5" dirty="0">
                <a:latin typeface="+mj-lt"/>
                <a:cs typeface="Arial MT"/>
              </a:rPr>
              <a:t>.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That is, the female figure became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an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allegory of</a:t>
            </a:r>
            <a:r>
              <a:rPr sz="2500" spc="8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the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nation.</a:t>
            </a:r>
            <a:endParaRPr sz="2500" dirty="0">
              <a:latin typeface="+mj-lt"/>
              <a:cs typeface="Arial MT"/>
            </a:endParaRPr>
          </a:p>
          <a:p>
            <a:pPr marL="553085" marR="420370" indent="-464820">
              <a:lnSpc>
                <a:spcPct val="79800"/>
              </a:lnSpc>
              <a:spcBef>
                <a:spcPts val="760"/>
              </a:spcBef>
              <a:buSzPct val="96666"/>
              <a:buFont typeface="Segoe UI Symbol"/>
              <a:buChar char="❑"/>
              <a:tabLst>
                <a:tab pos="553085" algn="l"/>
                <a:tab pos="553720" algn="l"/>
                <a:tab pos="1292225" algn="l"/>
                <a:tab pos="2364740" algn="l"/>
                <a:tab pos="3050540" algn="l"/>
                <a:tab pos="3938904" algn="l"/>
              </a:tabLst>
            </a:pPr>
            <a:r>
              <a:rPr sz="2500" spc="-5" dirty="0">
                <a:latin typeface="+mj-lt"/>
                <a:cs typeface="Arial MT"/>
              </a:rPr>
              <a:t>During the French Revolution artists used </a:t>
            </a:r>
            <a:r>
              <a:rPr sz="2500" spc="-819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the	female allegory to portray ideas </a:t>
            </a:r>
            <a:r>
              <a:rPr sz="2500" dirty="0">
                <a:latin typeface="+mj-lt"/>
                <a:cs typeface="Arial MT"/>
              </a:rPr>
              <a:t>such </a:t>
            </a:r>
            <a:r>
              <a:rPr sz="2500" spc="-819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as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35" dirty="0">
                <a:latin typeface="+mj-lt"/>
                <a:cs typeface="Arial MT"/>
              </a:rPr>
              <a:t>liberty,	</a:t>
            </a:r>
            <a:r>
              <a:rPr sz="2500" dirty="0">
                <a:latin typeface="+mj-lt"/>
                <a:cs typeface="Arial MT"/>
              </a:rPr>
              <a:t>Justice </a:t>
            </a:r>
            <a:r>
              <a:rPr sz="2500" spc="-5" dirty="0">
                <a:latin typeface="+mj-lt"/>
                <a:cs typeface="Arial MT"/>
              </a:rPr>
              <a:t>and the </a:t>
            </a:r>
            <a:r>
              <a:rPr sz="2500" dirty="0">
                <a:latin typeface="+mj-lt"/>
                <a:cs typeface="Arial MT"/>
              </a:rPr>
              <a:t>red cap, </a:t>
            </a:r>
            <a:r>
              <a:rPr sz="2500" spc="-5" dirty="0">
                <a:latin typeface="+mj-lt"/>
                <a:cs typeface="Arial MT"/>
              </a:rPr>
              <a:t>or the </a:t>
            </a:r>
            <a:r>
              <a:rPr sz="2500" spc="-8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broken </a:t>
            </a:r>
            <a:r>
              <a:rPr sz="2500" dirty="0">
                <a:latin typeface="+mj-lt"/>
                <a:cs typeface="Arial MT"/>
              </a:rPr>
              <a:t>chain,	</a:t>
            </a:r>
            <a:r>
              <a:rPr sz="2500" spc="-5" dirty="0">
                <a:latin typeface="+mj-lt"/>
                <a:cs typeface="Arial MT"/>
              </a:rPr>
              <a:t>while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Justice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is</a:t>
            </a:r>
            <a:r>
              <a:rPr sz="2500" spc="-3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generally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a </a:t>
            </a:r>
            <a:r>
              <a:rPr sz="2500" spc="-8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blindfolded woman	</a:t>
            </a:r>
            <a:r>
              <a:rPr sz="2500" dirty="0">
                <a:latin typeface="+mj-lt"/>
                <a:cs typeface="Arial MT"/>
              </a:rPr>
              <a:t>carrying a </a:t>
            </a:r>
            <a:r>
              <a:rPr sz="2500" spc="-5" dirty="0">
                <a:latin typeface="+mj-lt"/>
                <a:cs typeface="Arial MT"/>
              </a:rPr>
              <a:t>pair of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weighing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scales.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4294" y="139953"/>
            <a:ext cx="6199505" cy="18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3950" b="1" dirty="0">
                <a:solidFill>
                  <a:srgbClr val="FF0000"/>
                </a:solidFill>
                <a:latin typeface="Arial"/>
                <a:cs typeface="Arial"/>
              </a:rPr>
              <a:t>MARIANNE</a:t>
            </a:r>
            <a:endParaRPr sz="39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65"/>
              </a:spcBef>
            </a:pPr>
            <a:r>
              <a:rPr sz="3950" i="1" spc="-10" dirty="0">
                <a:latin typeface="Arial"/>
                <a:cs typeface="Arial"/>
              </a:rPr>
              <a:t>Symbolizing</a:t>
            </a:r>
            <a:r>
              <a:rPr sz="3950" i="1" spc="-40" dirty="0">
                <a:latin typeface="Arial"/>
                <a:cs typeface="Arial"/>
              </a:rPr>
              <a:t> </a:t>
            </a:r>
            <a:r>
              <a:rPr sz="3950" i="1" spc="-10" dirty="0">
                <a:latin typeface="Arial"/>
                <a:cs typeface="Arial"/>
              </a:rPr>
              <a:t>the</a:t>
            </a:r>
            <a:r>
              <a:rPr sz="3950" i="1" spc="-35" dirty="0">
                <a:latin typeface="Arial"/>
                <a:cs typeface="Arial"/>
              </a:rPr>
              <a:t> </a:t>
            </a:r>
            <a:r>
              <a:rPr sz="3950" i="1" spc="-5" dirty="0">
                <a:latin typeface="Arial"/>
                <a:cs typeface="Arial"/>
              </a:rPr>
              <a:t>Republic</a:t>
            </a:r>
            <a:r>
              <a:rPr sz="3950" i="1" spc="-30" dirty="0">
                <a:latin typeface="Arial"/>
                <a:cs typeface="Arial"/>
              </a:rPr>
              <a:t> </a:t>
            </a:r>
            <a:r>
              <a:rPr sz="3950" i="1" spc="-5" dirty="0">
                <a:latin typeface="Arial"/>
                <a:cs typeface="Arial"/>
              </a:rPr>
              <a:t>of </a:t>
            </a:r>
            <a:r>
              <a:rPr sz="3950" i="1" spc="-1085" dirty="0">
                <a:latin typeface="Arial"/>
                <a:cs typeface="Arial"/>
              </a:rPr>
              <a:t> </a:t>
            </a:r>
            <a:r>
              <a:rPr sz="3950" i="1" spc="-5" dirty="0">
                <a:latin typeface="Arial"/>
                <a:cs typeface="Arial"/>
              </a:rPr>
              <a:t>France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075" y="1743710"/>
            <a:ext cx="2295525" cy="2324100"/>
            <a:chOff x="600075" y="1743710"/>
            <a:chExt cx="2295525" cy="2324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28800"/>
              <a:ext cx="2124074" cy="21526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0075" y="1743722"/>
              <a:ext cx="2295525" cy="2324100"/>
            </a:xfrm>
            <a:custGeom>
              <a:avLst/>
              <a:gdLst/>
              <a:ahLst/>
              <a:cxnLst/>
              <a:rect l="l" t="t" r="r" b="b"/>
              <a:pathLst>
                <a:path w="2295525" h="2324100">
                  <a:moveTo>
                    <a:pt x="2224900" y="69850"/>
                  </a:moveTo>
                  <a:lnTo>
                    <a:pt x="70523" y="69850"/>
                  </a:lnTo>
                  <a:lnTo>
                    <a:pt x="70523" y="87630"/>
                  </a:lnTo>
                  <a:lnTo>
                    <a:pt x="70523" y="2235200"/>
                  </a:lnTo>
                  <a:lnTo>
                    <a:pt x="70523" y="2236470"/>
                  </a:lnTo>
                  <a:lnTo>
                    <a:pt x="70523" y="2254250"/>
                  </a:lnTo>
                  <a:lnTo>
                    <a:pt x="2224900" y="2254250"/>
                  </a:lnTo>
                  <a:lnTo>
                    <a:pt x="2224900" y="2236470"/>
                  </a:lnTo>
                  <a:lnTo>
                    <a:pt x="88163" y="2236470"/>
                  </a:lnTo>
                  <a:lnTo>
                    <a:pt x="88163" y="2235200"/>
                  </a:lnTo>
                  <a:lnTo>
                    <a:pt x="88163" y="87630"/>
                  </a:lnTo>
                  <a:lnTo>
                    <a:pt x="2207387" y="87630"/>
                  </a:lnTo>
                  <a:lnTo>
                    <a:pt x="2207387" y="2235200"/>
                  </a:lnTo>
                  <a:lnTo>
                    <a:pt x="2224900" y="2235200"/>
                  </a:lnTo>
                  <a:lnTo>
                    <a:pt x="2224900" y="87630"/>
                  </a:lnTo>
                  <a:lnTo>
                    <a:pt x="2224900" y="69850"/>
                  </a:lnTo>
                  <a:close/>
                </a:path>
                <a:path w="2295525" h="2324100">
                  <a:moveTo>
                    <a:pt x="2295525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2270760"/>
                  </a:lnTo>
                  <a:lnTo>
                    <a:pt x="0" y="2324100"/>
                  </a:lnTo>
                  <a:lnTo>
                    <a:pt x="2295525" y="2324100"/>
                  </a:lnTo>
                  <a:lnTo>
                    <a:pt x="2295525" y="2270760"/>
                  </a:lnTo>
                  <a:lnTo>
                    <a:pt x="2295525" y="53340"/>
                  </a:lnTo>
                  <a:lnTo>
                    <a:pt x="2242566" y="53340"/>
                  </a:lnTo>
                  <a:lnTo>
                    <a:pt x="2242566" y="2270760"/>
                  </a:lnTo>
                  <a:lnTo>
                    <a:pt x="52895" y="2270760"/>
                  </a:lnTo>
                  <a:lnTo>
                    <a:pt x="52895" y="53340"/>
                  </a:lnTo>
                  <a:lnTo>
                    <a:pt x="52895" y="52070"/>
                  </a:lnTo>
                  <a:lnTo>
                    <a:pt x="2295525" y="52070"/>
                  </a:lnTo>
                  <a:lnTo>
                    <a:pt x="2295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638800" y="1600200"/>
            <a:ext cx="3419475" cy="3981450"/>
            <a:chOff x="5638800" y="1600200"/>
            <a:chExt cx="3419475" cy="3981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1600200"/>
              <a:ext cx="3419474" cy="3981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1752600"/>
              <a:ext cx="3047999" cy="36099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29351" y="1690623"/>
              <a:ext cx="3181350" cy="3743325"/>
            </a:xfrm>
            <a:custGeom>
              <a:avLst/>
              <a:gdLst/>
              <a:ahLst/>
              <a:cxnLst/>
              <a:rect l="l" t="t" r="r" b="b"/>
              <a:pathLst>
                <a:path w="3181350" h="3743325">
                  <a:moveTo>
                    <a:pt x="0" y="3743197"/>
                  </a:moveTo>
                  <a:lnTo>
                    <a:pt x="3180841" y="3743197"/>
                  </a:lnTo>
                  <a:lnTo>
                    <a:pt x="3180841" y="0"/>
                  </a:lnTo>
                  <a:lnTo>
                    <a:pt x="0" y="0"/>
                  </a:lnTo>
                  <a:lnTo>
                    <a:pt x="0" y="3743197"/>
                  </a:lnTo>
                  <a:close/>
                </a:path>
              </a:pathLst>
            </a:custGeom>
            <a:ln w="123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200" y="2438400"/>
            <a:ext cx="1743074" cy="26193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713" y="80772"/>
            <a:ext cx="549910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GERMANIA</a:t>
            </a:r>
            <a:endParaRPr sz="4400"/>
          </a:p>
          <a:p>
            <a:pPr marL="12065" marR="5080" algn="ctr">
              <a:lnSpc>
                <a:spcPct val="100000"/>
              </a:lnSpc>
              <a:spcBef>
                <a:spcPts val="140"/>
              </a:spcBef>
            </a:pPr>
            <a:r>
              <a:rPr sz="3950" b="0" i="1" spc="-10" dirty="0">
                <a:solidFill>
                  <a:srgbClr val="000000"/>
                </a:solidFill>
                <a:latin typeface="Arial"/>
                <a:cs typeface="Arial"/>
              </a:rPr>
              <a:t>Symbolizing</a:t>
            </a:r>
            <a:r>
              <a:rPr sz="3950" b="0" i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950" b="0" i="1" spc="-1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3950" b="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950" b="0" i="1" spc="-10" dirty="0">
                <a:solidFill>
                  <a:srgbClr val="000000"/>
                </a:solidFill>
                <a:latin typeface="Arial"/>
                <a:cs typeface="Arial"/>
              </a:rPr>
              <a:t>German </a:t>
            </a:r>
            <a:r>
              <a:rPr sz="3950" b="0" i="1" spc="-10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950" b="0" i="1" spc="-5" dirty="0">
                <a:solidFill>
                  <a:srgbClr val="000000"/>
                </a:solidFill>
                <a:latin typeface="Arial"/>
                <a:cs typeface="Arial"/>
              </a:rPr>
              <a:t>nation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04925" y="1838325"/>
            <a:ext cx="3000375" cy="4476750"/>
            <a:chOff x="1304925" y="1838325"/>
            <a:chExt cx="3000375" cy="4476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4925" y="1838325"/>
              <a:ext cx="3000374" cy="44767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905000"/>
              <a:ext cx="2809874" cy="42957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2549" y="1885949"/>
              <a:ext cx="2847975" cy="4333875"/>
            </a:xfrm>
            <a:custGeom>
              <a:avLst/>
              <a:gdLst/>
              <a:ahLst/>
              <a:cxnLst/>
              <a:rect l="l" t="t" r="r" b="b"/>
              <a:pathLst>
                <a:path w="2847975" h="4333875">
                  <a:moveTo>
                    <a:pt x="0" y="4333493"/>
                  </a:moveTo>
                  <a:lnTo>
                    <a:pt x="2847720" y="4333493"/>
                  </a:lnTo>
                  <a:lnTo>
                    <a:pt x="2847720" y="0"/>
                  </a:lnTo>
                  <a:lnTo>
                    <a:pt x="0" y="0"/>
                  </a:lnTo>
                  <a:lnTo>
                    <a:pt x="0" y="4333493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00600" y="2133600"/>
            <a:ext cx="4019550" cy="3724275"/>
            <a:chOff x="4800600" y="2133600"/>
            <a:chExt cx="4019550" cy="3724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2133600"/>
              <a:ext cx="4019549" cy="37242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2286000"/>
              <a:ext cx="3638549" cy="33527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91151" y="2224086"/>
              <a:ext cx="3771900" cy="3486150"/>
            </a:xfrm>
            <a:custGeom>
              <a:avLst/>
              <a:gdLst/>
              <a:ahLst/>
              <a:cxnLst/>
              <a:rect l="l" t="t" r="r" b="b"/>
              <a:pathLst>
                <a:path w="3771900" h="3486150">
                  <a:moveTo>
                    <a:pt x="0" y="3485640"/>
                  </a:moveTo>
                  <a:lnTo>
                    <a:pt x="3771772" y="3485640"/>
                  </a:lnTo>
                  <a:lnTo>
                    <a:pt x="3771772" y="0"/>
                  </a:lnTo>
                  <a:lnTo>
                    <a:pt x="0" y="0"/>
                  </a:lnTo>
                  <a:lnTo>
                    <a:pt x="0" y="3485640"/>
                  </a:lnTo>
                  <a:close/>
                </a:path>
              </a:pathLst>
            </a:custGeom>
            <a:ln w="123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480" y="301752"/>
            <a:ext cx="7995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Beginning</a:t>
            </a:r>
            <a:r>
              <a:rPr spc="-50" dirty="0" smtClean="0"/>
              <a:t> </a:t>
            </a:r>
            <a:r>
              <a:rPr spc="-5" dirty="0"/>
              <a:t>of</a:t>
            </a:r>
            <a:r>
              <a:rPr spc="-55" dirty="0"/>
              <a:t> </a:t>
            </a:r>
            <a:r>
              <a:rPr spc="-5" dirty="0"/>
              <a:t>Imperialism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777" y="1519046"/>
            <a:ext cx="3994823" cy="45807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70534" marR="81280" indent="-382270">
              <a:lnSpc>
                <a:spcPct val="80000"/>
              </a:lnSpc>
              <a:spcBef>
                <a:spcPts val="819"/>
              </a:spcBef>
              <a:buFont typeface="Courier New"/>
              <a:buChar char="o"/>
              <a:tabLst>
                <a:tab pos="471170" algn="l"/>
                <a:tab pos="1718310" algn="l"/>
              </a:tabLst>
            </a:pPr>
            <a:r>
              <a:rPr lang="en-US" sz="2500" spc="-5" dirty="0" smtClean="0">
                <a:latin typeface="+mj-lt"/>
                <a:cs typeface="Arial MT"/>
              </a:rPr>
              <a:t>N</a:t>
            </a:r>
            <a:r>
              <a:rPr sz="2500" spc="-5" dirty="0" smtClean="0">
                <a:latin typeface="+mj-lt"/>
                <a:cs typeface="Arial MT"/>
              </a:rPr>
              <a:t>ationalism </a:t>
            </a:r>
            <a:r>
              <a:rPr sz="2500" spc="-5" dirty="0">
                <a:latin typeface="+mj-lt"/>
                <a:cs typeface="Arial MT"/>
              </a:rPr>
              <a:t>no longer </a:t>
            </a:r>
            <a:r>
              <a:rPr sz="2500" dirty="0">
                <a:latin typeface="+mj-lt"/>
                <a:cs typeface="Arial MT"/>
              </a:rPr>
              <a:t>retained </a:t>
            </a:r>
            <a:r>
              <a:rPr sz="2500" spc="-5" dirty="0">
                <a:latin typeface="+mj-lt"/>
                <a:cs typeface="Arial MT"/>
              </a:rPr>
              <a:t>its idealistic </a:t>
            </a:r>
            <a:r>
              <a:rPr sz="2500" spc="-819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liberal-democratic</a:t>
            </a:r>
            <a:r>
              <a:rPr sz="2500" spc="35" dirty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sentimen</a:t>
            </a:r>
            <a:r>
              <a:rPr lang="en-US" sz="2500" dirty="0" smtClean="0">
                <a:latin typeface="+mj-lt"/>
                <a:cs typeface="Arial MT"/>
              </a:rPr>
              <a:t>t.</a:t>
            </a:r>
          </a:p>
          <a:p>
            <a:pPr marL="470534" marR="81280" indent="-382270">
              <a:lnSpc>
                <a:spcPct val="80000"/>
              </a:lnSpc>
              <a:spcBef>
                <a:spcPts val="819"/>
              </a:spcBef>
              <a:buFont typeface="Courier New"/>
              <a:buChar char="o"/>
              <a:tabLst>
                <a:tab pos="471170" algn="l"/>
                <a:tab pos="1718310" algn="l"/>
              </a:tabLst>
            </a:pPr>
            <a:endParaRPr lang="en-US" sz="2500" dirty="0" smtClean="0">
              <a:latin typeface="+mj-lt"/>
              <a:cs typeface="Arial MT"/>
            </a:endParaRPr>
          </a:p>
          <a:p>
            <a:pPr marL="470534" marR="81280" indent="-382270">
              <a:lnSpc>
                <a:spcPct val="80000"/>
              </a:lnSpc>
              <a:spcBef>
                <a:spcPts val="819"/>
              </a:spcBef>
              <a:tabLst>
                <a:tab pos="471170" algn="l"/>
                <a:tab pos="1718310" algn="l"/>
              </a:tabLst>
            </a:pPr>
            <a:endParaRPr sz="2500" dirty="0">
              <a:latin typeface="+mj-lt"/>
              <a:cs typeface="Arial MT"/>
            </a:endParaRPr>
          </a:p>
          <a:p>
            <a:pPr marL="470534" marR="186055" indent="-382270" algn="just">
              <a:lnSpc>
                <a:spcPts val="2890"/>
              </a:lnSpc>
              <a:spcBef>
                <a:spcPts val="1545"/>
              </a:spcBef>
              <a:buFont typeface="Courier New"/>
              <a:buChar char="o"/>
              <a:tabLst>
                <a:tab pos="471170" algn="l"/>
              </a:tabLst>
            </a:pPr>
            <a:r>
              <a:rPr sz="2500" dirty="0" smtClean="0">
                <a:latin typeface="+mj-lt"/>
                <a:cs typeface="Arial MT"/>
              </a:rPr>
              <a:t>During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this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period nationalist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groups  became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increasingly </a:t>
            </a:r>
            <a:r>
              <a:rPr sz="2500" dirty="0">
                <a:latin typeface="+mj-lt"/>
                <a:cs typeface="Arial MT"/>
              </a:rPr>
              <a:t>intolerant of each  other and ever ready to go to war</a:t>
            </a:r>
            <a:r>
              <a:rPr sz="2500" dirty="0" smtClean="0">
                <a:latin typeface="+mj-lt"/>
                <a:cs typeface="Arial MT"/>
              </a:rPr>
              <a:t>.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pic>
        <p:nvPicPr>
          <p:cNvPr id="5" name="Picture 4" descr="C:\Users\Sujata1\Desktop\download (1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62505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990" y="299656"/>
            <a:ext cx="73444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pc="-5" dirty="0" smtClean="0">
                <a:latin typeface="+mj-lt"/>
              </a:rPr>
              <a:t>CONFLICTS</a:t>
            </a:r>
            <a:r>
              <a:rPr lang="en-IN" spc="-35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OF</a:t>
            </a:r>
            <a:r>
              <a:rPr lang="en-IN" spc="-40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THE</a:t>
            </a:r>
            <a:r>
              <a:rPr lang="en-IN" spc="-30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BALKANS</a:t>
            </a:r>
            <a:endParaRPr dirty="0">
              <a:latin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1685925"/>
            <a:ext cx="228599" cy="238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2514600"/>
            <a:ext cx="228599" cy="2381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55052" y="1564858"/>
            <a:ext cx="7408545" cy="271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037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05585" algn="l"/>
              </a:tabLst>
            </a:pPr>
            <a:r>
              <a:rPr lang="en-US" sz="2500" spc="-5" dirty="0" smtClean="0">
                <a:latin typeface="+mj-lt"/>
                <a:cs typeface="Arial MT"/>
              </a:rPr>
              <a:t>N</a:t>
            </a:r>
            <a:r>
              <a:rPr sz="2500" spc="-5" dirty="0" smtClean="0">
                <a:latin typeface="+mj-lt"/>
                <a:cs typeface="Arial MT"/>
              </a:rPr>
              <a:t>ationalist</a:t>
            </a:r>
            <a:r>
              <a:rPr sz="2500" spc="-20" dirty="0" smtClean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tension </a:t>
            </a:r>
            <a:r>
              <a:rPr sz="2500" spc="-735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in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Europe </a:t>
            </a:r>
            <a:r>
              <a:rPr sz="2500" spc="-5" dirty="0">
                <a:latin typeface="+mj-lt"/>
                <a:cs typeface="Arial MT"/>
              </a:rPr>
              <a:t>after 1871 was the area </a:t>
            </a:r>
            <a:r>
              <a:rPr sz="2500" dirty="0">
                <a:latin typeface="+mj-lt"/>
                <a:cs typeface="Arial MT"/>
              </a:rPr>
              <a:t>called </a:t>
            </a:r>
            <a:r>
              <a:rPr sz="2500" spc="-5" dirty="0">
                <a:latin typeface="+mj-lt"/>
                <a:cs typeface="Arial MT"/>
              </a:rPr>
              <a:t>the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Balkans.</a:t>
            </a:r>
            <a:endParaRPr lang="en-US" sz="2500" spc="-10" dirty="0" smtClean="0">
              <a:latin typeface="+mj-lt"/>
              <a:cs typeface="Arial MT"/>
            </a:endParaRPr>
          </a:p>
          <a:p>
            <a:pPr marL="12700" marR="42037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05585" algn="l"/>
              </a:tabLst>
            </a:pPr>
            <a:r>
              <a:rPr sz="2500" spc="-5" dirty="0" smtClean="0">
                <a:latin typeface="+mj-lt"/>
                <a:cs typeface="Arial MT"/>
              </a:rPr>
              <a:t>The </a:t>
            </a:r>
            <a:r>
              <a:rPr sz="2500" spc="-10" dirty="0">
                <a:latin typeface="+mj-lt"/>
                <a:cs typeface="Arial MT"/>
              </a:rPr>
              <a:t>Balkans </a:t>
            </a:r>
            <a:r>
              <a:rPr sz="2500" spc="-5" dirty="0">
                <a:latin typeface="+mj-lt"/>
                <a:cs typeface="Arial MT"/>
              </a:rPr>
              <a:t>was </a:t>
            </a:r>
            <a:r>
              <a:rPr sz="2500" dirty="0" smtClean="0">
                <a:latin typeface="+mj-lt"/>
                <a:cs typeface="Arial MT"/>
              </a:rPr>
              <a:t>comprising </a:t>
            </a:r>
            <a:r>
              <a:rPr sz="2500" dirty="0">
                <a:latin typeface="+mj-lt"/>
                <a:cs typeface="Arial MT"/>
              </a:rPr>
              <a:t>modern </a:t>
            </a:r>
            <a:r>
              <a:rPr sz="2500" spc="-5" dirty="0">
                <a:latin typeface="+mj-lt"/>
                <a:cs typeface="Arial MT"/>
              </a:rPr>
              <a:t>day Romania,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Bulgaria,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Albania</a:t>
            </a:r>
            <a:r>
              <a:rPr sz="2500" spc="-10" dirty="0">
                <a:latin typeface="+mj-lt"/>
                <a:cs typeface="Arial MT"/>
              </a:rPr>
              <a:t>, </a:t>
            </a:r>
            <a:r>
              <a:rPr sz="2500" spc="-5" dirty="0">
                <a:latin typeface="+mj-lt"/>
                <a:cs typeface="Arial MT"/>
              </a:rPr>
              <a:t>Greece, </a:t>
            </a:r>
            <a:r>
              <a:rPr sz="2500" dirty="0">
                <a:latin typeface="+mj-lt"/>
                <a:cs typeface="Arial MT"/>
              </a:rPr>
              <a:t>Macedonia, </a:t>
            </a:r>
            <a:r>
              <a:rPr sz="2500" spc="-5" dirty="0">
                <a:latin typeface="+mj-lt"/>
                <a:cs typeface="Arial MT"/>
              </a:rPr>
              <a:t>Croatia,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Bosnia-	</a:t>
            </a:r>
            <a:r>
              <a:rPr sz="2500" spc="-5" dirty="0">
                <a:latin typeface="+mj-lt"/>
                <a:cs typeface="Arial MT"/>
              </a:rPr>
              <a:t>Herzegovina, </a:t>
            </a:r>
            <a:r>
              <a:rPr sz="2500" spc="-10" dirty="0">
                <a:latin typeface="+mj-lt"/>
                <a:cs typeface="Arial MT"/>
              </a:rPr>
              <a:t>Slovenia, Serbia </a:t>
            </a:r>
            <a:r>
              <a:rPr sz="2500" spc="-5" dirty="0">
                <a:latin typeface="+mj-lt"/>
                <a:cs typeface="Arial MT"/>
              </a:rPr>
              <a:t>and </a:t>
            </a:r>
            <a:r>
              <a:rPr sz="2500" dirty="0">
                <a:latin typeface="+mj-lt"/>
                <a:cs typeface="Arial MT"/>
              </a:rPr>
              <a:t> Montenegro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whos</a:t>
            </a:r>
            <a:r>
              <a:rPr lang="en-US" sz="2500" spc="-5" dirty="0" smtClean="0">
                <a:latin typeface="+mj-lt"/>
                <a:cs typeface="Arial MT"/>
              </a:rPr>
              <a:t>e </a:t>
            </a:r>
            <a:r>
              <a:rPr sz="2500" spc="-5" dirty="0" smtClean="0">
                <a:latin typeface="+mj-lt"/>
                <a:cs typeface="Arial MT"/>
              </a:rPr>
              <a:t>inhabitants </a:t>
            </a:r>
            <a:r>
              <a:rPr sz="2500" spc="-5" dirty="0">
                <a:latin typeface="+mj-lt"/>
                <a:cs typeface="Arial MT"/>
              </a:rPr>
              <a:t>were broadly </a:t>
            </a:r>
            <a:r>
              <a:rPr sz="2500" dirty="0">
                <a:latin typeface="+mj-lt"/>
                <a:cs typeface="Arial MT"/>
              </a:rPr>
              <a:t> known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as the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Slavs</a:t>
            </a:r>
            <a:r>
              <a:rPr sz="2500" spc="-5" dirty="0" smtClean="0">
                <a:latin typeface="+mj-lt"/>
                <a:cs typeface="Arial MT"/>
              </a:rPr>
              <a:t>.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pic>
        <p:nvPicPr>
          <p:cNvPr id="1026" name="Picture 2" descr="C:\Users\Sujata1\Desktop\maxres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63246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24799" cy="50577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70075" y="5362321"/>
            <a:ext cx="394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MAP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CELEBRATING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BRITISH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EMPIRE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239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the Vertual  Class</vt:lpstr>
      <vt:lpstr>LEARNING OUTCOMES</vt:lpstr>
      <vt:lpstr>THE STRANGE CASE OF BRITAIN </vt:lpstr>
      <vt:lpstr>Visualising a Nation</vt:lpstr>
      <vt:lpstr>Slide 5</vt:lpstr>
      <vt:lpstr>GERMANIA Symbolizing the German  nation</vt:lpstr>
      <vt:lpstr>Beginning of Imperialism</vt:lpstr>
      <vt:lpstr>CONFLICTS OF THE BALKANS</vt:lpstr>
      <vt:lpstr>Slide 9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Vertual  Class</dc:title>
  <dc:creator>Sujata</dc:creator>
  <cp:lastModifiedBy>Sujata1</cp:lastModifiedBy>
  <cp:revision>4</cp:revision>
  <dcterms:created xsi:type="dcterms:W3CDTF">2021-06-09T21:19:56Z</dcterms:created>
  <dcterms:modified xsi:type="dcterms:W3CDTF">2021-06-10T07:59:13Z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