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8" r:id="rId4"/>
    <p:sldId id="267" r:id="rId5"/>
    <p:sldId id="265" r:id="rId6"/>
    <p:sldId id="262" r:id="rId7"/>
    <p:sldId id="269" r:id="rId8"/>
    <p:sldId id="266" r:id="rId9"/>
    <p:sldId id="270" r:id="rId10"/>
    <p:sldId id="271" r:id="rId11"/>
    <p:sldId id="260" r:id="rId12"/>
    <p:sldId id="272" r:id="rId13"/>
    <p:sldId id="274" r:id="rId14"/>
    <p:sldId id="273" r:id="rId15"/>
    <p:sldId id="264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CB581-3AE0-452E-98DC-4B02A2A84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83E3C-F638-4A26-AC05-682896F48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552D1-7A91-4793-AEA8-2B7A6EFC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C61-AC37-468C-B5BE-CB56D89FA442}" type="datetimeFigureOut">
              <a:rPr lang="en-IN" smtClean="0"/>
              <a:t>06-09-2021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F0AE2-9DDF-47A1-8A22-0CDE1AEA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A22F7-AECF-4A5B-B01C-B23D928D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A9C6-7EF9-4011-95DF-4A57DF3D6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676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E852-33A0-49A6-A7AE-85953258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C3FBD-6519-49E7-A7F2-CB5ACB2ED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77A09-553E-45F2-942B-AA052AEDB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C61-AC37-468C-B5BE-CB56D89FA442}" type="datetimeFigureOut">
              <a:rPr lang="en-IN" smtClean="0"/>
              <a:t>06-09-2021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0204A-C196-42C7-995A-71F4E1FAF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4B08A-B377-4CC6-9C52-AD1BB0AA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A9C6-7EF9-4011-95DF-4A57DF3D6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961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A50D94-D69E-4542-8982-92FF4999C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E935B-3FBD-47CF-ABBC-D01322AE8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5A246-DF61-4CF4-A0FE-F254EB094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C61-AC37-468C-B5BE-CB56D89FA442}" type="datetimeFigureOut">
              <a:rPr lang="en-IN" smtClean="0"/>
              <a:t>06-09-2021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B374F-4C29-48AC-B0EF-9A99F486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F0DF3-0817-4C21-94AD-6A5BEB8E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A9C6-7EF9-4011-95DF-4A57DF3D6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615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ECEA-4BA8-433A-88B3-D2B2E6F9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E9603-E94D-43AE-8D7A-58AFD41AF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278EE-D01B-4CB4-815A-822AD58B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C61-AC37-468C-B5BE-CB56D89FA442}" type="datetimeFigureOut">
              <a:rPr lang="en-IN" smtClean="0"/>
              <a:t>06-09-2021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A9BE6-B1DC-4C45-AB2B-7BFF653C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B0D3B-7E91-44A8-BC8E-1C30448A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A9C6-7EF9-4011-95DF-4A57DF3D6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644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1649-079F-4553-A6CD-DAE6EC7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64D7C-CAF4-45ED-B297-85ED1A5F0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91302-FBF9-4AA7-8556-393653B5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C61-AC37-468C-B5BE-CB56D89FA442}" type="datetimeFigureOut">
              <a:rPr lang="en-IN" smtClean="0"/>
              <a:t>06-09-2021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352D0-F9E0-47FB-9AB4-C8B32271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9BFF0-00A4-4F81-87AD-3D2435A3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A9C6-7EF9-4011-95DF-4A57DF3D6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839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DE32-BA4B-4D6F-8C42-FE61A3F00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5300E-3841-479F-BD72-B18F0A2F3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ABE46-9BCC-43A9-9C83-0EC126A23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97C0C-65A1-4BEC-AFA8-A70A94CFB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C61-AC37-468C-B5BE-CB56D89FA442}" type="datetimeFigureOut">
              <a:rPr lang="en-IN" smtClean="0"/>
              <a:t>06-09-2021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1D9A0-7A5B-443D-86B2-67EC982C3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C7455-B8D7-4F8F-8210-ABB74459D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A9C6-7EF9-4011-95DF-4A57DF3D6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331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0F671-15BE-4DE3-91BC-19E97ED3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BD759-B8B0-40A9-BAD7-6CB4AB34F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4F32D-8D10-417C-A631-F822C3EC4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E7795-A485-43B1-9310-A8476F34C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C6F198-B504-4429-A9F5-F5C93C146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F9FD48-8DE7-407F-9E42-E10CF1EE4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C61-AC37-468C-B5BE-CB56D89FA442}" type="datetimeFigureOut">
              <a:rPr lang="en-IN" smtClean="0"/>
              <a:t>06-09-2021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BFA132-6C10-4C8A-A34D-504584CC7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EE7AB5-E890-40EE-83AB-7BF7AEF5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A9C6-7EF9-4011-95DF-4A57DF3D6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608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A0C49-B8C1-4317-B5FD-1CA7B916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9D844-CACE-4CF3-8695-93B162AE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C61-AC37-468C-B5BE-CB56D89FA442}" type="datetimeFigureOut">
              <a:rPr lang="en-IN" smtClean="0"/>
              <a:t>06-09-2021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10940-C4D7-4A31-9238-97A9439A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C5290-C766-4A09-9821-200799ED7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A9C6-7EF9-4011-95DF-4A57DF3D6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546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93FC8-A42F-4BA3-A8BF-29ACA9267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C61-AC37-468C-B5BE-CB56D89FA442}" type="datetimeFigureOut">
              <a:rPr lang="en-IN" smtClean="0"/>
              <a:t>06-09-2021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DD266-25F6-4EF8-8BFC-21F33DA3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342B9-341E-45A0-BE6A-F41ECEBC1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A9C6-7EF9-4011-95DF-4A57DF3D6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45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2207-037B-478D-B2F4-EB8BB94BB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CA1E4-D748-4B71-A38D-64F39888B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C35394-CDE2-45B3-A485-79AA6B45D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522B-9D18-48B2-A4C6-5F484F8F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C61-AC37-468C-B5BE-CB56D89FA442}" type="datetimeFigureOut">
              <a:rPr lang="en-IN" smtClean="0"/>
              <a:t>06-09-2021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2469D-B96B-4789-AE35-D0BB94DC6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E93D7-F209-4E7A-A898-341871FE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A9C6-7EF9-4011-95DF-4A57DF3D6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355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E46A3-230B-413F-B9BB-62D133495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5EC958-62E7-4C81-83D1-3C11FDD9D0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4CAD4-41A1-4DD2-9A32-2630381CA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C318B-FBC7-4A51-8B4D-C0FD0624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C61-AC37-468C-B5BE-CB56D89FA442}" type="datetimeFigureOut">
              <a:rPr lang="en-IN" smtClean="0"/>
              <a:t>06-09-2021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3C8CEC-6C7B-4242-B54C-688D247A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7CE2A-95F9-4276-8B5A-B9C98C0E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A9C6-7EF9-4011-95DF-4A57DF3D6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883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18FADE-F778-435E-ACCE-D447B01B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3F29C-ED98-4B85-A3D5-4753DE0DA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C9059-CBE8-40E1-84A6-AA9D89E9A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80C61-AC37-468C-B5BE-CB56D89FA442}" type="datetimeFigureOut">
              <a:rPr lang="en-IN" smtClean="0"/>
              <a:t>06-09-2021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B2C0F-C860-4E02-99FE-A24BFF860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00670-EDB2-4882-A4E4-FFD75B1A4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EA9C6-7EF9-4011-95DF-4A57DF3D6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247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bloomtutorial.com/neighborhood-what-is-neighborhood-neighborhood-places/#Park" TargetMode="External"/><Relationship Id="rId3" Type="http://schemas.openxmlformats.org/officeDocument/2006/relationships/hyperlink" Target="https://bloomtutorial.com/neighborhood-what-is-neighborhood-neighborhood-places/#Hospital" TargetMode="External"/><Relationship Id="rId7" Type="http://schemas.openxmlformats.org/officeDocument/2006/relationships/hyperlink" Target="https://bloomtutorial.com/neighborhood-what-is-neighborhood-neighborhood-places/#Fire_Station" TargetMode="External"/><Relationship Id="rId2" Type="http://schemas.openxmlformats.org/officeDocument/2006/relationships/hyperlink" Target="https://bloomtutorial.com/neighborhood-what-is-neighborhood-neighborhood-places/#Marke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loomtutorial.com/neighborhood-what-is-neighborhood-neighborhood-places/#Police_Station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bloomtutorial.com/neighborhood-what-is-neighborhood-neighborhood-places/#Post_Office" TargetMode="External"/><Relationship Id="rId10" Type="http://schemas.openxmlformats.org/officeDocument/2006/relationships/hyperlink" Target="https://bloomtutorial.com/neighborhood-what-is-neighborhood-neighborhood-places/#School" TargetMode="External"/><Relationship Id="rId4" Type="http://schemas.openxmlformats.org/officeDocument/2006/relationships/hyperlink" Target="https://bloomtutorial.com/neighborhood-what-is-neighborhood-neighborhood-places/#Bank" TargetMode="External"/><Relationship Id="rId9" Type="http://schemas.openxmlformats.org/officeDocument/2006/relationships/hyperlink" Target="https://bloomtutorial.com/neighborhood-what-is-neighborhood-neighborhood-places/#Places_of_Worshi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ExmvBsun48?feature=oembed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loomtutorial.com/neighborhood-what-is-neighborhood-neighborhood-places/#Fire_Station" TargetMode="External"/><Relationship Id="rId3" Type="http://schemas.openxmlformats.org/officeDocument/2006/relationships/hyperlink" Target="https://bloomtutorial.com/neighborhood-what-is-neighborhood-neighborhood-places/#Market" TargetMode="External"/><Relationship Id="rId7" Type="http://schemas.openxmlformats.org/officeDocument/2006/relationships/hyperlink" Target="https://bloomtutorial.com/neighborhood-what-is-neighborhood-neighborhood-places/#Police_Stat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loomtutorial.com/neighborhood-what-is-neighborhood-neighborhood-places/#Post_Office" TargetMode="External"/><Relationship Id="rId11" Type="http://schemas.openxmlformats.org/officeDocument/2006/relationships/hyperlink" Target="https://bloomtutorial.com/neighborhood-what-is-neighborhood-neighborhood-places/#School" TargetMode="External"/><Relationship Id="rId5" Type="http://schemas.openxmlformats.org/officeDocument/2006/relationships/hyperlink" Target="https://bloomtutorial.com/neighborhood-what-is-neighborhood-neighborhood-places/#Bank" TargetMode="External"/><Relationship Id="rId10" Type="http://schemas.openxmlformats.org/officeDocument/2006/relationships/hyperlink" Target="https://bloomtutorial.com/neighborhood-what-is-neighborhood-neighborhood-places/#Places_of_Worship" TargetMode="External"/><Relationship Id="rId4" Type="http://schemas.openxmlformats.org/officeDocument/2006/relationships/hyperlink" Target="https://bloomtutorial.com/neighborhood-what-is-neighborhood-neighborhood-places/#Hospital" TargetMode="External"/><Relationship Id="rId9" Type="http://schemas.openxmlformats.org/officeDocument/2006/relationships/hyperlink" Target="https://bloomtutorial.com/neighborhood-what-is-neighborhood-neighborhood-places/#Par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loomtutorial.com/neighborhood-what-is-neighborhood-neighborhood-places/#Police_Sta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999107BB-7550-4BF9-9B36-63413BC9F4F7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94310" y="228600"/>
            <a:ext cx="231076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52E2BA-A9FD-4EE1-8B72-F8CE0A9555CF}"/>
              </a:ext>
            </a:extLst>
          </p:cNvPr>
          <p:cNvSpPr txBox="1"/>
          <p:nvPr/>
        </p:nvSpPr>
        <p:spPr>
          <a:xfrm>
            <a:off x="1800200" y="2033579"/>
            <a:ext cx="87554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WELCOME TO ONLINE CLASS</a:t>
            </a:r>
          </a:p>
          <a:p>
            <a:r>
              <a:rPr lang="en-US" sz="3600" b="1" dirty="0"/>
              <a:t>                                 CLASS-UKG</a:t>
            </a:r>
          </a:p>
          <a:p>
            <a:r>
              <a:rPr lang="en-US" sz="3600" b="1" dirty="0"/>
              <a:t>                                 SUBJECT-GK</a:t>
            </a:r>
          </a:p>
          <a:p>
            <a:r>
              <a:rPr lang="en-US" sz="3600" b="1" dirty="0"/>
              <a:t>                                 TOPIC-IMPORTANT PLACES</a:t>
            </a:r>
          </a:p>
          <a:p>
            <a:r>
              <a:rPr lang="en-US" sz="3600" b="1" dirty="0"/>
              <a:t>                                                      (revision)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5896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emple | building | Britannica">
            <a:extLst>
              <a:ext uri="{FF2B5EF4-FFF2-40B4-BE49-F238E27FC236}">
                <a16:creationId xmlns:a16="http://schemas.microsoft.com/office/drawing/2014/main" id="{CC8A5991-8305-4ED4-A701-60B182072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00" y="201214"/>
            <a:ext cx="4057650" cy="29515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55;p13">
            <a:extLst>
              <a:ext uri="{FF2B5EF4-FFF2-40B4-BE49-F238E27FC236}">
                <a16:creationId xmlns:a16="http://schemas.microsoft.com/office/drawing/2014/main" id="{E5BCD588-DDAB-45F0-AC53-63B1FC59D97A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915525" y="5800725"/>
            <a:ext cx="2057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83416D-613B-4C41-94A7-8FD76E5377B5}"/>
              </a:ext>
            </a:extLst>
          </p:cNvPr>
          <p:cNvSpPr txBox="1"/>
          <p:nvPr/>
        </p:nvSpPr>
        <p:spPr>
          <a:xfrm>
            <a:off x="8648701" y="978245"/>
            <a:ext cx="332422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Places of    		    Worship</a:t>
            </a:r>
          </a:p>
          <a:p>
            <a:pPr algn="l"/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Different people go to different places of worship to pray.  for example – temples, mosques  gurudwaras and churches.</a:t>
            </a:r>
            <a:endParaRPr lang="en-US" b="0" i="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026" name="Picture 2" descr="taj mahal: Huge fall in number of namazis at Taj Mahal on Bakrid | Agra  News - Times of India">
            <a:extLst>
              <a:ext uri="{FF2B5EF4-FFF2-40B4-BE49-F238E27FC236}">
                <a16:creationId xmlns:a16="http://schemas.microsoft.com/office/drawing/2014/main" id="{74CBA80E-EB10-4313-B4E4-E8DED9534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01213"/>
            <a:ext cx="3810000" cy="29515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VID19: Delhi&amp;#39;s Gurudwara Bangla Sahib is serving 40,000 meals a day | The  Times of India">
            <a:extLst>
              <a:ext uri="{FF2B5EF4-FFF2-40B4-BE49-F238E27FC236}">
                <a16:creationId xmlns:a16="http://schemas.microsoft.com/office/drawing/2014/main" id="{25E82381-4B75-4A81-A494-06715F757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586549"/>
            <a:ext cx="3952875" cy="29762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,467,866 Church Exterior Stock Photos, Pictures &amp;amp; Royalty-Free Images -  iStock">
            <a:extLst>
              <a:ext uri="{FF2B5EF4-FFF2-40B4-BE49-F238E27FC236}">
                <a16:creationId xmlns:a16="http://schemas.microsoft.com/office/drawing/2014/main" id="{5CCA0385-3CA8-4E78-95D1-CFCAFCA56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586549"/>
            <a:ext cx="3900488" cy="29762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267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BCF33C87-71C4-4C7C-8805-7FD8BCA7F3AB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662160" y="5800725"/>
            <a:ext cx="231076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School Stock Vector Image by ©PushnovaL #19133017">
            <a:extLst>
              <a:ext uri="{FF2B5EF4-FFF2-40B4-BE49-F238E27FC236}">
                <a16:creationId xmlns:a16="http://schemas.microsoft.com/office/drawing/2014/main" id="{7B261692-6DCD-448F-BF6C-D99655D12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261000"/>
            <a:ext cx="6372225" cy="3168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ducation - The New York Times">
            <a:extLst>
              <a:ext uri="{FF2B5EF4-FFF2-40B4-BE49-F238E27FC236}">
                <a16:creationId xmlns:a16="http://schemas.microsoft.com/office/drawing/2014/main" id="{A4B10A73-8444-4EFC-B8EF-5EF15FB7E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3429000"/>
            <a:ext cx="6372224" cy="30670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0798B1-7091-487D-BCC7-36DD81231A5E}"/>
              </a:ext>
            </a:extLst>
          </p:cNvPr>
          <p:cNvSpPr txBox="1"/>
          <p:nvPr/>
        </p:nvSpPr>
        <p:spPr>
          <a:xfrm>
            <a:off x="6991350" y="1131838"/>
            <a:ext cx="47244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3333FF"/>
                </a:solidFill>
                <a:effectLst/>
                <a:latin typeface="Roboto" panose="02000000000000000000" pitchFamily="2" charset="0"/>
              </a:rPr>
              <a:t>              School</a:t>
            </a:r>
          </a:p>
          <a:p>
            <a:pPr algn="l"/>
            <a:r>
              <a:rPr lang="en-US" sz="32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School is a very important service provider in </a:t>
            </a:r>
            <a:r>
              <a:rPr lang="en-US" sz="32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neighborhood. Children go to school to learn , read and write. They also learn many good habits. </a:t>
            </a:r>
          </a:p>
        </p:txBody>
      </p:sp>
    </p:spTree>
    <p:extLst>
      <p:ext uri="{BB962C8B-B14F-4D97-AF65-F5344CB8AC3E}">
        <p14:creationId xmlns:p14="http://schemas.microsoft.com/office/powerpoint/2010/main" val="1450452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6D0E28-CE6C-44D7-ACB9-3C364E93A22C}"/>
              </a:ext>
            </a:extLst>
          </p:cNvPr>
          <p:cNvSpPr txBox="1"/>
          <p:nvPr/>
        </p:nvSpPr>
        <p:spPr>
          <a:xfrm>
            <a:off x="1057276" y="1606629"/>
            <a:ext cx="10077448" cy="3067348"/>
          </a:xfrm>
          <a:prstGeom prst="horizontalScroll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 we see there are many 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6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mportant  places in our neighborhood. We depend on these places to live our life comfortably. We should keep our neighborhood clean and safe.</a:t>
            </a:r>
            <a:endParaRPr lang="en-IN" sz="3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7ACDF451-B824-4EC9-A68E-FC91285C958C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10786" y="5753100"/>
            <a:ext cx="1838325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250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790787-4D51-40A4-B92B-1F5622FCB2AC}"/>
              </a:ext>
            </a:extLst>
          </p:cNvPr>
          <p:cNvSpPr txBox="1"/>
          <p:nvPr/>
        </p:nvSpPr>
        <p:spPr>
          <a:xfrm>
            <a:off x="178594" y="504825"/>
            <a:ext cx="118348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 Things to learn-some important places in our neighborhood 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E6B7D-FFDB-446E-854B-7DD967D4AF86}"/>
              </a:ext>
            </a:extLst>
          </p:cNvPr>
          <p:cNvSpPr txBox="1"/>
          <p:nvPr/>
        </p:nvSpPr>
        <p:spPr>
          <a:xfrm>
            <a:off x="1162051" y="1350139"/>
            <a:ext cx="555307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b="0" i="0" u="sng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  <a:hlinkClick r:id="rId2" tooltip="Market"/>
              </a:rPr>
              <a:t>Market</a:t>
            </a:r>
            <a:r>
              <a:rPr lang="en-US" sz="3200" b="0" i="0" u="sng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 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i="0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  <a:hlinkClick r:id="rId3" tooltip="Hospital"/>
              </a:rPr>
              <a:t>Hospital</a:t>
            </a:r>
            <a:endParaRPr lang="en-US" sz="3200" i="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b="0" i="0" u="sng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  <a:hlinkClick r:id="rId4" tooltip="Bank"/>
              </a:rPr>
              <a:t>Bank</a:t>
            </a:r>
            <a:endParaRPr lang="en-US" sz="3200" b="0" i="0" u="sng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b="0" i="0" u="sng" strike="noStrike" dirty="0">
                <a:solidFill>
                  <a:srgbClr val="0070C0"/>
                </a:solidFill>
                <a:effectLst/>
                <a:latin typeface="Verdana" panose="020B0604030504040204" pitchFamily="34" charset="0"/>
                <a:hlinkClick r:id="rId5" tooltip="Post Offi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 Office</a:t>
            </a:r>
            <a:endParaRPr lang="en-US" sz="3200" b="0" i="0" u="sng" dirty="0">
              <a:solidFill>
                <a:srgbClr val="0070C0"/>
              </a:solidFill>
              <a:effectLst/>
              <a:latin typeface="Verdana" panose="020B060403050404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b="0" i="0" u="sng" dirty="0">
                <a:solidFill>
                  <a:srgbClr val="444444"/>
                </a:solidFill>
                <a:effectLst/>
                <a:latin typeface="Verdana" panose="020B0604030504040204" pitchFamily="34" charset="0"/>
                <a:hlinkClick r:id="rId6" tooltip="Police Station"/>
              </a:rPr>
              <a:t>Police Station</a:t>
            </a:r>
            <a:endParaRPr lang="en-US" sz="3200" b="0" i="0" u="sng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b="0" i="0" u="sng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  <a:hlinkClick r:id="rId7" tooltip="Fire Station"/>
              </a:rPr>
              <a:t>Fire Station</a:t>
            </a:r>
            <a:endParaRPr lang="en-US" sz="3200" b="0" i="0" u="sng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b="0" i="0" u="sng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  <a:hlinkClick r:id="rId8" tooltip="Park"/>
              </a:rPr>
              <a:t>Park</a:t>
            </a:r>
            <a:endParaRPr lang="en-US" sz="3200" b="0" i="0" u="sng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b="0" i="0" u="sng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  <a:hlinkClick r:id="rId9" tooltip="Places of Worship "/>
              </a:rPr>
              <a:t>Places of Worship</a:t>
            </a:r>
            <a:endParaRPr lang="en-US" sz="3200" b="0" i="0" u="sng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b="0" i="0" u="sng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  <a:hlinkClick r:id="rId10" tooltip="School"/>
              </a:rPr>
              <a:t>School</a:t>
            </a:r>
            <a:r>
              <a:rPr lang="en-US" sz="3200" b="0" i="0" u="sng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   </a:t>
            </a:r>
          </a:p>
          <a:p>
            <a:pPr lvl="2" algn="l"/>
            <a:r>
              <a:rPr lang="en-US" sz="1800" u="sng" dirty="0">
                <a:solidFill>
                  <a:srgbClr val="444444"/>
                </a:solidFill>
                <a:latin typeface="Verdana" panose="020B0604030504040204" pitchFamily="34" charset="0"/>
              </a:rPr>
              <a:t> </a:t>
            </a:r>
            <a:endParaRPr lang="en-IN" dirty="0"/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A42DB8E0-F786-4AD2-BE95-5C58DEB04BCB}"/>
              </a:ext>
            </a:extLst>
          </p:cNvPr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0110786" y="5753100"/>
            <a:ext cx="1838325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770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ansparent Notebooks Clipart - Transparent Notebook And Pencil Clipart ,  Free Transparent Clipart - ClipartKey">
            <a:extLst>
              <a:ext uri="{FF2B5EF4-FFF2-40B4-BE49-F238E27FC236}">
                <a16:creationId xmlns:a16="http://schemas.microsoft.com/office/drawing/2014/main" id="{3687AA17-1E35-4B61-AAFB-7F315A580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" r="7697" b="16217"/>
          <a:stretch/>
        </p:blipFill>
        <p:spPr bwMode="auto">
          <a:xfrm rot="19733528">
            <a:off x="921365" y="444703"/>
            <a:ext cx="2398445" cy="243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E5E5B-8064-4CE4-988D-9C06575CBBF8}"/>
              </a:ext>
            </a:extLst>
          </p:cNvPr>
          <p:cNvSpPr txBox="1"/>
          <p:nvPr/>
        </p:nvSpPr>
        <p:spPr>
          <a:xfrm>
            <a:off x="857250" y="3160143"/>
            <a:ext cx="10477500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                               </a:t>
            </a:r>
            <a:r>
              <a:rPr lang="en-US" sz="3600" b="1" dirty="0">
                <a:solidFill>
                  <a:srgbClr val="3333FF"/>
                </a:solidFill>
              </a:rPr>
              <a:t>Home assignment</a:t>
            </a:r>
          </a:p>
          <a:p>
            <a:r>
              <a:rPr lang="en-US" sz="3600" dirty="0"/>
              <a:t>Learn any five important places of your neighborhood and the person works there .</a:t>
            </a:r>
            <a:endParaRPr lang="en-IN" sz="3600" dirty="0"/>
          </a:p>
        </p:txBody>
      </p:sp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ECF0F73B-1791-45A5-BBC0-585CABC14CA7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110786" y="5753100"/>
            <a:ext cx="1838325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694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Important Places in the Neighbourhood | Environmental Studies Class 1">
            <a:hlinkClick r:id="" action="ppaction://media"/>
            <a:extLst>
              <a:ext uri="{FF2B5EF4-FFF2-40B4-BE49-F238E27FC236}">
                <a16:creationId xmlns:a16="http://schemas.microsoft.com/office/drawing/2014/main" id="{0F4C3CFE-CF2B-4AA0-A23F-FDB4765FFC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8900" y="304800"/>
            <a:ext cx="8064000" cy="6048000"/>
          </a:xfrm>
          <a:prstGeom prst="rect">
            <a:avLst/>
          </a:prstGeom>
        </p:spPr>
      </p:pic>
      <p:pic>
        <p:nvPicPr>
          <p:cNvPr id="3" name="Google Shape;55;p13">
            <a:extLst>
              <a:ext uri="{FF2B5EF4-FFF2-40B4-BE49-F238E27FC236}">
                <a16:creationId xmlns:a16="http://schemas.microsoft.com/office/drawing/2014/main" id="{3F9EC2B4-F725-4A08-B147-C566B295A62F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110786" y="5753100"/>
            <a:ext cx="1838325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46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EE2F2549-74FC-4843-BAB8-C2BBA1AB5F6E}"/>
              </a:ext>
            </a:extLst>
          </p:cNvPr>
          <p:cNvSpPr txBox="1"/>
          <p:nvPr/>
        </p:nvSpPr>
        <p:spPr>
          <a:xfrm>
            <a:off x="1540722" y="2389262"/>
            <a:ext cx="8729980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US" sz="4000" b="1" dirty="0"/>
          </a:p>
        </p:txBody>
      </p:sp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2EECE7CB-ED0F-4F5F-98DD-B171F2150AD1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674235"/>
            <a:ext cx="12192000" cy="2183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81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BCF33C87-71C4-4C7C-8805-7FD8BCA7F3AB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662160" y="5800725"/>
            <a:ext cx="231076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D272EA-F33C-4D74-990B-621750D774F9}"/>
              </a:ext>
            </a:extLst>
          </p:cNvPr>
          <p:cNvSpPr txBox="1"/>
          <p:nvPr/>
        </p:nvSpPr>
        <p:spPr>
          <a:xfrm>
            <a:off x="268128" y="243602"/>
            <a:ext cx="11655743" cy="132343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Google Sans"/>
              </a:rPr>
              <a:t>      </a:t>
            </a:r>
            <a:r>
              <a:rPr lang="en-US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Let us learn and revise about some places in our </a:t>
            </a:r>
          </a:p>
          <a:p>
            <a:pPr algn="l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Google Sans"/>
              </a:rPr>
              <a:t>                              </a:t>
            </a:r>
            <a:r>
              <a:rPr lang="en-US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neighborhood places</a:t>
            </a:r>
            <a:r>
              <a:rPr 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.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Google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A588A-35B4-4235-8EB9-419EBDF2A080}"/>
              </a:ext>
            </a:extLst>
          </p:cNvPr>
          <p:cNvSpPr txBox="1"/>
          <p:nvPr/>
        </p:nvSpPr>
        <p:spPr>
          <a:xfrm>
            <a:off x="2971801" y="1597640"/>
            <a:ext cx="54102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b="0" i="0" u="sng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  <a:hlinkClick r:id="rId3" tooltip="Market"/>
              </a:rPr>
              <a:t>Market</a:t>
            </a:r>
            <a:endParaRPr lang="en-US" sz="3200" b="0" i="0" u="sng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i="0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  <a:hlinkClick r:id="rId4" tooltip="Hospital"/>
              </a:rPr>
              <a:t>Hospital</a:t>
            </a:r>
            <a:endParaRPr lang="en-US" sz="3200" i="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b="0" i="0" u="sng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  <a:hlinkClick r:id="rId5" tooltip="Bank"/>
              </a:rPr>
              <a:t>Bank</a:t>
            </a:r>
            <a:endParaRPr lang="en-US" sz="3200" b="0" i="0" u="sng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b="0" i="0" u="sng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  <a:hlinkClick r:id="rId6" tooltip="Post Office"/>
              </a:rPr>
              <a:t>Post Office</a:t>
            </a:r>
            <a:endParaRPr lang="en-US" sz="3200" b="0" i="0" u="sng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b="0" i="0" u="sng" dirty="0">
                <a:solidFill>
                  <a:srgbClr val="444444"/>
                </a:solidFill>
                <a:effectLst/>
                <a:latin typeface="Verdana" panose="020B0604030504040204" pitchFamily="34" charset="0"/>
                <a:hlinkClick r:id="rId7" tooltip="Police Station"/>
              </a:rPr>
              <a:t>Police Station</a:t>
            </a:r>
            <a:endParaRPr lang="en-US" sz="3200" b="0" i="0" u="sng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b="0" i="0" u="sng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  <a:hlinkClick r:id="rId8" tooltip="Fire Station"/>
              </a:rPr>
              <a:t>Fire Station</a:t>
            </a:r>
            <a:endParaRPr lang="en-US" sz="3200" b="0" i="0" u="sng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b="0" i="0" u="sng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  <a:hlinkClick r:id="rId9" tooltip="Park"/>
              </a:rPr>
              <a:t>Park</a:t>
            </a:r>
            <a:endParaRPr lang="en-US" sz="3200" b="0" i="0" u="sng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b="0" i="0" u="sng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  <a:hlinkClick r:id="rId10" tooltip="Places of Worship "/>
              </a:rPr>
              <a:t>Places of Worship</a:t>
            </a:r>
            <a:endParaRPr lang="en-US" sz="3200" b="0" i="0" u="sng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b="0" i="0" u="sng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  <a:hlinkClick r:id="rId11" tooltip="School"/>
              </a:rPr>
              <a:t>School</a:t>
            </a:r>
            <a:r>
              <a:rPr lang="en-US" sz="3200" b="0" i="0" u="sng" strike="noStrike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   </a:t>
            </a:r>
          </a:p>
          <a:p>
            <a:pPr lvl="2" algn="l"/>
            <a:r>
              <a:rPr lang="en-US" sz="3200" u="sng" dirty="0">
                <a:solidFill>
                  <a:srgbClr val="444444"/>
                </a:solidFill>
                <a:latin typeface="Verdana" panose="020B0604030504040204" pitchFamily="34" charset="0"/>
              </a:rPr>
              <a:t>    </a:t>
            </a:r>
            <a:endParaRPr lang="en-US" sz="3200" b="0" i="0" u="sng" strike="noStrike" dirty="0">
              <a:solidFill>
                <a:srgbClr val="444444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0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F6C0E9D1-1EB7-4168-B5B5-7CBC6A256C50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020300" y="5800725"/>
            <a:ext cx="19526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market">
            <a:extLst>
              <a:ext uri="{FF2B5EF4-FFF2-40B4-BE49-F238E27FC236}">
                <a16:creationId xmlns:a16="http://schemas.microsoft.com/office/drawing/2014/main" id="{59A3004E-8022-4F69-BF9D-09FD4E52C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6771" r="-98" b="1215"/>
          <a:stretch/>
        </p:blipFill>
        <p:spPr bwMode="auto">
          <a:xfrm>
            <a:off x="490538" y="2431644"/>
            <a:ext cx="5638801" cy="421475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mall grocery shop in the daily outdoors market in Şəki (transcribed Shaki  or Sheki) in northern Azerbaijan Stock Photo - Alamy">
            <a:extLst>
              <a:ext uri="{FF2B5EF4-FFF2-40B4-BE49-F238E27FC236}">
                <a16:creationId xmlns:a16="http://schemas.microsoft.com/office/drawing/2014/main" id="{EBEFC2D6-0316-42B6-B629-6BB4E2238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7"/>
          <a:stretch/>
        </p:blipFill>
        <p:spPr bwMode="auto">
          <a:xfrm>
            <a:off x="6553200" y="411926"/>
            <a:ext cx="5419725" cy="43124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84C742-3CF4-4ABC-8FF0-A7CEEFAFAD6F}"/>
              </a:ext>
            </a:extLst>
          </p:cNvPr>
          <p:cNvSpPr txBox="1"/>
          <p:nvPr/>
        </p:nvSpPr>
        <p:spPr>
          <a:xfrm>
            <a:off x="180977" y="195322"/>
            <a:ext cx="625792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00B050"/>
                </a:solidFill>
                <a:effectLst/>
              </a:rPr>
              <a:t>                   </a:t>
            </a:r>
            <a:r>
              <a:rPr lang="en-US" sz="3600" b="1" i="0" dirty="0">
                <a:solidFill>
                  <a:srgbClr val="00B050"/>
                </a:solidFill>
                <a:effectLst/>
              </a:rPr>
              <a:t>Market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</a:p>
          <a:p>
            <a:pPr algn="l"/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0" i="0" dirty="0">
                <a:solidFill>
                  <a:srgbClr val="202124"/>
                </a:solidFill>
                <a:effectLst/>
              </a:rPr>
              <a:t>A local market has many shops which sells different things of daily use</a:t>
            </a:r>
            <a:r>
              <a:rPr lang="en-US" sz="3200" dirty="0">
                <a:solidFill>
                  <a:srgbClr val="202124"/>
                </a:solidFill>
              </a:rPr>
              <a:t>-like </a:t>
            </a:r>
            <a:r>
              <a:rPr lang="en-US" sz="3200" dirty="0" err="1">
                <a:solidFill>
                  <a:srgbClr val="202124"/>
                </a:solidFill>
              </a:rPr>
              <a:t>vegetables,groceries</a:t>
            </a:r>
            <a:r>
              <a:rPr lang="en-US" sz="3200" dirty="0">
                <a:solidFill>
                  <a:srgbClr val="202124"/>
                </a:solidFill>
              </a:rPr>
              <a:t> </a:t>
            </a:r>
            <a:r>
              <a:rPr lang="en-US" sz="3200" dirty="0" err="1">
                <a:solidFill>
                  <a:srgbClr val="202124"/>
                </a:solidFill>
              </a:rPr>
              <a:t>etc</a:t>
            </a:r>
            <a:endParaRPr lang="en-US" sz="3200" b="0" i="0" dirty="0">
              <a:solidFill>
                <a:srgbClr val="2021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84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 Best hospitals in Bhubaneswar | eBhubaneswar">
            <a:extLst>
              <a:ext uri="{FF2B5EF4-FFF2-40B4-BE49-F238E27FC236}">
                <a16:creationId xmlns:a16="http://schemas.microsoft.com/office/drawing/2014/main" id="{76368C85-0DBB-4B51-B44E-864C52162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3" y="245030"/>
            <a:ext cx="6248402" cy="625102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0DEEA-E8F4-4D63-A009-F196722C21EC}"/>
              </a:ext>
            </a:extLst>
          </p:cNvPr>
          <p:cNvSpPr txBox="1"/>
          <p:nvPr/>
        </p:nvSpPr>
        <p:spPr>
          <a:xfrm>
            <a:off x="6896100" y="995362"/>
            <a:ext cx="471487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           Hospital</a:t>
            </a:r>
          </a:p>
          <a:p>
            <a:pPr algn="l"/>
            <a:r>
              <a:rPr lang="en-US" sz="28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We go to the hospital when we are sick or injured. There are many doctors and nurses in a hospital. A doctor treats sick and injured people.  </a:t>
            </a:r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D373D2DE-547F-4605-888A-9E1F3682FCC8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662160" y="5638800"/>
            <a:ext cx="231076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8FA2B8-5DB1-4E81-A2C7-0EB8C7CA5686}"/>
              </a:ext>
            </a:extLst>
          </p:cNvPr>
          <p:cNvSpPr txBox="1"/>
          <p:nvPr/>
        </p:nvSpPr>
        <p:spPr>
          <a:xfrm>
            <a:off x="2336003" y="197405"/>
            <a:ext cx="25241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Hospital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378940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Privatisation: Anxious Over Possible Job Loss, Bank Employees&amp;#39;, Unions  Ready For Indefinite Strike">
            <a:extLst>
              <a:ext uri="{FF2B5EF4-FFF2-40B4-BE49-F238E27FC236}">
                <a16:creationId xmlns:a16="http://schemas.microsoft.com/office/drawing/2014/main" id="{1B9EC273-085C-440B-A9EE-C63A3E265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28601"/>
            <a:ext cx="7162800" cy="320039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C53839F3-3F34-4BDB-BCF3-21CC2570108C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144125" y="5753100"/>
            <a:ext cx="18383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9E0FFE-7BDD-410C-855A-2E1701946E6E}"/>
              </a:ext>
            </a:extLst>
          </p:cNvPr>
          <p:cNvSpPr txBox="1"/>
          <p:nvPr/>
        </p:nvSpPr>
        <p:spPr>
          <a:xfrm>
            <a:off x="7753350" y="790486"/>
            <a:ext cx="43053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         Bank</a:t>
            </a:r>
          </a:p>
          <a:p>
            <a:pPr algn="l"/>
            <a:r>
              <a:rPr lang="en-US" sz="3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People deposit their money in a bank safely. They can also borrow money from the bank. This is called a loan.</a:t>
            </a:r>
          </a:p>
        </p:txBody>
      </p:sp>
      <p:pic>
        <p:nvPicPr>
          <p:cNvPr id="11" name="Picture 2" descr="Post office NEW RULES alert! ALWAYS ENSURE this to avoid maintenance  charge, closure of account | Zee Business">
            <a:extLst>
              <a:ext uri="{FF2B5EF4-FFF2-40B4-BE49-F238E27FC236}">
                <a16:creationId xmlns:a16="http://schemas.microsoft.com/office/drawing/2014/main" id="{B09F5DFE-69AC-4F00-8DA8-CFB7DEFAD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5" y="3429000"/>
            <a:ext cx="7162799" cy="308764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31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03F6B4-C110-491D-8BF5-1102C83C067D}"/>
              </a:ext>
            </a:extLst>
          </p:cNvPr>
          <p:cNvSpPr txBox="1"/>
          <p:nvPr/>
        </p:nvSpPr>
        <p:spPr>
          <a:xfrm>
            <a:off x="321469" y="473899"/>
            <a:ext cx="548164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Roboto" panose="02000000000000000000" pitchFamily="2" charset="0"/>
              </a:rPr>
              <a:t>             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Post Office</a:t>
            </a:r>
          </a:p>
          <a:p>
            <a:pPr algn="l"/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We can send and receive letters and parcels through the post office. The postman brings letters from post office to our houses . </a:t>
            </a:r>
          </a:p>
        </p:txBody>
      </p:sp>
      <p:pic>
        <p:nvPicPr>
          <p:cNvPr id="4098" name="Picture 2" descr="Post Office, Ghatkesar - Post Office Services in Rangareddy, Hyderabad -  Justdial">
            <a:extLst>
              <a:ext uri="{FF2B5EF4-FFF2-40B4-BE49-F238E27FC236}">
                <a16:creationId xmlns:a16="http://schemas.microsoft.com/office/drawing/2014/main" id="{3963B179-E3DB-456E-9960-C3DC523FB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6" y="2932618"/>
            <a:ext cx="3452813" cy="3622933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oin Indian post office as Skilled Artisan, read details here | NewsTrack  English 1">
            <a:extLst>
              <a:ext uri="{FF2B5EF4-FFF2-40B4-BE49-F238E27FC236}">
                <a16:creationId xmlns:a16="http://schemas.microsoft.com/office/drawing/2014/main" id="{69E72CA6-0FB0-4FA2-8D66-EC47C10AA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1" y="350262"/>
            <a:ext cx="5984080" cy="5164713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84FCD44E-086E-45D8-8E8E-405FFBE1ED2F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020300" y="5800725"/>
            <a:ext cx="1952625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06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691C49C7-F559-423C-B0A7-BCA7749F4F8E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067925" y="5800725"/>
            <a:ext cx="1905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8" descr="A police station for the people - Frontline">
            <a:extLst>
              <a:ext uri="{FF2B5EF4-FFF2-40B4-BE49-F238E27FC236}">
                <a16:creationId xmlns:a16="http://schemas.microsoft.com/office/drawing/2014/main" id="{D0A47E89-A559-4199-B9D9-EDB2876C7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36" y="257175"/>
            <a:ext cx="6360939" cy="6334125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3BB5AE-829A-42E0-ADC2-B05BD8AD18E7}"/>
              </a:ext>
            </a:extLst>
          </p:cNvPr>
          <p:cNvSpPr txBox="1"/>
          <p:nvPr/>
        </p:nvSpPr>
        <p:spPr>
          <a:xfrm>
            <a:off x="5973162" y="704850"/>
            <a:ext cx="5448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/>
            <a:r>
              <a:rPr lang="en-US" sz="4000" b="1" i="0" u="sng" dirty="0">
                <a:solidFill>
                  <a:srgbClr val="FF0000"/>
                </a:solidFill>
                <a:effectLst/>
                <a:latin typeface="Verdana" panose="020B0604030504040204" pitchFamily="34" charset="0"/>
                <a:hlinkClick r:id="rId4" tooltip="Police St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Police Station</a:t>
            </a:r>
            <a:endParaRPr lang="en-US" sz="4000" b="1" i="0" u="sng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8EA00-3E2C-41EB-BF51-1B7E781A6036}"/>
              </a:ext>
            </a:extLst>
          </p:cNvPr>
          <p:cNvSpPr txBox="1"/>
          <p:nvPr/>
        </p:nvSpPr>
        <p:spPr>
          <a:xfrm>
            <a:off x="6867737" y="1652850"/>
            <a:ext cx="494326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A police station is a place where the police work. Policemen take care of our neighborhood. They catch thieves and robbers and put them in jail. They maintain law and order.</a:t>
            </a:r>
          </a:p>
        </p:txBody>
      </p:sp>
    </p:spTree>
    <p:extLst>
      <p:ext uri="{BB962C8B-B14F-4D97-AF65-F5344CB8AC3E}">
        <p14:creationId xmlns:p14="http://schemas.microsoft.com/office/powerpoint/2010/main" val="1761347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Fire Truck Fire Station Stock Vector (Royalty Free) 1239113851">
            <a:extLst>
              <a:ext uri="{FF2B5EF4-FFF2-40B4-BE49-F238E27FC236}">
                <a16:creationId xmlns:a16="http://schemas.microsoft.com/office/drawing/2014/main" id="{D0E3B8C5-9A3B-4571-BB5B-E53409A5E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0"/>
          <a:stretch/>
        </p:blipFill>
        <p:spPr bwMode="auto">
          <a:xfrm>
            <a:off x="275840" y="295275"/>
            <a:ext cx="6163060" cy="32194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16,343 Fire brigade Stock Photos | Free &amp;amp; Royalty-free Fire brigade Images  | Depositphotos">
            <a:extLst>
              <a:ext uri="{FF2B5EF4-FFF2-40B4-BE49-F238E27FC236}">
                <a16:creationId xmlns:a16="http://schemas.microsoft.com/office/drawing/2014/main" id="{60D52CBD-3180-4262-A905-023BCC4C3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4"/>
          <a:stretch/>
        </p:blipFill>
        <p:spPr bwMode="auto">
          <a:xfrm>
            <a:off x="275839" y="3514725"/>
            <a:ext cx="6163059" cy="3133725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A9BDA8-4009-4442-BD97-FB46B37D1E9C}"/>
              </a:ext>
            </a:extLst>
          </p:cNvPr>
          <p:cNvSpPr txBox="1"/>
          <p:nvPr/>
        </p:nvSpPr>
        <p:spPr>
          <a:xfrm>
            <a:off x="6610350" y="1085850"/>
            <a:ext cx="471487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	Fire Station</a:t>
            </a:r>
          </a:p>
          <a:p>
            <a:pPr algn="l"/>
            <a:r>
              <a:rPr lang="en-US" sz="32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fire station has a fire brigade. We call up the fire station when  there is a fire. Fire fighters travel in red fire-engines to put out a fire .</a:t>
            </a:r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F3FA218-E707-4287-B1C7-3525145CB6A0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934575" y="5800725"/>
            <a:ext cx="203835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74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5CA1F8-A864-4954-9384-A766359FA10C}"/>
              </a:ext>
            </a:extLst>
          </p:cNvPr>
          <p:cNvSpPr txBox="1"/>
          <p:nvPr/>
        </p:nvSpPr>
        <p:spPr>
          <a:xfrm>
            <a:off x="6267450" y="499586"/>
            <a:ext cx="53625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92D050"/>
                </a:solidFill>
                <a:effectLst/>
                <a:latin typeface="Roboto" panose="02000000000000000000" pitchFamily="2" charset="0"/>
              </a:rPr>
              <a:t>                  </a:t>
            </a:r>
            <a:r>
              <a:rPr lang="en-US" sz="3600" b="1" i="0" dirty="0">
                <a:effectLst/>
                <a:latin typeface="Roboto" panose="02000000000000000000" pitchFamily="2" charset="0"/>
              </a:rPr>
              <a:t>Park</a:t>
            </a:r>
          </a:p>
          <a:p>
            <a:pPr algn="l"/>
            <a:r>
              <a:rPr lang="en-US" sz="3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park has many plants and footpaths. It also has swings and see-saws for the enjoyment of children. Children go to park to play. Many people go there to walk.</a:t>
            </a:r>
          </a:p>
        </p:txBody>
      </p:sp>
      <p:pic>
        <p:nvPicPr>
          <p:cNvPr id="4" name="Picture 12" descr="About - Way2Playzone">
            <a:extLst>
              <a:ext uri="{FF2B5EF4-FFF2-40B4-BE49-F238E27FC236}">
                <a16:creationId xmlns:a16="http://schemas.microsoft.com/office/drawing/2014/main" id="{F996FDA9-CB96-4B98-9D79-58E5F1952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9" y="276225"/>
            <a:ext cx="5721441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Why Parks Matter - The Philadelphia Citizen - Environment">
            <a:extLst>
              <a:ext uri="{FF2B5EF4-FFF2-40B4-BE49-F238E27FC236}">
                <a16:creationId xmlns:a16="http://schemas.microsoft.com/office/drawing/2014/main" id="{7B9F19BA-4098-4BF7-8BA7-6874A69B0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9" y="3429000"/>
            <a:ext cx="572144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E43859FB-26FD-4FCC-BC18-393EADF929FC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944100" y="5638800"/>
            <a:ext cx="2028825" cy="107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8110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398</Words>
  <Application>Microsoft Office PowerPoint</Application>
  <PresentationFormat>Widescreen</PresentationFormat>
  <Paragraphs>52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Google Sans</vt:lpstr>
      <vt:lpstr>Roboto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Sipra Rath</dc:creator>
  <cp:lastModifiedBy>Sipra Rath</cp:lastModifiedBy>
  <cp:revision>5</cp:revision>
  <dcterms:created xsi:type="dcterms:W3CDTF">2021-09-05T14:29:35Z</dcterms:created>
  <dcterms:modified xsi:type="dcterms:W3CDTF">2021-09-06T14:52:49Z</dcterms:modified>
</cp:coreProperties>
</file>