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5" r:id="rId3"/>
    <p:sldId id="316" r:id="rId4"/>
    <p:sldId id="293" r:id="rId5"/>
    <p:sldId id="294" r:id="rId6"/>
    <p:sldId id="317" r:id="rId7"/>
    <p:sldId id="297" r:id="rId8"/>
    <p:sldId id="318" r:id="rId9"/>
    <p:sldId id="319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3463" y="-87312"/>
            <a:ext cx="6539230" cy="163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1212" y="1563306"/>
            <a:ext cx="7521574" cy="344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371475"/>
            <a:ext cx="276224" cy="2857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38723"/>
            <a:ext cx="9143999" cy="18192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85750"/>
            <a:ext cx="1581149" cy="10477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98463" y="2176398"/>
            <a:ext cx="4207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6390" marR="5080" indent="-15843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Welcome</a:t>
            </a:r>
            <a:r>
              <a:rPr sz="3000" spc="-30" dirty="0"/>
              <a:t> </a:t>
            </a:r>
            <a:r>
              <a:rPr sz="3000" dirty="0"/>
              <a:t>to</a:t>
            </a:r>
            <a:r>
              <a:rPr sz="3000" spc="-30" dirty="0"/>
              <a:t> </a:t>
            </a:r>
            <a:r>
              <a:rPr sz="3000" dirty="0"/>
              <a:t>the</a:t>
            </a:r>
            <a:r>
              <a:rPr sz="3000" spc="-25" dirty="0"/>
              <a:t> </a:t>
            </a:r>
            <a:r>
              <a:rPr sz="3000" spc="-30" dirty="0"/>
              <a:t>Vertual </a:t>
            </a:r>
            <a:r>
              <a:rPr sz="3000" spc="-819" dirty="0"/>
              <a:t> </a:t>
            </a:r>
            <a:r>
              <a:rPr sz="3000" spc="-5" dirty="0"/>
              <a:t>Class</a:t>
            </a:r>
            <a:endParaRPr sz="3000"/>
          </a:p>
        </p:txBody>
      </p:sp>
      <p:sp>
        <p:nvSpPr>
          <p:cNvPr id="6" name="object 6"/>
          <p:cNvSpPr txBox="1"/>
          <p:nvPr/>
        </p:nvSpPr>
        <p:spPr>
          <a:xfrm>
            <a:off x="2303144" y="3106927"/>
            <a:ext cx="3792854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0945">
              <a:lnSpc>
                <a:spcPct val="100000"/>
              </a:lnSpc>
              <a:spcBef>
                <a:spcPts val="100"/>
              </a:spcBef>
            </a:pPr>
            <a:r>
              <a:rPr sz="2450" b="1" spc="-5" dirty="0">
                <a:latin typeface="Arial"/>
                <a:cs typeface="Arial"/>
              </a:rPr>
              <a:t>Social</a:t>
            </a:r>
            <a:r>
              <a:rPr sz="2450" b="1" spc="-55" dirty="0">
                <a:latin typeface="Arial"/>
                <a:cs typeface="Arial"/>
              </a:rPr>
              <a:t> </a:t>
            </a:r>
            <a:r>
              <a:rPr sz="2450" b="1" spc="-5" dirty="0">
                <a:latin typeface="Arial"/>
                <a:cs typeface="Arial"/>
              </a:rPr>
              <a:t>Science</a:t>
            </a:r>
            <a:endParaRPr sz="2450" dirty="0">
              <a:latin typeface="Arial"/>
              <a:cs typeface="Arial"/>
            </a:endParaRPr>
          </a:p>
          <a:p>
            <a:pPr marL="12700" marR="1718310">
              <a:lnSpc>
                <a:spcPts val="2180"/>
              </a:lnSpc>
              <a:spcBef>
                <a:spcPts val="60"/>
              </a:spcBef>
            </a:pPr>
            <a:r>
              <a:rPr sz="1800" b="1" spc="-5" dirty="0">
                <a:latin typeface="Arial"/>
                <a:cs typeface="Arial"/>
              </a:rPr>
              <a:t>SUBJECT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History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CHAPTER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01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00" b="1" spc="-5" dirty="0">
                <a:latin typeface="Arial"/>
                <a:cs typeface="Arial"/>
              </a:rPr>
              <a:t>CHAPTER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NAME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RISE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OF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spc="-20" dirty="0">
                <a:latin typeface="Arial"/>
                <a:cs typeface="Arial"/>
              </a:rPr>
              <a:t>NATIONALISM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EUROPE</a:t>
            </a:r>
            <a:endParaRPr lang="en-US" sz="1800" b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b="1" spc="-5" dirty="0" smtClean="0">
                <a:latin typeface="Arial"/>
                <a:cs typeface="Arial"/>
              </a:rPr>
              <a:t>PPT- 07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LEARNING OUTCOMES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762000"/>
            <a:ext cx="3962400" cy="4154984"/>
          </a:xfrm>
        </p:spPr>
        <p:txBody>
          <a:bodyPr/>
          <a:lstStyle/>
          <a:p>
            <a:r>
              <a:rPr lang="en-US" sz="2000" i="1" dirty="0" smtClean="0">
                <a:latin typeface="+mj-lt"/>
              </a:rPr>
              <a:t>Pupil will be able to</a:t>
            </a:r>
            <a:r>
              <a:rPr lang="en-US" sz="2000" i="1" dirty="0" smtClean="0">
                <a:latin typeface="+mj-lt"/>
              </a:rPr>
              <a:t>:</a:t>
            </a:r>
          </a:p>
          <a:p>
            <a:pPr lvl="0"/>
            <a:r>
              <a:rPr lang="en-US" sz="2500" dirty="0" smtClean="0">
                <a:latin typeface="+mj-lt"/>
              </a:rPr>
              <a:t>Identify the location of Germany and Italy on World Map</a:t>
            </a:r>
            <a:r>
              <a:rPr lang="en-US" sz="2500" dirty="0" smtClean="0">
                <a:latin typeface="+mj-lt"/>
              </a:rPr>
              <a:t>.</a:t>
            </a:r>
          </a:p>
          <a:p>
            <a:pPr lvl="0"/>
            <a:endParaRPr lang="en-IN" sz="2500" dirty="0" smtClean="0">
              <a:latin typeface="+mj-lt"/>
            </a:endParaRPr>
          </a:p>
          <a:p>
            <a:pPr lvl="0"/>
            <a:r>
              <a:rPr lang="en-US" sz="2500" dirty="0" smtClean="0">
                <a:latin typeface="+mj-lt"/>
              </a:rPr>
              <a:t>Familiarize with the Situation and condition of Germany and Italy during their unification</a:t>
            </a:r>
            <a:r>
              <a:rPr lang="en-US" sz="2500" dirty="0" smtClean="0">
                <a:latin typeface="+mj-lt"/>
              </a:rPr>
              <a:t>.</a:t>
            </a:r>
          </a:p>
          <a:p>
            <a:pPr lvl="0"/>
            <a:endParaRPr lang="en-IN" sz="2500" dirty="0" smtClean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Realize the need for their unification.</a:t>
            </a:r>
            <a:endParaRPr lang="en-IN" sz="2500" dirty="0" smtClean="0">
              <a:latin typeface="+mj-lt"/>
            </a:endParaRPr>
          </a:p>
        </p:txBody>
      </p:sp>
      <p:pic>
        <p:nvPicPr>
          <p:cNvPr id="4" name="Picture 2" descr="C:\Users\Sujata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990600"/>
            <a:ext cx="3200400" cy="4267200"/>
          </a:xfrm>
          <a:prstGeom prst="rect">
            <a:avLst/>
          </a:prstGeom>
          <a:noFill/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 descr="Ma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848599" cy="5257799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946" y="57403"/>
            <a:ext cx="62071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pc="-20" dirty="0" smtClean="0">
                <a:latin typeface="+mj-lt"/>
              </a:rPr>
              <a:t>UNIFICATION</a:t>
            </a:r>
            <a:r>
              <a:rPr lang="en-IN" spc="-55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OF</a:t>
            </a:r>
            <a:r>
              <a:rPr lang="en-IN" spc="-55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GERMANY</a:t>
            </a:r>
            <a:r>
              <a:rPr lang="en-IN" dirty="0" smtClean="0">
                <a:latin typeface="+mj-lt"/>
              </a:rPr>
              <a:t/>
            </a:r>
            <a:br>
              <a:rPr lang="en-IN" dirty="0" smtClean="0">
                <a:latin typeface="+mj-lt"/>
              </a:rPr>
            </a:br>
            <a:r>
              <a:rPr lang="en-IN" spc="-5" dirty="0" smtClean="0">
                <a:latin typeface="+mj-lt"/>
              </a:rPr>
              <a:t>AND</a:t>
            </a:r>
            <a:r>
              <a:rPr lang="en-IN" spc="-114" dirty="0" smtClean="0">
                <a:latin typeface="+mj-lt"/>
              </a:rPr>
              <a:t> </a:t>
            </a:r>
            <a:r>
              <a:rPr lang="en-IN" spc="-5" dirty="0" smtClean="0">
                <a:latin typeface="+mj-lt"/>
              </a:rPr>
              <a:t>ITALY</a:t>
            </a:r>
            <a:endParaRPr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1" y="1452525"/>
            <a:ext cx="3581399" cy="4226157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615"/>
              </a:spcBef>
              <a:tabLst>
                <a:tab pos="457200" algn="l"/>
              </a:tabLst>
            </a:pPr>
            <a:r>
              <a:rPr sz="3000" b="1" spc="-35" dirty="0">
                <a:latin typeface="+mj-lt"/>
                <a:cs typeface="Arial"/>
              </a:rPr>
              <a:t>GERMANY:</a:t>
            </a:r>
            <a:endParaRPr sz="3000" dirty="0">
              <a:latin typeface="+mj-lt"/>
              <a:cs typeface="Arial"/>
            </a:endParaRPr>
          </a:p>
          <a:p>
            <a:pPr marL="527050" marR="198120" lvl="1" indent="-454025">
              <a:lnSpc>
                <a:spcPts val="3460"/>
              </a:lnSpc>
              <a:spcBef>
                <a:spcPts val="950"/>
              </a:spcBef>
              <a:buChar char="•"/>
              <a:tabLst>
                <a:tab pos="526415" algn="l"/>
                <a:tab pos="527050" algn="l"/>
                <a:tab pos="1993900" algn="l"/>
                <a:tab pos="3005455" algn="l"/>
                <a:tab pos="3342640" algn="l"/>
                <a:tab pos="4341495" algn="l"/>
              </a:tabLst>
            </a:pPr>
            <a:r>
              <a:rPr sz="2500" spc="-5" dirty="0">
                <a:latin typeface="+mj-lt"/>
                <a:cs typeface="Arial MT"/>
              </a:rPr>
              <a:t>Nationalist </a:t>
            </a:r>
            <a:r>
              <a:rPr sz="2500" spc="-10" dirty="0">
                <a:latin typeface="+mj-lt"/>
                <a:cs typeface="Arial MT"/>
              </a:rPr>
              <a:t>feelings </a:t>
            </a:r>
            <a:r>
              <a:rPr sz="2500" spc="-5" dirty="0">
                <a:latin typeface="+mj-lt"/>
                <a:cs typeface="Arial MT"/>
              </a:rPr>
              <a:t>were widespread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among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middle-class </a:t>
            </a:r>
            <a:r>
              <a:rPr sz="2500" spc="-10" dirty="0" smtClean="0">
                <a:latin typeface="+mj-lt"/>
                <a:cs typeface="Arial MT"/>
              </a:rPr>
              <a:t>Germans</a:t>
            </a:r>
            <a:endParaRPr sz="2500" dirty="0">
              <a:latin typeface="+mj-lt"/>
              <a:cs typeface="Arial MT"/>
            </a:endParaRPr>
          </a:p>
          <a:p>
            <a:pPr marL="527050" marR="5080" lvl="1" indent="-454025">
              <a:lnSpc>
                <a:spcPct val="110300"/>
              </a:lnSpc>
              <a:spcBef>
                <a:spcPts val="270"/>
              </a:spcBef>
              <a:buChar char="•"/>
              <a:tabLst>
                <a:tab pos="526415" algn="l"/>
                <a:tab pos="527050" algn="l"/>
                <a:tab pos="2625725" algn="l"/>
              </a:tabLst>
            </a:pPr>
            <a:r>
              <a:rPr sz="2500" spc="-10" dirty="0" smtClean="0">
                <a:latin typeface="+mj-lt"/>
                <a:cs typeface="Arial MT"/>
              </a:rPr>
              <a:t>Prussia </a:t>
            </a:r>
            <a:r>
              <a:rPr sz="2500" spc="-10" dirty="0">
                <a:latin typeface="+mj-lt"/>
                <a:cs typeface="Arial MT"/>
              </a:rPr>
              <a:t>took </a:t>
            </a:r>
            <a:r>
              <a:rPr sz="2500" spc="-5" dirty="0">
                <a:latin typeface="+mj-lt"/>
                <a:cs typeface="Arial MT"/>
              </a:rPr>
              <a:t>on </a:t>
            </a:r>
            <a:r>
              <a:rPr sz="2500" spc="-10" dirty="0">
                <a:latin typeface="+mj-lt"/>
                <a:cs typeface="Arial MT"/>
              </a:rPr>
              <a:t>the </a:t>
            </a:r>
            <a:r>
              <a:rPr sz="2500" spc="-5" dirty="0" smtClean="0">
                <a:latin typeface="+mj-lt"/>
                <a:cs typeface="Arial MT"/>
              </a:rPr>
              <a:t>leadership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of </a:t>
            </a:r>
            <a:r>
              <a:rPr sz="2500" spc="-10" dirty="0" smtClean="0">
                <a:latin typeface="+mj-lt"/>
                <a:cs typeface="Arial MT"/>
              </a:rPr>
              <a:t>the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movement </a:t>
            </a:r>
            <a:r>
              <a:rPr sz="2500" spc="-10" dirty="0">
                <a:latin typeface="+mj-lt"/>
                <a:cs typeface="Arial MT"/>
              </a:rPr>
              <a:t>for </a:t>
            </a:r>
            <a:r>
              <a:rPr sz="2500" spc="-5" dirty="0">
                <a:latin typeface="+mj-lt"/>
                <a:cs typeface="Arial MT"/>
              </a:rPr>
              <a:t>national </a:t>
            </a:r>
            <a:r>
              <a:rPr sz="2500" spc="-87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unification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  <p:pic>
        <p:nvPicPr>
          <p:cNvPr id="5" name="Picture 4" descr="C:\Users\Sujata1\Desktop\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57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838200"/>
            <a:ext cx="5029200" cy="435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marR="5080" indent="-282575">
              <a:lnSpc>
                <a:spcPct val="119700"/>
              </a:lnSpc>
              <a:spcBef>
                <a:spcPts val="95"/>
              </a:spcBef>
              <a:buChar char="•"/>
              <a:tabLst>
                <a:tab pos="295275" algn="l"/>
                <a:tab pos="1917700" algn="l"/>
                <a:tab pos="2594610" algn="l"/>
              </a:tabLst>
            </a:pPr>
            <a:r>
              <a:rPr sz="2500" spc="-10" dirty="0">
                <a:latin typeface="+mj-lt"/>
                <a:cs typeface="Arial MT"/>
              </a:rPr>
              <a:t>Its </a:t>
            </a:r>
            <a:r>
              <a:rPr sz="2500" spc="-5" dirty="0">
                <a:latin typeface="+mj-lt"/>
                <a:cs typeface="Arial MT"/>
              </a:rPr>
              <a:t>Chief </a:t>
            </a:r>
            <a:r>
              <a:rPr sz="2500" spc="-20" dirty="0">
                <a:latin typeface="+mj-lt"/>
                <a:cs typeface="Arial MT"/>
              </a:rPr>
              <a:t>Minister, </a:t>
            </a:r>
            <a:r>
              <a:rPr sz="2500" spc="-10" dirty="0">
                <a:latin typeface="+mj-lt"/>
                <a:cs typeface="Arial MT"/>
              </a:rPr>
              <a:t>Otto </a:t>
            </a:r>
            <a:r>
              <a:rPr sz="2500" dirty="0">
                <a:latin typeface="+mj-lt"/>
                <a:cs typeface="Arial MT"/>
              </a:rPr>
              <a:t>von </a:t>
            </a:r>
            <a:r>
              <a:rPr sz="2500" spc="-10" dirty="0">
                <a:latin typeface="+mj-lt"/>
                <a:cs typeface="Arial MT"/>
              </a:rPr>
              <a:t>Bismarch, </a:t>
            </a:r>
            <a:r>
              <a:rPr sz="2500" spc="-5" dirty="0">
                <a:latin typeface="+mj-lt"/>
                <a:cs typeface="Arial MT"/>
              </a:rPr>
              <a:t> was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the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architect </a:t>
            </a:r>
            <a:r>
              <a:rPr sz="2500" spc="-5" dirty="0">
                <a:latin typeface="+mj-lt"/>
                <a:cs typeface="Arial MT"/>
              </a:rPr>
              <a:t>of </a:t>
            </a:r>
            <a:r>
              <a:rPr sz="2500" spc="-10" dirty="0">
                <a:latin typeface="+mj-lt"/>
                <a:cs typeface="Arial MT"/>
              </a:rPr>
              <a:t>this </a:t>
            </a:r>
            <a:r>
              <a:rPr sz="2500" spc="-5" dirty="0" smtClean="0">
                <a:latin typeface="+mj-lt"/>
                <a:cs typeface="Arial MT"/>
              </a:rPr>
              <a:t>process</a:t>
            </a:r>
            <a:r>
              <a:rPr lang="en-US" sz="2500" spc="-5" dirty="0" smtClean="0">
                <a:latin typeface="+mj-lt"/>
                <a:cs typeface="Arial MT"/>
              </a:rPr>
              <a:t>.</a:t>
            </a:r>
            <a:endParaRPr sz="2500" dirty="0">
              <a:latin typeface="+mj-lt"/>
              <a:cs typeface="Arial MT"/>
            </a:endParaRPr>
          </a:p>
          <a:p>
            <a:pPr marL="295275" marR="389255" indent="-282575">
              <a:lnSpc>
                <a:spcPct val="100400"/>
              </a:lnSpc>
              <a:spcBef>
                <a:spcPts val="1415"/>
              </a:spcBef>
              <a:buChar char="•"/>
              <a:tabLst>
                <a:tab pos="295275" algn="l"/>
                <a:tab pos="1891664" algn="l"/>
                <a:tab pos="2393315" algn="l"/>
                <a:tab pos="2523490" algn="l"/>
              </a:tabLst>
            </a:pPr>
            <a:r>
              <a:rPr lang="en-US" sz="2500" spc="-10" dirty="0" smtClean="0">
                <a:latin typeface="+mj-lt"/>
                <a:cs typeface="Arial MT"/>
              </a:rPr>
              <a:t>War</a:t>
            </a:r>
            <a:r>
              <a:rPr sz="2500" dirty="0" smtClean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with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Austria,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Denmark ad </a:t>
            </a:r>
            <a:r>
              <a:rPr sz="2500" spc="-10" dirty="0" smtClean="0">
                <a:latin typeface="+mj-lt"/>
                <a:cs typeface="Arial MT"/>
              </a:rPr>
              <a:t>France </a:t>
            </a:r>
            <a:r>
              <a:rPr sz="2500" dirty="0" smtClean="0">
                <a:latin typeface="+mj-lt"/>
                <a:cs typeface="Arial MT"/>
              </a:rPr>
              <a:t>– </a:t>
            </a:r>
            <a:r>
              <a:rPr sz="2500" spc="-5" dirty="0" smtClean="0">
                <a:latin typeface="+mj-lt"/>
                <a:cs typeface="Arial MT"/>
              </a:rPr>
              <a:t>ended </a:t>
            </a:r>
            <a:r>
              <a:rPr sz="2500" spc="-87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in</a:t>
            </a:r>
            <a:r>
              <a:rPr sz="250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Prussian</a:t>
            </a:r>
            <a:r>
              <a:rPr lang="en-US" sz="2500" spc="-10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victory</a:t>
            </a:r>
            <a:r>
              <a:rPr sz="2500" spc="-3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and</a:t>
            </a:r>
            <a:r>
              <a:rPr lang="en-US" sz="2500" spc="-35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completed</a:t>
            </a:r>
            <a:r>
              <a:rPr sz="2500" spc="-4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the </a:t>
            </a:r>
            <a:r>
              <a:rPr sz="2500" spc="-869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process of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unification.</a:t>
            </a:r>
            <a:endParaRPr sz="2500" dirty="0">
              <a:latin typeface="+mj-lt"/>
              <a:cs typeface="Arial MT"/>
            </a:endParaRPr>
          </a:p>
          <a:p>
            <a:pPr marL="295275" indent="-282575">
              <a:lnSpc>
                <a:spcPct val="100000"/>
              </a:lnSpc>
              <a:spcBef>
                <a:spcPts val="969"/>
              </a:spcBef>
              <a:buChar char="•"/>
              <a:tabLst>
                <a:tab pos="295275" algn="l"/>
              </a:tabLst>
            </a:pPr>
            <a:r>
              <a:rPr sz="2500" spc="-5" dirty="0">
                <a:latin typeface="+mj-lt"/>
                <a:cs typeface="Arial MT"/>
              </a:rPr>
              <a:t>In</a:t>
            </a:r>
            <a:r>
              <a:rPr sz="2500" spc="-2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January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1871,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the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spc="-10" dirty="0">
                <a:latin typeface="+mj-lt"/>
                <a:cs typeface="Arial MT"/>
              </a:rPr>
              <a:t>Prussian</a:t>
            </a:r>
            <a:r>
              <a:rPr sz="2500" spc="-2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king</a:t>
            </a:r>
          </a:p>
          <a:p>
            <a:pPr marL="295275" marR="868680">
              <a:lnSpc>
                <a:spcPts val="4590"/>
              </a:lnSpc>
              <a:spcBef>
                <a:spcPts val="114"/>
              </a:spcBef>
              <a:tabLst>
                <a:tab pos="2273935" algn="l"/>
                <a:tab pos="2799715" algn="l"/>
              </a:tabLst>
            </a:pPr>
            <a:r>
              <a:rPr sz="2500" spc="-10" dirty="0">
                <a:latin typeface="+mj-lt"/>
                <a:cs typeface="Arial MT"/>
              </a:rPr>
              <a:t>,William </a:t>
            </a:r>
            <a:r>
              <a:rPr sz="2500" spc="-5" dirty="0" smtClean="0">
                <a:latin typeface="+mj-lt"/>
                <a:cs typeface="Arial MT"/>
              </a:rPr>
              <a:t>I,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was</a:t>
            </a:r>
            <a:r>
              <a:rPr sz="2500" spc="-4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proclaimed</a:t>
            </a:r>
            <a:r>
              <a:rPr lang="en-US" sz="2500" spc="-50" dirty="0" smtClean="0">
                <a:latin typeface="+mj-lt"/>
                <a:cs typeface="Arial MT"/>
              </a:rPr>
              <a:t> </a:t>
            </a:r>
            <a:r>
              <a:rPr sz="2500" spc="-10" dirty="0" smtClean="0">
                <a:latin typeface="+mj-lt"/>
                <a:cs typeface="Arial MT"/>
              </a:rPr>
              <a:t>German </a:t>
            </a:r>
            <a:r>
              <a:rPr sz="2500" spc="-875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emperor</a:t>
            </a:r>
            <a:r>
              <a:rPr lang="en-US" sz="2500" spc="-5" dirty="0" smtClean="0">
                <a:latin typeface="+mj-lt"/>
                <a:cs typeface="Arial MT"/>
              </a:rPr>
              <a:t>.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  <p:pic>
        <p:nvPicPr>
          <p:cNvPr id="4" name="Picture 3" descr="C:\Users\Sujata1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23444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UNIFICATION OF ITALY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685800" y="762001"/>
            <a:ext cx="4572000" cy="5360442"/>
          </a:xfrm>
        </p:spPr>
        <p:txBody>
          <a:bodyPr/>
          <a:lstStyle/>
          <a:p>
            <a:pPr marL="337185" marR="461645" indent="-287020" algn="just">
              <a:lnSpc>
                <a:spcPts val="2890"/>
              </a:lnSpc>
              <a:spcBef>
                <a:spcPts val="685"/>
              </a:spcBef>
              <a:buChar char="•"/>
              <a:tabLst>
                <a:tab pos="337820" algn="l"/>
              </a:tabLst>
            </a:pPr>
            <a:r>
              <a:rPr lang="en-IN" sz="2500" spc="-5" dirty="0" smtClean="0">
                <a:latin typeface="+mj-lt"/>
              </a:rPr>
              <a:t>S</a:t>
            </a:r>
            <a:r>
              <a:rPr lang="en-IN" sz="2500" dirty="0" smtClean="0">
                <a:latin typeface="+mj-lt"/>
              </a:rPr>
              <a:t>cattered</a:t>
            </a:r>
            <a:r>
              <a:rPr lang="en-IN" sz="2500" spc="5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over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dirty="0" smtClean="0">
                <a:latin typeface="+mj-lt"/>
              </a:rPr>
              <a:t>several </a:t>
            </a:r>
            <a:r>
              <a:rPr lang="en-IN" sz="2500" spc="-819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dynastic</a:t>
            </a:r>
            <a:r>
              <a:rPr lang="en-IN" sz="2500" spc="785" dirty="0" smtClean="0">
                <a:latin typeface="+mj-lt"/>
              </a:rPr>
              <a:t> </a:t>
            </a:r>
            <a:r>
              <a:rPr lang="en-IN" sz="2500" dirty="0" smtClean="0">
                <a:latin typeface="+mj-lt"/>
              </a:rPr>
              <a:t>states</a:t>
            </a:r>
            <a:r>
              <a:rPr lang="en-IN" sz="2500" spc="800" dirty="0" smtClean="0">
                <a:latin typeface="+mj-lt"/>
              </a:rPr>
              <a:t>.</a:t>
            </a:r>
            <a:endParaRPr lang="en-IN" sz="2500" dirty="0" smtClean="0">
              <a:latin typeface="+mj-lt"/>
            </a:endParaRPr>
          </a:p>
          <a:p>
            <a:pPr marL="337185" marR="400050" indent="-287020">
              <a:lnSpc>
                <a:spcPts val="2910"/>
              </a:lnSpc>
              <a:spcBef>
                <a:spcPts val="625"/>
              </a:spcBef>
              <a:buChar char="•"/>
              <a:tabLst>
                <a:tab pos="337820" algn="l"/>
                <a:tab pos="1224915" algn="l"/>
                <a:tab pos="2092960" algn="l"/>
                <a:tab pos="2597150" algn="l"/>
              </a:tabLst>
            </a:pPr>
            <a:r>
              <a:rPr lang="en-IN" sz="2500" spc="-5" dirty="0" smtClean="0">
                <a:latin typeface="+mj-lt"/>
              </a:rPr>
              <a:t>Divided </a:t>
            </a:r>
            <a:r>
              <a:rPr lang="en-IN" sz="2500" spc="-5" dirty="0" smtClean="0">
                <a:latin typeface="+mj-lt"/>
              </a:rPr>
              <a:t>into </a:t>
            </a:r>
            <a:r>
              <a:rPr lang="en-IN" sz="2500" dirty="0" smtClean="0">
                <a:latin typeface="+mj-lt"/>
              </a:rPr>
              <a:t>seven states, </a:t>
            </a:r>
            <a:r>
              <a:rPr lang="en-IN" sz="2500" spc="-5" dirty="0" smtClean="0">
                <a:latin typeface="+mj-lt"/>
              </a:rPr>
              <a:t>of which 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only </a:t>
            </a:r>
            <a:r>
              <a:rPr lang="en-IN" sz="2500" spc="-5" dirty="0" smtClean="0">
                <a:latin typeface="+mj-lt"/>
              </a:rPr>
              <a:t>one, </a:t>
            </a:r>
            <a:r>
              <a:rPr lang="en-IN" sz="2500" spc="-10" dirty="0" smtClean="0">
                <a:latin typeface="+mj-lt"/>
              </a:rPr>
              <a:t>Sardinia-Piedmont</a:t>
            </a:r>
            <a:r>
              <a:rPr lang="en-IN" sz="2500" spc="-10" dirty="0" smtClean="0">
                <a:latin typeface="+mj-lt"/>
              </a:rPr>
              <a:t>, </a:t>
            </a:r>
            <a:r>
              <a:rPr lang="en-IN" sz="2500" spc="-5" dirty="0" smtClean="0">
                <a:latin typeface="+mj-lt"/>
              </a:rPr>
              <a:t>was </a:t>
            </a:r>
            <a:r>
              <a:rPr lang="en-IN" sz="2500" dirty="0" smtClean="0">
                <a:latin typeface="+mj-lt"/>
              </a:rPr>
              <a:t>ruled </a:t>
            </a:r>
            <a:r>
              <a:rPr lang="en-IN" sz="2500" spc="5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by an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Italian	princely</a:t>
            </a:r>
            <a:r>
              <a:rPr lang="en-IN" sz="2500" spc="-10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house.</a:t>
            </a:r>
            <a:endParaRPr lang="en-IN" sz="2500" dirty="0" smtClean="0">
              <a:latin typeface="+mj-lt"/>
            </a:endParaRPr>
          </a:p>
          <a:p>
            <a:pPr marL="337185" marR="43180" indent="-287020">
              <a:lnSpc>
                <a:spcPts val="2890"/>
              </a:lnSpc>
              <a:spcBef>
                <a:spcPts val="620"/>
              </a:spcBef>
              <a:buChar char="•"/>
              <a:tabLst>
                <a:tab pos="337820" algn="l"/>
                <a:tab pos="1075690" algn="l"/>
                <a:tab pos="2030730" algn="l"/>
                <a:tab pos="4611370" algn="l"/>
                <a:tab pos="5078095" algn="l"/>
              </a:tabLst>
            </a:pPr>
            <a:r>
              <a:rPr lang="en-IN" sz="2500" spc="-5" dirty="0" smtClean="0">
                <a:latin typeface="+mj-lt"/>
              </a:rPr>
              <a:t>The </a:t>
            </a:r>
            <a:r>
              <a:rPr lang="en-IN" sz="2500" spc="-5" dirty="0" smtClean="0">
                <a:latin typeface="+mj-lt"/>
              </a:rPr>
              <a:t>north was under </a:t>
            </a:r>
            <a:r>
              <a:rPr lang="en-IN" sz="2500" spc="-10" dirty="0" smtClean="0">
                <a:latin typeface="+mj-lt"/>
              </a:rPr>
              <a:t>Austrian </a:t>
            </a:r>
            <a:r>
              <a:rPr lang="en-IN" sz="2500" spc="-5" dirty="0" smtClean="0">
                <a:latin typeface="+mj-lt"/>
              </a:rPr>
              <a:t>Habsburgs, 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the </a:t>
            </a:r>
            <a:r>
              <a:rPr lang="en-IN" sz="2500" dirty="0" smtClean="0">
                <a:latin typeface="+mj-lt"/>
              </a:rPr>
              <a:t>centre </a:t>
            </a:r>
            <a:r>
              <a:rPr lang="en-IN" sz="2500" spc="-5" dirty="0" smtClean="0">
                <a:latin typeface="+mj-lt"/>
              </a:rPr>
              <a:t>was </a:t>
            </a:r>
            <a:r>
              <a:rPr lang="en-IN" sz="2500" dirty="0" smtClean="0">
                <a:latin typeface="+mj-lt"/>
              </a:rPr>
              <a:t>ruled </a:t>
            </a:r>
            <a:r>
              <a:rPr lang="en-IN" sz="2500" spc="-5" dirty="0" smtClean="0">
                <a:latin typeface="+mj-lt"/>
              </a:rPr>
              <a:t>by the </a:t>
            </a:r>
            <a:r>
              <a:rPr lang="en-IN" sz="2500" spc="-10" dirty="0" smtClean="0">
                <a:latin typeface="+mj-lt"/>
              </a:rPr>
              <a:t>Pope </a:t>
            </a:r>
            <a:r>
              <a:rPr lang="en-IN" sz="2500" spc="-5" dirty="0" smtClean="0">
                <a:latin typeface="+mj-lt"/>
              </a:rPr>
              <a:t>and the 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dirty="0" smtClean="0">
                <a:latin typeface="+mj-lt"/>
              </a:rPr>
              <a:t>southern regions </a:t>
            </a:r>
            <a:r>
              <a:rPr lang="en-IN" sz="2500" spc="-5" dirty="0" smtClean="0">
                <a:latin typeface="+mj-lt"/>
              </a:rPr>
              <a:t>were under </a:t>
            </a:r>
            <a:r>
              <a:rPr lang="en-IN" sz="2500" spc="-5" dirty="0" smtClean="0">
                <a:latin typeface="+mj-lt"/>
              </a:rPr>
              <a:t>the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domination not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acquired one</a:t>
            </a:r>
            <a:r>
              <a:rPr lang="en-IN" sz="2500" spc="-50" dirty="0" smtClean="0">
                <a:latin typeface="+mj-lt"/>
              </a:rPr>
              <a:t> </a:t>
            </a:r>
            <a:r>
              <a:rPr lang="en-IN" sz="2500" dirty="0" smtClean="0">
                <a:latin typeface="+mj-lt"/>
              </a:rPr>
              <a:t>common</a:t>
            </a:r>
            <a:r>
              <a:rPr lang="en-IN" sz="2500" spc="-55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form </a:t>
            </a:r>
            <a:r>
              <a:rPr lang="en-IN" sz="2500" spc="-815" dirty="0" smtClean="0">
                <a:latin typeface="+mj-lt"/>
              </a:rPr>
              <a:t> </a:t>
            </a:r>
            <a:r>
              <a:rPr lang="en-IN" sz="2500" spc="-5" dirty="0" smtClean="0">
                <a:latin typeface="+mj-lt"/>
              </a:rPr>
              <a:t>and </a:t>
            </a:r>
            <a:r>
              <a:rPr lang="en-IN" sz="2500" dirty="0" smtClean="0">
                <a:latin typeface="+mj-lt"/>
              </a:rPr>
              <a:t>still</a:t>
            </a:r>
            <a:r>
              <a:rPr lang="en-IN" sz="2500" spc="-5" dirty="0" smtClean="0">
                <a:latin typeface="+mj-lt"/>
              </a:rPr>
              <a:t> had</a:t>
            </a:r>
            <a:r>
              <a:rPr lang="en-IN" sz="2500" dirty="0" smtClean="0">
                <a:latin typeface="+mj-lt"/>
              </a:rPr>
              <a:t> many</a:t>
            </a:r>
            <a:r>
              <a:rPr lang="en-IN" sz="2500" spc="-5" dirty="0" smtClean="0">
                <a:latin typeface="+mj-lt"/>
              </a:rPr>
              <a:t> </a:t>
            </a:r>
            <a:r>
              <a:rPr lang="en-IN" sz="2500" dirty="0" smtClean="0">
                <a:latin typeface="+mj-lt"/>
              </a:rPr>
              <a:t>regional </a:t>
            </a:r>
            <a:r>
              <a:rPr lang="en-IN" sz="2500" spc="-5" dirty="0" smtClean="0">
                <a:latin typeface="+mj-lt"/>
              </a:rPr>
              <a:t>and </a:t>
            </a:r>
            <a:r>
              <a:rPr lang="en-IN" sz="2500" spc="-5" dirty="0" smtClean="0">
                <a:latin typeface="+mj-lt"/>
              </a:rPr>
              <a:t>local </a:t>
            </a:r>
            <a:r>
              <a:rPr lang="en-IN" sz="2500" dirty="0" smtClean="0">
                <a:latin typeface="+mj-lt"/>
              </a:rPr>
              <a:t> </a:t>
            </a:r>
            <a:r>
              <a:rPr lang="en-IN" sz="2500" dirty="0" smtClean="0">
                <a:latin typeface="+mj-lt"/>
              </a:rPr>
              <a:t>variation</a:t>
            </a:r>
            <a:endParaRPr lang="en-IN" sz="2500" dirty="0">
              <a:latin typeface="+mj-lt"/>
            </a:endParaRPr>
          </a:p>
        </p:txBody>
      </p:sp>
      <p:pic>
        <p:nvPicPr>
          <p:cNvPr id="4" name="Picture 3" descr="C:\Users\Sujata1\Desktop\document-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838200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1450" y="5886451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877" y="1219200"/>
            <a:ext cx="7949565" cy="4424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64845" indent="-28702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9720" algn="l"/>
                <a:tab pos="1653539" algn="l"/>
                <a:tab pos="3322320" algn="l"/>
              </a:tabLst>
            </a:pPr>
            <a:r>
              <a:rPr sz="2500" spc="-5" dirty="0" smtClean="0">
                <a:latin typeface="+mj-lt"/>
                <a:cs typeface="Arial MT"/>
              </a:rPr>
              <a:t>During </a:t>
            </a:r>
            <a:r>
              <a:rPr sz="2500" spc="-5" dirty="0">
                <a:latin typeface="+mj-lt"/>
                <a:cs typeface="Arial MT"/>
              </a:rPr>
              <a:t>the 1830s, Giuseppe </a:t>
            </a:r>
            <a:r>
              <a:rPr sz="2500" dirty="0">
                <a:latin typeface="+mj-lt"/>
                <a:cs typeface="Arial MT"/>
              </a:rPr>
              <a:t>Mazzini </a:t>
            </a:r>
            <a:r>
              <a:rPr sz="2500" spc="-5" dirty="0" smtClean="0">
                <a:latin typeface="+mj-lt"/>
                <a:cs typeface="Arial MT"/>
              </a:rPr>
              <a:t>had</a:t>
            </a:r>
            <a:r>
              <a:rPr lang="en-US" sz="2500" spc="-5" dirty="0" smtClean="0">
                <a:latin typeface="+mj-lt"/>
                <a:cs typeface="Arial MT"/>
              </a:rPr>
              <a:t> </a:t>
            </a:r>
            <a:r>
              <a:rPr sz="2500" dirty="0" smtClean="0">
                <a:latin typeface="+mj-lt"/>
                <a:cs typeface="Arial MT"/>
              </a:rPr>
              <a:t>sought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to </a:t>
            </a:r>
            <a:r>
              <a:rPr sz="2500" spc="-5" dirty="0">
                <a:latin typeface="+mj-lt"/>
                <a:cs typeface="Arial MT"/>
              </a:rPr>
              <a:t>put together </a:t>
            </a:r>
            <a:r>
              <a:rPr sz="2500" dirty="0">
                <a:latin typeface="+mj-lt"/>
                <a:cs typeface="Arial MT"/>
              </a:rPr>
              <a:t>a coherent </a:t>
            </a:r>
            <a:r>
              <a:rPr sz="2500" spc="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programme for </a:t>
            </a:r>
            <a:r>
              <a:rPr sz="2500" dirty="0" smtClean="0">
                <a:latin typeface="+mj-lt"/>
                <a:cs typeface="Arial MT"/>
              </a:rPr>
              <a:t>a</a:t>
            </a:r>
            <a:r>
              <a:rPr lang="en-US" sz="2500" dirty="0" smtClean="0">
                <a:latin typeface="+mj-lt"/>
                <a:cs typeface="Arial MT"/>
              </a:rPr>
              <a:t> </a:t>
            </a:r>
            <a:r>
              <a:rPr sz="2500" spc="-5" dirty="0" smtClean="0">
                <a:latin typeface="+mj-lt"/>
                <a:cs typeface="Arial MT"/>
              </a:rPr>
              <a:t>unitary</a:t>
            </a:r>
            <a:r>
              <a:rPr sz="2500" spc="-50" dirty="0" smtClean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Italian</a:t>
            </a:r>
            <a:r>
              <a:rPr sz="2500" spc="-5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Republic</a:t>
            </a:r>
            <a:r>
              <a:rPr sz="2500" spc="-5" dirty="0" smtClean="0">
                <a:latin typeface="+mj-lt"/>
                <a:cs typeface="Arial MT"/>
              </a:rPr>
              <a:t>.</a:t>
            </a:r>
            <a:endParaRPr lang="en-US" sz="2500" spc="-5" dirty="0" smtClean="0">
              <a:latin typeface="+mj-lt"/>
              <a:cs typeface="Arial MT"/>
            </a:endParaRPr>
          </a:p>
          <a:p>
            <a:pPr marL="299085" marR="664845" indent="-28702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9720" algn="l"/>
                <a:tab pos="1653539" algn="l"/>
                <a:tab pos="3322320" algn="l"/>
              </a:tabLst>
            </a:pPr>
            <a:endParaRPr lang="en-US" sz="2500" spc="-5" dirty="0" smtClean="0">
              <a:latin typeface="+mj-lt"/>
              <a:cs typeface="Arial MT"/>
            </a:endParaRPr>
          </a:p>
          <a:p>
            <a:pPr marL="299085" marR="664845" indent="-28702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9720" algn="l"/>
                <a:tab pos="1653539" algn="l"/>
                <a:tab pos="3322320" algn="l"/>
              </a:tabLst>
            </a:pPr>
            <a:endParaRPr lang="en-US" sz="2500" spc="-5" dirty="0" smtClean="0">
              <a:latin typeface="+mj-lt"/>
              <a:cs typeface="Arial MT"/>
            </a:endParaRPr>
          </a:p>
          <a:p>
            <a:pPr marL="299085" marR="664845" indent="-28702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9720" algn="l"/>
                <a:tab pos="1653539" algn="l"/>
                <a:tab pos="3322320" algn="l"/>
              </a:tabLst>
            </a:pPr>
            <a:endParaRPr lang="en-US" sz="2500" spc="-5" dirty="0" smtClean="0">
              <a:latin typeface="+mj-lt"/>
              <a:cs typeface="Arial MT"/>
            </a:endParaRPr>
          </a:p>
          <a:p>
            <a:pPr marL="299085" marR="664845" indent="-28702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9720" algn="l"/>
                <a:tab pos="1653539" algn="l"/>
                <a:tab pos="3322320" algn="l"/>
              </a:tabLst>
            </a:pPr>
            <a:endParaRPr lang="en-US" sz="2500" spc="-5" dirty="0" smtClean="0">
              <a:latin typeface="+mj-lt"/>
              <a:cs typeface="Arial MT"/>
            </a:endParaRPr>
          </a:p>
          <a:p>
            <a:pPr marL="299085" marR="664845" indent="-28702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9720" algn="l"/>
                <a:tab pos="1653539" algn="l"/>
                <a:tab pos="3322320" algn="l"/>
              </a:tabLst>
            </a:pPr>
            <a:endParaRPr lang="en-US" sz="2500" spc="-5" dirty="0" smtClean="0">
              <a:latin typeface="+mj-lt"/>
              <a:cs typeface="Arial MT"/>
            </a:endParaRPr>
          </a:p>
          <a:p>
            <a:pPr marL="299085" marR="664845" indent="-28702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299720" algn="l"/>
                <a:tab pos="1653539" algn="l"/>
                <a:tab pos="3322320" algn="l"/>
              </a:tabLst>
            </a:pPr>
            <a:endParaRPr sz="2500" dirty="0">
              <a:latin typeface="+mj-lt"/>
              <a:cs typeface="Arial MT"/>
            </a:endParaRPr>
          </a:p>
          <a:p>
            <a:pPr marL="299085" marR="470534" indent="-287020">
              <a:lnSpc>
                <a:spcPct val="100000"/>
              </a:lnSpc>
              <a:spcBef>
                <a:spcPts val="765"/>
              </a:spcBef>
              <a:buChar char="•"/>
              <a:tabLst>
                <a:tab pos="299720" algn="l"/>
                <a:tab pos="1576070" algn="l"/>
              </a:tabLst>
            </a:pPr>
            <a:r>
              <a:rPr sz="2500" spc="-5" dirty="0">
                <a:latin typeface="+mj-lt"/>
                <a:cs typeface="Arial MT"/>
              </a:rPr>
              <a:t>He</a:t>
            </a:r>
            <a:r>
              <a:rPr sz="2500" spc="-2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had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also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formed</a:t>
            </a:r>
            <a:r>
              <a:rPr sz="2500" spc="-2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a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secret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society</a:t>
            </a:r>
            <a:r>
              <a:rPr sz="2500" spc="-15" dirty="0">
                <a:latin typeface="+mj-lt"/>
                <a:cs typeface="Arial MT"/>
              </a:rPr>
              <a:t> </a:t>
            </a:r>
            <a:r>
              <a:rPr sz="2500" dirty="0">
                <a:latin typeface="+mj-lt"/>
                <a:cs typeface="Arial MT"/>
              </a:rPr>
              <a:t>called </a:t>
            </a:r>
            <a:r>
              <a:rPr sz="2500" spc="-819" dirty="0">
                <a:latin typeface="+mj-lt"/>
                <a:cs typeface="Arial MT"/>
              </a:rPr>
              <a:t> </a:t>
            </a:r>
            <a:r>
              <a:rPr sz="2500" spc="-60" dirty="0">
                <a:latin typeface="+mj-lt"/>
                <a:cs typeface="Arial MT"/>
              </a:rPr>
              <a:t>Young	</a:t>
            </a:r>
            <a:r>
              <a:rPr sz="2500" spc="-5" dirty="0">
                <a:latin typeface="+mj-lt"/>
                <a:cs typeface="Arial MT"/>
              </a:rPr>
              <a:t>Italy for the dissemination of his </a:t>
            </a:r>
            <a:r>
              <a:rPr sz="2500" dirty="0">
                <a:latin typeface="+mj-lt"/>
                <a:cs typeface="Arial MT"/>
              </a:rPr>
              <a:t> </a:t>
            </a:r>
            <a:r>
              <a:rPr sz="2500" spc="-5" dirty="0">
                <a:latin typeface="+mj-lt"/>
                <a:cs typeface="Arial MT"/>
              </a:rPr>
              <a:t>goals</a:t>
            </a:r>
            <a:r>
              <a:rPr sz="2500" spc="-5" dirty="0" smtClean="0">
                <a:latin typeface="+mj-lt"/>
                <a:cs typeface="Arial MT"/>
              </a:rPr>
              <a:t>.</a:t>
            </a:r>
            <a:endParaRPr sz="2500" dirty="0">
              <a:latin typeface="+mj-l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275" y="5943600"/>
            <a:ext cx="1228724" cy="609599"/>
          </a:xfrm>
          <a:prstGeom prst="rect">
            <a:avLst/>
          </a:prstGeom>
        </p:spPr>
      </p:pic>
      <p:pic>
        <p:nvPicPr>
          <p:cNvPr id="1026" name="Picture 2" descr="C:\Users\Sujata1\Desktop\download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38400"/>
            <a:ext cx="2514600" cy="2276475"/>
          </a:xfrm>
          <a:prstGeom prst="rect">
            <a:avLst/>
          </a:prstGeom>
          <a:noFill/>
        </p:spPr>
      </p:pic>
      <p:pic>
        <p:nvPicPr>
          <p:cNvPr id="1027" name="Picture 3" descr="C:\Users\Sujata1\Desktop\Giuseppe+Mazzini+Founded+Young+Italy,+a+secret+society+of+Italian+nationalists.+Seized+Papal+States+in+a+revolution+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438400"/>
            <a:ext cx="2438400" cy="2286000"/>
          </a:xfrm>
          <a:prstGeom prst="rect">
            <a:avLst/>
          </a:prstGeom>
          <a:noFill/>
        </p:spPr>
      </p:pic>
      <p:pic>
        <p:nvPicPr>
          <p:cNvPr id="6" name="Picture 5" descr="C:\Users\Sujata1\Desktop\download (8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438400"/>
            <a:ext cx="1896745" cy="226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17" y="188212"/>
            <a:ext cx="7390765" cy="55399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HOME ASSIGNMENT</a:t>
            </a:r>
            <a:endParaRPr lang="en-I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447800" y="1143000"/>
            <a:ext cx="6400800" cy="492443"/>
          </a:xfrm>
        </p:spPr>
        <p:txBody>
          <a:bodyPr/>
          <a:lstStyle/>
          <a:p>
            <a:r>
              <a:rPr lang="en-US" dirty="0" smtClean="0"/>
              <a:t>Worksheet Q. No: </a:t>
            </a:r>
            <a:r>
              <a:rPr lang="en-US" dirty="0" smtClean="0"/>
              <a:t>14</a:t>
            </a:r>
            <a:endParaRPr lang="en-IN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450" y="5838825"/>
            <a:ext cx="1228724" cy="8191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9461" y="2445830"/>
            <a:ext cx="6908165" cy="14376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3950" spc="-10" dirty="0">
                <a:solidFill>
                  <a:srgbClr val="000000"/>
                </a:solidFill>
              </a:rPr>
              <a:t>THANKING</a:t>
            </a:r>
            <a:r>
              <a:rPr sz="3950" spc="-125" dirty="0">
                <a:solidFill>
                  <a:srgbClr val="000000"/>
                </a:solidFill>
              </a:rPr>
              <a:t> </a:t>
            </a:r>
            <a:r>
              <a:rPr sz="3950" spc="-5" dirty="0">
                <a:solidFill>
                  <a:srgbClr val="000000"/>
                </a:solidFill>
              </a:rPr>
              <a:t>YOU</a:t>
            </a:r>
            <a:endParaRPr sz="3950"/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950" spc="-10" dirty="0"/>
              <a:t>ODM</a:t>
            </a:r>
            <a:r>
              <a:rPr sz="3950" spc="-35" dirty="0"/>
              <a:t> EDUCATIONAL</a:t>
            </a:r>
            <a:r>
              <a:rPr sz="3950" spc="-100" dirty="0"/>
              <a:t> </a:t>
            </a:r>
            <a:r>
              <a:rPr sz="3950" spc="-5" dirty="0"/>
              <a:t>GROUP</a:t>
            </a:r>
            <a:endParaRPr sz="39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207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 to the Vertual  Class</vt:lpstr>
      <vt:lpstr>LEARNING OUTCOMES</vt:lpstr>
      <vt:lpstr>Slide 3</vt:lpstr>
      <vt:lpstr>UNIFICATION OF GERMANY AND ITALY</vt:lpstr>
      <vt:lpstr>Slide 5</vt:lpstr>
      <vt:lpstr>UNIFICATION OF ITALY</vt:lpstr>
      <vt:lpstr>Slide 7</vt:lpstr>
      <vt:lpstr>HOME ASSIGNMENT</vt:lpstr>
      <vt:lpstr>THANKING YOU ODM EDUCATIONAL GROUP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Vertual  Class</dc:title>
  <dc:creator>Sujata</dc:creator>
  <cp:lastModifiedBy>Sujata1</cp:lastModifiedBy>
  <cp:revision>7</cp:revision>
  <dcterms:created xsi:type="dcterms:W3CDTF">2021-06-09T21:19:56Z</dcterms:created>
  <dcterms:modified xsi:type="dcterms:W3CDTF">2021-06-10T08:00:11Z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