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2e2EprvAAOX9M3lzt2F3XipB1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3DYnc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3DYn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:ଅଭ୍ୟାସ- ୧୨,୧୪ ଓ ୧୬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0" y="0"/>
            <a:ext cx="9073008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713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600" u="sng">
                <a:solidFill>
                  <a:srgbClr val="FF0000"/>
                </a:solidFill>
              </a:rPr>
              <a:t>ଅଭ୍ୟାସ -୧୨(ଖ)ମ୍ବ,ମ୍ବା,ମ୍ବି,ମ୍ବୁ,ମ୍ଭ ଅକ୍ଷର ଲଗାଇ ଶବ୍ଦ ଲେଖ |</a:t>
            </a:r>
            <a:endParaRPr/>
          </a:p>
          <a:p>
            <a:pPr indent="-342900" lvl="0" marL="342900" rtl="0" algn="just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</a:t>
            </a:r>
            <a:r>
              <a:rPr b="1" lang="or-IN" sz="6200"/>
              <a:t>ବିଳ             ତ    ତାର         ହ    ରଡି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  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କ     ଳ        ତ                 ଆ     ଳ           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ଦ               ଗ      ଜ          ଆ     ଲ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-170541"/>
            <a:ext cx="1523313" cy="10028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12"/>
          <p:cNvCxnSpPr/>
          <p:nvPr/>
        </p:nvCxnSpPr>
        <p:spPr>
          <a:xfrm>
            <a:off x="1295400" y="21336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2"/>
          <p:cNvCxnSpPr/>
          <p:nvPr/>
        </p:nvCxnSpPr>
        <p:spPr>
          <a:xfrm>
            <a:off x="7239000" y="49530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2"/>
          <p:cNvCxnSpPr/>
          <p:nvPr/>
        </p:nvCxnSpPr>
        <p:spPr>
          <a:xfrm>
            <a:off x="990600" y="3581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12"/>
          <p:cNvCxnSpPr/>
          <p:nvPr/>
        </p:nvCxnSpPr>
        <p:spPr>
          <a:xfrm>
            <a:off x="6858000" y="2057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12"/>
          <p:cNvCxnSpPr/>
          <p:nvPr/>
        </p:nvCxnSpPr>
        <p:spPr>
          <a:xfrm>
            <a:off x="3657600" y="2057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2"/>
          <p:cNvCxnSpPr/>
          <p:nvPr/>
        </p:nvCxnSpPr>
        <p:spPr>
          <a:xfrm>
            <a:off x="914400" y="49530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2"/>
          <p:cNvCxnSpPr/>
          <p:nvPr/>
        </p:nvCxnSpPr>
        <p:spPr>
          <a:xfrm>
            <a:off x="7086600" y="35052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2"/>
          <p:cNvCxnSpPr/>
          <p:nvPr/>
        </p:nvCxnSpPr>
        <p:spPr>
          <a:xfrm>
            <a:off x="3886200" y="3581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12"/>
          <p:cNvCxnSpPr/>
          <p:nvPr/>
        </p:nvCxnSpPr>
        <p:spPr>
          <a:xfrm>
            <a:off x="3810000" y="50292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713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600" u="sng">
                <a:solidFill>
                  <a:srgbClr val="FF0000"/>
                </a:solidFill>
              </a:rPr>
              <a:t>ଅଭ୍ୟାସ -୧୨(ଖ)ମ୍ବ,ମ୍ବା,ମ୍ବି,ମ୍ବୁ,ମ୍ଭ ଅକ୍ଷର ଲଗାଇ ଶବ୍ଦ ଲେଖ |</a:t>
            </a:r>
            <a:endParaRPr/>
          </a:p>
          <a:p>
            <a:pPr indent="-342900" lvl="0" marL="342900" rtl="0" algn="just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</a:t>
            </a:r>
            <a:r>
              <a:rPr b="1" lang="or-IN" sz="6200"/>
              <a:t>ବିଳ ମ୍ବ        ତ ମ୍ବା ତାର       ହ ମ୍ବା ରଡି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  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କ ମ୍ବ ଳ       ତ ମ୍ବା             ଆ ମ୍ବି ଳ           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</a:t>
            </a:r>
            <a:endParaRPr/>
          </a:p>
          <a:p>
            <a:pPr indent="-342900" lvl="0" marL="342900" rtl="0" algn="just">
              <a:spcBef>
                <a:spcPts val="9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6200"/>
              <a:t>  ଦ ମ୍ଭ           ଗ ମ୍ବୁ ଜ          ଆ ମ୍ବୁ ଲ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72" y="-83000"/>
            <a:ext cx="1419432" cy="9344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13"/>
          <p:cNvCxnSpPr/>
          <p:nvPr/>
        </p:nvCxnSpPr>
        <p:spPr>
          <a:xfrm>
            <a:off x="1295400" y="21336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13"/>
          <p:cNvCxnSpPr/>
          <p:nvPr/>
        </p:nvCxnSpPr>
        <p:spPr>
          <a:xfrm>
            <a:off x="6858000" y="51816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3"/>
          <p:cNvCxnSpPr/>
          <p:nvPr/>
        </p:nvCxnSpPr>
        <p:spPr>
          <a:xfrm>
            <a:off x="990600" y="3581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3"/>
          <p:cNvCxnSpPr/>
          <p:nvPr/>
        </p:nvCxnSpPr>
        <p:spPr>
          <a:xfrm>
            <a:off x="6781800" y="22098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13"/>
          <p:cNvCxnSpPr/>
          <p:nvPr/>
        </p:nvCxnSpPr>
        <p:spPr>
          <a:xfrm>
            <a:off x="3505200" y="21336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13"/>
          <p:cNvCxnSpPr/>
          <p:nvPr/>
        </p:nvCxnSpPr>
        <p:spPr>
          <a:xfrm>
            <a:off x="914400" y="49530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13"/>
          <p:cNvCxnSpPr/>
          <p:nvPr/>
        </p:nvCxnSpPr>
        <p:spPr>
          <a:xfrm>
            <a:off x="6781800" y="35052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3"/>
          <p:cNvCxnSpPr/>
          <p:nvPr/>
        </p:nvCxnSpPr>
        <p:spPr>
          <a:xfrm>
            <a:off x="3657600" y="3581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13"/>
          <p:cNvCxnSpPr/>
          <p:nvPr/>
        </p:nvCxnSpPr>
        <p:spPr>
          <a:xfrm>
            <a:off x="3733800" y="51816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600" u="sng">
                <a:solidFill>
                  <a:srgbClr val="FF0000"/>
                </a:solidFill>
              </a:rPr>
              <a:t>ଅଭ୍ୟାସ -୧୪  ଅକ୍ଷର ଗୁଡିକୁ ସଜାଡି ଲେଖ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ମ୍ଭୀକୁର---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ବସମ୍ଭ ---       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ମ୍ବଚୁକ ---                 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ଡାଣମ୍ଫ ---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ସକମ୍ପା ---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କଳମ୍ବ ---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 ନରମ୍ବ ---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 ରଆମ୍ଭ ---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 ଗରୀମ୍ଭା ---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</p:txBody>
      </p:sp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7429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4" y="1632856"/>
            <a:ext cx="4467225" cy="332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600" u="sng">
                <a:solidFill>
                  <a:srgbClr val="FF0000"/>
                </a:solidFill>
              </a:rPr>
              <a:t>ଅଭ୍ୟାସ -୧୪  ଅକ୍ଷର ଗୁଡିକୁ ସଜାଡି ଲେଖ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ମ୍ଭୀକୁର--- କୁମ୍ଭୀର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ବସମ୍ଭ --- ସମ୍ଭବ       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ମ୍ବଚୁକ --- ଚୁମ୍ବକ                 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ଡାଣମ୍ଫ ---ଡାମ୍ଫଣ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ସକମ୍ପା --- କମ୍ପାସ 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କଳମ୍ବ ---  କମ୍ବଳ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 ନରମ୍ବ --- ନମ୍ବର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 ରଆମ୍ଭ --- ଆରମ୍ଭ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 ଗରୀମ୍ଭା --- ଗମ୍ଭାରୀ</a:t>
            </a:r>
            <a:endParaRPr/>
          </a:p>
          <a:p>
            <a:pPr indent="-342900" lvl="0" marL="342900" rtl="0" algn="l"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8123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3" name="Google Shape;233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4" y="1537606"/>
            <a:ext cx="4467225" cy="372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600" u="sng">
                <a:solidFill>
                  <a:srgbClr val="FF0000"/>
                </a:solidFill>
              </a:rPr>
              <a:t>ଅଭ୍ୟାସ -୧୬  ଠିକ ଉତ୍ତରଟି ବାଛ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</a:t>
            </a:r>
            <a:r>
              <a:rPr b="1" lang="or-IN" sz="4400" u="sng">
                <a:solidFill>
                  <a:srgbClr val="FF0000"/>
                </a:solidFill>
              </a:rPr>
              <a:t>ରୋଗ ହେଲେ କାହା ପାଖକୁ  ଯିବା </a:t>
            </a:r>
            <a:endParaRPr b="1" sz="4400"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719" y="17145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1" name="Google Shape;241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609600" y="2133600"/>
            <a:ext cx="2286000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ଡାକ୍ତର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2743200" y="3505200"/>
            <a:ext cx="2286000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ବଇଦ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4648200" y="2057400"/>
            <a:ext cx="2286000" cy="990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ଗୁଣିଆ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448050"/>
            <a:ext cx="17335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3276600"/>
            <a:ext cx="17335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457200"/>
            <a:ext cx="148590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/>
          <p:nvPr/>
        </p:nvSpPr>
        <p:spPr>
          <a:xfrm>
            <a:off x="2819400" y="5105400"/>
            <a:ext cx="2286000" cy="990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ଡାକ୍ତର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8945" y="-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 </a:t>
            </a:r>
            <a:br>
              <a:rPr lang="or-IN" sz="4400" u="sng">
                <a:solidFill>
                  <a:srgbClr val="FF0000"/>
                </a:solidFill>
              </a:rPr>
            </a:br>
            <a:r>
              <a:rPr lang="or-IN" sz="4400" u="sng">
                <a:solidFill>
                  <a:srgbClr val="FF0000"/>
                </a:solidFill>
              </a:rPr>
              <a:t>ଯୁକ୍ତାକ୍ଷର ଗୁଡିକୁ ଶୁଦ୍ଧ ଉଚ୍ଚାରଣ କରି ପଢ  |</a:t>
            </a:r>
            <a:br>
              <a:rPr lang="or-IN" sz="4400" u="sng">
                <a:solidFill>
                  <a:srgbClr val="FF0000"/>
                </a:solidFill>
              </a:rPr>
            </a:br>
            <a:br>
              <a:rPr lang="or-IN" u="sng">
                <a:solidFill>
                  <a:srgbClr val="FF0000"/>
                </a:solidFill>
              </a:rPr>
            </a:br>
            <a:br>
              <a:rPr lang="or-IN" u="sng">
                <a:solidFill>
                  <a:srgbClr val="FF0000"/>
                </a:solidFill>
              </a:rPr>
            </a:br>
            <a:r>
              <a:rPr lang="or-IN" sz="4900"/>
              <a:t> ପଞ୍ଚାୟତ      ଆମ୍ବ          କୁମ୍ଭ</a:t>
            </a:r>
            <a:br>
              <a:rPr lang="or-IN" sz="4900"/>
            </a:br>
            <a:r>
              <a:rPr lang="or-IN" sz="4900"/>
              <a:t> ସରପଞ୍ଚ       ତମ୍ବା          ଦମ୍ଭ</a:t>
            </a:r>
            <a:br>
              <a:rPr lang="or-IN" sz="4900"/>
            </a:br>
            <a:r>
              <a:rPr lang="or-IN" sz="4900"/>
              <a:t> ସଭାମଞ୍ଚ      ଶିମ୍ବ           କୁମ୍ଭୀର</a:t>
            </a:r>
            <a:br>
              <a:rPr lang="or-IN" sz="4900"/>
            </a:br>
            <a:r>
              <a:rPr lang="or-IN" sz="4900"/>
              <a:t> ଅଞ୍ଚଳ          ଅମ୍ବର        ଆରମ୍ଭ </a:t>
            </a:r>
            <a:br>
              <a:rPr lang="or-IN" sz="4900"/>
            </a:br>
            <a:r>
              <a:rPr lang="or-IN" sz="4900"/>
              <a:t> ଚଞ୍ଚଳ          କମ୍ବଳ        କୁମ୍ଭାର</a:t>
            </a:r>
            <a:br>
              <a:rPr lang="or-IN" sz="4900"/>
            </a:br>
            <a:r>
              <a:rPr lang="or-IN" sz="4900"/>
              <a:t> </a:t>
            </a: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ctrTitle"/>
          </p:nvPr>
        </p:nvSpPr>
        <p:spPr>
          <a:xfrm>
            <a:off x="6096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61" name="Google Shape;261;p18"/>
          <p:cNvSpPr txBox="1"/>
          <p:nvPr>
            <p:ph idx="1" type="subTitle"/>
          </p:nvPr>
        </p:nvSpPr>
        <p:spPr>
          <a:xfrm>
            <a:off x="0" y="12192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– ୧୮ କୁ ବହିରେ କର ଓ ଶବ୍ଦ ଗୁଡିକୁ ଖାତାରେ ଲେଖ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194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9126" y="-48743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>
            <p:ph type="title"/>
          </p:nvPr>
        </p:nvSpPr>
        <p:spPr>
          <a:xfrm>
            <a:off x="280307" y="1167493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 ତଥା ଶବ୍ଦାବଳୀ ଜ୍ଞାନର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923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701700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4571" y="273067"/>
            <a:ext cx="1594804" cy="100600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02" name="Google Shape;102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04" name="Google Shape;104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6734" y="-134702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20" name="Google Shape;120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1" name="Google Shape;121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2" name="Google Shape;122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668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lob:https://web.whatsapp.com/2eea7fe1-3581-4f6f-a4fa-b46abd94897f" id="124" name="Google Shape;124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25" name="Google Shape;125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00" cy="8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Google Shape;128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34" name="Google Shape;134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6" name="Google Shape;13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37" name="Google Shape;137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8" name="Google Shape;14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9" name="Google Shape;14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0" name="Google Shape;16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5904" y="45125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391400" cy="582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idx="1" type="body"/>
          </p:nvPr>
        </p:nvSpPr>
        <p:spPr>
          <a:xfrm>
            <a:off x="0" y="884464"/>
            <a:ext cx="9144000" cy="612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8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5200" u="sng">
                <a:solidFill>
                  <a:srgbClr val="FF0000"/>
                </a:solidFill>
              </a:rPr>
              <a:t>ଅଭ୍ୟାସ -୧୨ (କ )ମ୍ପ,ମ୍ପା ,ମ୍ପି ଅକ୍ଷର ମଧ୍ୟରୁ ଠିକ ଅକ୍ଷର ବାଛି ଖାଲିଘର ପୂରଣକର|</a:t>
            </a:r>
            <a:endParaRPr/>
          </a:p>
          <a:p>
            <a:pPr indent="-342900" lvl="0" marL="342900" rtl="0" algn="just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</a:t>
            </a:r>
            <a:r>
              <a:rPr b="1" lang="or-IN" sz="5700"/>
              <a:t>କ __         ପା ___ ଡ             ଝା ___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      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ତ ___       ଅଲି ___ କ          ସି ___ ଞ୍ଜି         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ଚ ___        କ ____ ସ         ଅ ___ୟାର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8944" y="-13607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idx="1" type="body"/>
          </p:nvPr>
        </p:nvSpPr>
        <p:spPr>
          <a:xfrm>
            <a:off x="0" y="0"/>
            <a:ext cx="7415893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8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5200" u="sng">
                <a:solidFill>
                  <a:srgbClr val="FF0000"/>
                </a:solidFill>
              </a:rPr>
              <a:t>ଅଭ୍ୟାସ -୧୨ (କ )ମ୍ପ,ମ୍ପା ,ମ୍ପି ଅକ୍ଷର ମଧ୍ୟରୁ ଠିକ ଅକ୍ଷର ବାଛି ଖାଲିଘର ପୂରଣକର|</a:t>
            </a:r>
            <a:endParaRPr/>
          </a:p>
          <a:p>
            <a:pPr indent="-342900" lvl="0" marL="342900" rtl="0" algn="just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</a:t>
            </a:r>
            <a:r>
              <a:rPr b="1" lang="or-IN" sz="5700"/>
              <a:t>କ ମ୍ପ          ପା ମ୍ପ ଡ             ଝା ମ୍ପି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  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ତ ମ୍ପ        ଅଲି ମ୍ପି କ          ସି ମ୍ପା ଞ୍ଜି         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</a:t>
            </a:r>
            <a:endParaRPr/>
          </a:p>
          <a:p>
            <a:pPr indent="-342900" lvl="0" marL="342900" rtl="0" algn="just">
              <a:spcBef>
                <a:spcPts val="88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5700"/>
              <a:t>  ଚ ମ୍ପା        କ ମ୍ପା ସ         ଅ ମ୍ପା ୟାର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4400"/>
              <a:t>   </a:t>
            </a:r>
            <a:endParaRPr/>
          </a:p>
          <a:p>
            <a:pPr indent="-342900" lvl="0" marL="342900" rtl="0" algn="l">
              <a:spcBef>
                <a:spcPts val="68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11"/>
          <p:cNvCxnSpPr/>
          <p:nvPr/>
        </p:nvCxnSpPr>
        <p:spPr>
          <a:xfrm>
            <a:off x="762000" y="25908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1"/>
          <p:cNvCxnSpPr/>
          <p:nvPr/>
        </p:nvCxnSpPr>
        <p:spPr>
          <a:xfrm>
            <a:off x="5791200" y="53340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1"/>
          <p:cNvCxnSpPr/>
          <p:nvPr/>
        </p:nvCxnSpPr>
        <p:spPr>
          <a:xfrm>
            <a:off x="914400" y="3962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1"/>
          <p:cNvCxnSpPr/>
          <p:nvPr/>
        </p:nvCxnSpPr>
        <p:spPr>
          <a:xfrm>
            <a:off x="6553200" y="25908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11"/>
          <p:cNvCxnSpPr/>
          <p:nvPr/>
        </p:nvCxnSpPr>
        <p:spPr>
          <a:xfrm>
            <a:off x="3200400" y="26670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11"/>
          <p:cNvCxnSpPr/>
          <p:nvPr/>
        </p:nvCxnSpPr>
        <p:spPr>
          <a:xfrm>
            <a:off x="914400" y="52578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1"/>
          <p:cNvCxnSpPr/>
          <p:nvPr/>
        </p:nvCxnSpPr>
        <p:spPr>
          <a:xfrm>
            <a:off x="6096000" y="3962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11"/>
          <p:cNvCxnSpPr/>
          <p:nvPr/>
        </p:nvCxnSpPr>
        <p:spPr>
          <a:xfrm>
            <a:off x="3200400" y="39624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1"/>
          <p:cNvCxnSpPr/>
          <p:nvPr/>
        </p:nvCxnSpPr>
        <p:spPr>
          <a:xfrm>
            <a:off x="3048000" y="5257800"/>
            <a:ext cx="45720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