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jrwCy42/yLIA+gzs0TLuRCWSRgz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jY2OGo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jY2OGk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35.png"/><Relationship Id="rId6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Relationship Id="rId5" Type="http://schemas.openxmlformats.org/officeDocument/2006/relationships/image" Target="../media/image33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09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ରମ୍ଭା ନୂଆ ଜାଗା ଦେଖିଲା 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:ଅଭ୍ୟାସ-୧୧,୧୩ ଓ ବ୍ୟାକରଣ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br>
              <a:rPr lang="or-IN" sz="3100"/>
            </a:br>
            <a:r>
              <a:rPr lang="or-IN" sz="4400" u="sng">
                <a:solidFill>
                  <a:srgbClr val="FF0000"/>
                </a:solidFill>
              </a:rPr>
              <a:t>କଠିନ ଶବ୍ଦ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/>
              <a:t> </a:t>
            </a:r>
            <a:br>
              <a:rPr lang="or-IN"/>
            </a:br>
            <a:br>
              <a:rPr lang="or-IN" sz="3200" u="sng">
                <a:solidFill>
                  <a:srgbClr val="FF0000"/>
                </a:solidFill>
              </a:rPr>
            </a:br>
            <a:r>
              <a:rPr lang="or-IN">
                <a:solidFill>
                  <a:srgbClr val="FF0000"/>
                </a:solidFill>
              </a:rPr>
              <a:t>  </a:t>
            </a:r>
            <a:br>
              <a:rPr lang="or-IN" sz="3200">
                <a:solidFill>
                  <a:srgbClr val="FF0000"/>
                </a:solidFill>
              </a:rPr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198" name="Google Shape;198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99" name="Google Shape;199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00" name="Google Shape;200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67200"/>
            <a:ext cx="91440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issemination of Knowledge - Gmelina arborea Roxb." id="202" name="Google Shape;202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ssemination of Knowledge - Gmelina arborea Roxb." id="203" name="Google Shape;203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96" y="80169"/>
            <a:ext cx="7502861" cy="426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2309" y="-347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6" name="Google Shape;206;p12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4575" y="34700"/>
            <a:ext cx="1676400" cy="1103612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2" name="Google Shape;212;p13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 u="sng">
                <a:solidFill>
                  <a:srgbClr val="FF0000"/>
                </a:solidFill>
              </a:rPr>
              <a:t> ଅଭ୍ୟାସ -୧୧ ଚିତ୍ର ଦେଖି ନାମ ଲେଖ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 sz="6000"/>
              <a:t> </a:t>
            </a: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213" name="Google Shape;213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14" name="Google Shape;214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15" name="Google Shape;215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914400"/>
            <a:ext cx="2743200" cy="2394192"/>
          </a:xfrm>
          <a:prstGeom prst="rect">
            <a:avLst/>
          </a:prstGeom>
          <a:noFill/>
          <a:ln>
            <a:noFill/>
          </a:ln>
        </p:spPr>
      </p:pic>
      <p:sp>
        <p:nvSpPr>
          <p:cNvPr descr="KADAMBA FLOWER ( NOT IN FULL BLOOM ) - PIN CUSHION FLOWER … | Flickr" id="218" name="Google Shape;218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KADAMBA FLOWER ( NOT IN FULL BLOOM ) - PIN CUSHION FLOWER … | Flickr" id="219" name="Google Shape;219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4700" y="964829"/>
            <a:ext cx="2895600" cy="219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400" y="3810000"/>
            <a:ext cx="2977213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57800" y="3733801"/>
            <a:ext cx="2313617" cy="212967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3"/>
          <p:cNvSpPr/>
          <p:nvPr/>
        </p:nvSpPr>
        <p:spPr>
          <a:xfrm>
            <a:off x="381000" y="2743200"/>
            <a:ext cx="1828800" cy="762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ଡାମ୍ଫଣ</a:t>
            </a:r>
            <a:endParaRPr b="1"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3913817" y="3142232"/>
            <a:ext cx="1828800" cy="685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କଦମ୍ବ</a:t>
            </a:r>
            <a:endParaRPr b="1"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5486400" y="5867400"/>
            <a:ext cx="1828800" cy="762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ସିମ୍ପାଞ୍ଜି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1066800" y="5638800"/>
            <a:ext cx="1828800" cy="762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କୁମ୍ଭୀର</a:t>
            </a:r>
            <a:endParaRPr b="1"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552" y="228600"/>
            <a:ext cx="1676400" cy="1103612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2" name="Google Shape;232;p14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br>
              <a:rPr lang="or-IN" sz="3200" u="sng">
                <a:solidFill>
                  <a:srgbClr val="FF0000"/>
                </a:solidFill>
              </a:rPr>
            </a:br>
            <a:r>
              <a:rPr lang="or-IN" sz="6000"/>
              <a:t> </a:t>
            </a: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233" name="Google Shape;233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34" name="Google Shape;234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35" name="Google Shape;235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KADAMBA FLOWER ( NOT IN FULL BLOOM ) - PIN CUSHION FLOWER … | Flickr" id="237" name="Google Shape;237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KADAMBA FLOWER ( NOT IN FULL BLOOM ) - PIN CUSHION FLOWER … | Flickr" id="238" name="Google Shape;238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4"/>
          <p:cNvSpPr/>
          <p:nvPr/>
        </p:nvSpPr>
        <p:spPr>
          <a:xfrm>
            <a:off x="685800" y="2667000"/>
            <a:ext cx="1828800" cy="762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କମ୍ପାସ</a:t>
            </a:r>
            <a:endParaRPr b="1"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4457700" y="2286001"/>
            <a:ext cx="1306286" cy="60687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ଚମ୍ପା</a:t>
            </a:r>
            <a:endParaRPr b="1"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5334000" y="5867400"/>
            <a:ext cx="1828800" cy="762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କମ୍ବଳ</a:t>
            </a:r>
            <a:endParaRPr b="1"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990600" y="5943600"/>
            <a:ext cx="1828800" cy="685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ବାମ୍ଫୀ</a:t>
            </a:r>
            <a:endParaRPr b="1"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304800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6650" y="228600"/>
            <a:ext cx="2852738" cy="2018746"/>
          </a:xfrm>
          <a:prstGeom prst="rect">
            <a:avLst/>
          </a:prstGeom>
          <a:noFill/>
          <a:ln>
            <a:noFill/>
          </a:ln>
        </p:spPr>
      </p:pic>
      <p:sp>
        <p:nvSpPr>
          <p:cNvPr descr="16 Things You Need to Know before Buying a Home with a Well" id="245" name="Google Shape;245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600" y="3657600"/>
            <a:ext cx="3962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00600" y="3505200"/>
            <a:ext cx="3810000" cy="2138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/>
          <p:nvPr>
            <p:ph type="title"/>
          </p:nvPr>
        </p:nvSpPr>
        <p:spPr>
          <a:xfrm>
            <a:off x="0" y="0"/>
            <a:ext cx="882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lang="or-IN" sz="4000" u="sng">
                <a:solidFill>
                  <a:srgbClr val="FF0000"/>
                </a:solidFill>
              </a:rPr>
              <a:t>ଅଭ୍ୟାସ -୧୩  ସମ୍ପର୍କ ଥିବା ସ୍ଥାନ ସହିତ ଯୋଡ</a:t>
            </a:r>
            <a:endParaRPr b="1" sz="4000" u="sng">
              <a:solidFill>
                <a:srgbClr val="FF0000"/>
              </a:solidFill>
            </a:endParaRPr>
          </a:p>
        </p:txBody>
      </p:sp>
      <p:pic>
        <p:nvPicPr>
          <p:cNvPr id="253" name="Google Shape;2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762000"/>
            <a:ext cx="2692329" cy="162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2590800"/>
            <a:ext cx="277177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400" y="4419600"/>
            <a:ext cx="27432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/>
          <p:nvPr/>
        </p:nvSpPr>
        <p:spPr>
          <a:xfrm>
            <a:off x="304800" y="762000"/>
            <a:ext cx="3962400" cy="1600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ଏଠାରେ ରୋଗୀମାନଙ୍କୁ ପରୀକ୍ଷାକରି  ଔଷଧ ଦିଆଯାଏ |ଡାକ୍ତର ,ନର୍ସ ,କମ୍ପାଉଣ୍ଡର  ଏଠାରେ କାମକରନ୍ତି</a:t>
            </a: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28600" y="2667000"/>
            <a:ext cx="3962400" cy="1676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ପିଲାମାନେ ଏଠାରେ ପାଠ ପଢନ୍ତି  |ଶିକ୍ଷକ ଶିକ୍ଷୟିତ୍ରୀମାନେ ପାଠ ପଢାନ୍ତି  |ପିଲାମାନେ ପାଠ ପଢି  ବଡମଣିଷ ହୁଅନ୍ତି  </a:t>
            </a:r>
            <a:r>
              <a:rPr b="1" lang="or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304800" y="4800600"/>
            <a:ext cx="3962400" cy="1600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ଏହା ଗାଁ ଗୁଡିକର ଭଲମନ୍ଦ ବୁଝେ |ରାସ୍ତାଘାଟ ମରାମତି ,ପରିବେଶ ସଫା ସୁତରା ରଖିବା ପୋଖରୀ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ଖୋଳିବା ଇତ୍ୟାଦି କାର୍ଯ୍ୟକରେ  |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9" name="Google Shape;259;p15"/>
          <p:cNvCxnSpPr>
            <a:stCxn id="256" idx="3"/>
            <a:endCxn id="255" idx="1"/>
          </p:cNvCxnSpPr>
          <p:nvPr/>
        </p:nvCxnSpPr>
        <p:spPr>
          <a:xfrm>
            <a:off x="4267200" y="1562100"/>
            <a:ext cx="1600200" cy="37338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60" name="Google Shape;260;p15"/>
          <p:cNvCxnSpPr>
            <a:stCxn id="257" idx="3"/>
            <a:endCxn id="253" idx="1"/>
          </p:cNvCxnSpPr>
          <p:nvPr/>
        </p:nvCxnSpPr>
        <p:spPr>
          <a:xfrm flipH="1" rot="10800000">
            <a:off x="4191000" y="1574100"/>
            <a:ext cx="1676400" cy="1931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61" name="Google Shape;261;p15"/>
          <p:cNvCxnSpPr>
            <a:stCxn id="258" idx="3"/>
            <a:endCxn id="254" idx="1"/>
          </p:cNvCxnSpPr>
          <p:nvPr/>
        </p:nvCxnSpPr>
        <p:spPr>
          <a:xfrm flipH="1" rot="10800000">
            <a:off x="4267200" y="3386100"/>
            <a:ext cx="1600200" cy="2214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pic>
        <p:nvPicPr>
          <p:cNvPr id="262" name="Google Shape;26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96700" y="0"/>
            <a:ext cx="1219200" cy="80262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 txBox="1"/>
          <p:nvPr>
            <p:ph idx="1" type="body"/>
          </p:nvPr>
        </p:nvSpPr>
        <p:spPr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b="1" lang="or-IN" sz="4000" u="sng">
                <a:solidFill>
                  <a:srgbClr val="FF0000"/>
                </a:solidFill>
              </a:rPr>
              <a:t>ବିପରୀତ  ଶବ୍ଦ ଲେଖ|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ସମ୍ଭବ--- 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ଶେଷ---       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ସୁନ୍ଦର---                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ସୁଗନ୍ଧ---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ଆନନ୍ଦ---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ଅନ୍ଧାର---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ବନ୍ଧନ---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ଫମ୍ପା--- 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b="1" sz="4400"/>
          </a:p>
        </p:txBody>
      </p:sp>
      <p:pic>
        <p:nvPicPr>
          <p:cNvPr id="268" name="Google Shape;2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1378" y="-830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9" name="Google Shape;269;p16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2348" y="1551214"/>
            <a:ext cx="64008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/>
          <p:nvPr>
            <p:ph idx="1" type="body"/>
          </p:nvPr>
        </p:nvSpPr>
        <p:spPr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b="1" lang="or-IN" sz="4000" u="sng">
                <a:solidFill>
                  <a:srgbClr val="FF0000"/>
                </a:solidFill>
              </a:rPr>
              <a:t>ବିପରୀତ  ଶବ୍ଦ ଲେଖ|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ସମ୍ଭବ--- ଅସମ୍ଭବ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ଶେଷ--- ଆରମ୍ଭ        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ସୁନ୍ଦର---ଅସୁନ୍ଦର                 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ସୁଗନ୍ଧ---ଦୁର୍ଗନ୍ଧ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ଆନନ୍ଦ---ନିରାନନ୍ଦ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ଅନ୍ଧାର--- ଆଲୁଅ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ବନ୍ଧନ--- ମୋଚନ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ଫମ୍ପା---  ନିଦା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b="1" sz="4400"/>
          </a:p>
        </p:txBody>
      </p:sp>
      <p:pic>
        <p:nvPicPr>
          <p:cNvPr id="276" name="Google Shape;2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7489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7" name="Google Shape;277;p1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157" y="1602679"/>
            <a:ext cx="5105400" cy="3374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79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4" name="Google Shape;284;p18"/>
          <p:cNvSpPr txBox="1"/>
          <p:nvPr>
            <p:ph type="title"/>
          </p:nvPr>
        </p:nvSpPr>
        <p:spPr>
          <a:xfrm>
            <a:off x="127440" y="204107"/>
            <a:ext cx="8831036" cy="6259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400" u="sng">
                <a:solidFill>
                  <a:srgbClr val="FF0000"/>
                </a:solidFill>
              </a:rPr>
              <a:t>ପ୍ରଶ୍ନ ଗୁଡିକର ଉତ୍ତର ଦିଅ |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4900"/>
              <a:t>୧ –ଗ୍ରାମ ପଞ୍ଚାଯତ ଅଫିସ କେଉଁ କାମ କରେ ?</a:t>
            </a:r>
            <a:br>
              <a:rPr lang="or-IN" sz="4900"/>
            </a:br>
            <a:r>
              <a:rPr lang="or-IN" sz="4900"/>
              <a:t>୨ –ଗ୍ରାମ ପଞ୍ଚାୟତର ମୁଖ୍ୟ କିଏ ଅଟନ୍ତି  ?</a:t>
            </a:r>
            <a:br>
              <a:rPr lang="or-IN" sz="4900"/>
            </a:br>
            <a:r>
              <a:rPr lang="or-IN" sz="4900"/>
              <a:t>୩ – କିଏ ଗାଁ ର ଭଲମନ୍ଦ  ବୁଝେ  ?</a:t>
            </a:r>
            <a:br>
              <a:rPr lang="or-IN" sz="4900"/>
            </a:br>
            <a:r>
              <a:rPr lang="or-IN" sz="4900"/>
              <a:t>୪ –ଗ୍ରାମ ପଞ୍ଚାଯତ କେମିତି ଗଠିତ ହୁଏ  ?</a:t>
            </a:r>
            <a:br>
              <a:rPr lang="or-IN" sz="4900"/>
            </a:br>
            <a:r>
              <a:rPr lang="or-IN" sz="4900"/>
              <a:t>୫–ଦେହ ଖରାପ ହେଲେ ଆମେ ଚିକିତ୍ସାପାଇଁ କେଉଁଠିକୁ ଯାଉ ?</a:t>
            </a:r>
            <a:br>
              <a:rPr lang="or-IN" sz="4900"/>
            </a:br>
            <a:r>
              <a:rPr lang="or-IN" sz="4900"/>
              <a:t>୬ –ଡାକ୍ତରଖାନା ରେ କେଉଁମାନେ କାମ କରନ୍ତି  ?</a:t>
            </a:r>
            <a:br>
              <a:rPr lang="or-IN" sz="4900"/>
            </a:br>
            <a:r>
              <a:rPr lang="or-IN" sz="4900"/>
              <a:t>୭ –ରମ୍ଭା ଫଳ ଗୁଡିକୁ କେଉଁଠାରେ ରଖିଲା   ?</a:t>
            </a:r>
            <a:br>
              <a:rPr lang="or-IN" sz="4900"/>
            </a:br>
            <a:br>
              <a:rPr lang="or-IN"/>
            </a:br>
            <a:br>
              <a:rPr lang="or-IN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285" name="Google Shape;285;p18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291" name="Google Shape;291;p19"/>
          <p:cNvSpPr txBox="1"/>
          <p:nvPr>
            <p:ph idx="1" type="subTitle"/>
          </p:nvPr>
        </p:nvSpPr>
        <p:spPr>
          <a:xfrm>
            <a:off x="0" y="14478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ଅଭ୍ୟାସ – ୧୦କୁ ବହିରେ କର  |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6734" y="24493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4" name="Google Shape;294;p1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/>
          <p:nvPr>
            <p:ph type="title"/>
          </p:nvPr>
        </p:nvSpPr>
        <p:spPr>
          <a:xfrm>
            <a:off x="-106485" y="1016793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ଶ୍ରବଣ,କଥନ,ପଠନ ଓ ଲିଖନ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300" name="Google Shape;3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4837" y="347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1" name="Google Shape;30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96" y="2438400"/>
            <a:ext cx="59436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0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836" y="273067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1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hattarika Temple - Wikipedia" id="100" name="Google Shape;100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hattarika Temple - Wikipedia" id="101" name="Google Shape;101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857250"/>
            <a:ext cx="2865664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276600"/>
            <a:ext cx="91440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932182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5843" y="160338"/>
            <a:ext cx="18288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12" name="Google Shape;112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3" name="Google Shape;113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4" name="Google Shape;114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15" name="Google Shape;115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6734" y="-134702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8" name="Google Shape;118;p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5" name="Google Shape;125;p6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lob:https://web.whatsapp.com/a0c40815-65d3-42ca-b015-4fba181d7c9e" id="131" name="Google Shape;131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32" name="Google Shape;132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33" name="Google Shape;133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10668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descr="blob:https://web.whatsapp.com/2eea7fe1-3581-4f6f-a4fa-b46abd94897f" id="135" name="Google Shape;135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2eea7fe1-3581-4f6f-a4fa-b46abd94897f" id="136" name="Google Shape;136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525000" cy="81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9" name="Google Shape;139;p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45" name="Google Shape;145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6" name="Google Shape;146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7" name="Google Shape;147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48" name="Google Shape;148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38862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2" name="Google Shape;152;p8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nimated low-poly Animated Elephant 3D model | CGTrader" id="157" name="Google Shape;157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58" name="Google Shape;158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59" name="Google Shape;159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60" name="Google Shape;160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3" name="Google Shape;163;p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nimated low-poly Animated Elephant 3D model | CGTrader" id="168" name="Google Shape;168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69" name="Google Shape;169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70" name="Google Shape;170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71" name="Google Shape;171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7452" y="160338"/>
            <a:ext cx="1752600" cy="11537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3" name="Google Shape;17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575" y="395289"/>
            <a:ext cx="7083425" cy="613682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0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br>
              <a:rPr lang="or-IN" sz="3100"/>
            </a:br>
            <a:br>
              <a:rPr lang="or-IN" sz="3200" u="sng">
                <a:solidFill>
                  <a:srgbClr val="FF0000"/>
                </a:solidFill>
              </a:rPr>
            </a:br>
            <a:r>
              <a:rPr lang="or-IN"/>
              <a:t> </a:t>
            </a:r>
            <a:br>
              <a:rPr lang="or-IN"/>
            </a:br>
            <a:br>
              <a:rPr lang="or-IN" sz="3200" u="sng">
                <a:solidFill>
                  <a:srgbClr val="FF0000"/>
                </a:solidFill>
              </a:rPr>
            </a:br>
            <a:r>
              <a:rPr lang="or-IN">
                <a:solidFill>
                  <a:srgbClr val="FF0000"/>
                </a:solidFill>
              </a:rPr>
              <a:t>  </a:t>
            </a:r>
            <a:br>
              <a:rPr lang="or-IN" sz="3200">
                <a:solidFill>
                  <a:srgbClr val="FF0000"/>
                </a:solidFill>
              </a:rPr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180" name="Google Shape;180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81" name="Google Shape;181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82" name="Google Shape;182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ssemination of Knowledge - Gmelina arborea Roxb." id="183" name="Google Shape;183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ssemination of Knowledge - Gmelina arborea Roxb." id="184" name="Google Shape;184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194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9400" y="0"/>
            <a:ext cx="25908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962400"/>
            <a:ext cx="30480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0" y="3962400"/>
            <a:ext cx="28194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71865" y="3021607"/>
            <a:ext cx="238187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29205" y="-36387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1" name="Google Shape;191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44288" y="1950656"/>
            <a:ext cx="1447800" cy="178314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