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15" r:id="rId3"/>
    <p:sldId id="319" r:id="rId4"/>
    <p:sldId id="278" r:id="rId5"/>
    <p:sldId id="316" r:id="rId6"/>
    <p:sldId id="317" r:id="rId7"/>
    <p:sldId id="318" r:id="rId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450" y="371475"/>
            <a:ext cx="276224" cy="2857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76617" y="188212"/>
            <a:ext cx="7390765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3463" y="-87312"/>
            <a:ext cx="6539230" cy="1631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1212" y="1563306"/>
            <a:ext cx="7521574" cy="3442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450" y="371475"/>
            <a:ext cx="276224" cy="2857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038723"/>
            <a:ext cx="9143999" cy="181927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075" y="285750"/>
            <a:ext cx="1581149" cy="104774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98463" y="2176398"/>
            <a:ext cx="42075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6390" marR="5080" indent="-1584325">
              <a:lnSpc>
                <a:spcPct val="100000"/>
              </a:lnSpc>
              <a:spcBef>
                <a:spcPts val="100"/>
              </a:spcBef>
            </a:pPr>
            <a:r>
              <a:rPr sz="3000" spc="-15" dirty="0"/>
              <a:t>Welcome</a:t>
            </a:r>
            <a:r>
              <a:rPr sz="3000" spc="-30" dirty="0"/>
              <a:t> </a:t>
            </a:r>
            <a:r>
              <a:rPr sz="3000" dirty="0"/>
              <a:t>to</a:t>
            </a:r>
            <a:r>
              <a:rPr sz="3000" spc="-30" dirty="0"/>
              <a:t> </a:t>
            </a:r>
            <a:r>
              <a:rPr sz="3000" dirty="0"/>
              <a:t>the</a:t>
            </a:r>
            <a:r>
              <a:rPr sz="3000" spc="-25" dirty="0"/>
              <a:t> </a:t>
            </a:r>
            <a:r>
              <a:rPr sz="3000" spc="-30" dirty="0"/>
              <a:t>Vertual </a:t>
            </a:r>
            <a:r>
              <a:rPr sz="3000" spc="-819" dirty="0"/>
              <a:t> </a:t>
            </a:r>
            <a:r>
              <a:rPr sz="3000" spc="-5" dirty="0"/>
              <a:t>Class</a:t>
            </a:r>
            <a:endParaRPr sz="3000"/>
          </a:p>
        </p:txBody>
      </p:sp>
      <p:sp>
        <p:nvSpPr>
          <p:cNvPr id="6" name="object 6"/>
          <p:cNvSpPr txBox="1"/>
          <p:nvPr/>
        </p:nvSpPr>
        <p:spPr>
          <a:xfrm>
            <a:off x="2303144" y="3106927"/>
            <a:ext cx="3792854" cy="2072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0945">
              <a:lnSpc>
                <a:spcPct val="100000"/>
              </a:lnSpc>
              <a:spcBef>
                <a:spcPts val="100"/>
              </a:spcBef>
            </a:pPr>
            <a:r>
              <a:rPr sz="2450" b="1" spc="-5" dirty="0">
                <a:latin typeface="Arial"/>
                <a:cs typeface="Arial"/>
              </a:rPr>
              <a:t>Social</a:t>
            </a:r>
            <a:r>
              <a:rPr sz="2450" b="1" spc="-55" dirty="0">
                <a:latin typeface="Arial"/>
                <a:cs typeface="Arial"/>
              </a:rPr>
              <a:t> </a:t>
            </a:r>
            <a:r>
              <a:rPr sz="2450" b="1" spc="-5" dirty="0">
                <a:latin typeface="Arial"/>
                <a:cs typeface="Arial"/>
              </a:rPr>
              <a:t>Science</a:t>
            </a:r>
            <a:endParaRPr sz="2450" dirty="0">
              <a:latin typeface="Arial"/>
              <a:cs typeface="Arial"/>
            </a:endParaRPr>
          </a:p>
          <a:p>
            <a:pPr marL="12700" marR="1718310">
              <a:lnSpc>
                <a:spcPts val="2180"/>
              </a:lnSpc>
              <a:spcBef>
                <a:spcPts val="60"/>
              </a:spcBef>
            </a:pPr>
            <a:r>
              <a:rPr sz="1800" b="1" spc="-5" dirty="0">
                <a:latin typeface="Arial"/>
                <a:cs typeface="Arial"/>
              </a:rPr>
              <a:t>SUBJECT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: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History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CHAPTER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NUMBER: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01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2095"/>
              </a:lnSpc>
            </a:pPr>
            <a:r>
              <a:rPr sz="1800" b="1" spc="-5" dirty="0">
                <a:latin typeface="Arial"/>
                <a:cs typeface="Arial"/>
              </a:rPr>
              <a:t>CHAPTER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NAME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: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THE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RISE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OF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IN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b="1" spc="-20" dirty="0">
                <a:latin typeface="Arial"/>
                <a:cs typeface="Arial"/>
              </a:rPr>
              <a:t>NATIONALISM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 smtClean="0">
                <a:latin typeface="Arial"/>
                <a:cs typeface="Arial"/>
              </a:rPr>
              <a:t>EUROPE</a:t>
            </a:r>
            <a:endParaRPr lang="en-US" sz="1800" b="1" spc="-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en-US" b="1" spc="-5" dirty="0" smtClean="0">
                <a:latin typeface="Arial"/>
                <a:cs typeface="Arial"/>
              </a:rPr>
              <a:t>PPT- 05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617" y="188212"/>
            <a:ext cx="7390765" cy="55399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j-lt"/>
              </a:rPr>
              <a:t>LEARNING OUTCOMES</a:t>
            </a:r>
            <a:endParaRPr lang="en-IN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371600" y="762000"/>
            <a:ext cx="3962400" cy="4616648"/>
          </a:xfrm>
        </p:spPr>
        <p:txBody>
          <a:bodyPr/>
          <a:lstStyle/>
          <a:p>
            <a:r>
              <a:rPr lang="en-US" sz="2000" i="1" dirty="0" smtClean="0">
                <a:latin typeface="+mj-lt"/>
              </a:rPr>
              <a:t>Pupil will be able to:</a:t>
            </a:r>
            <a:endParaRPr lang="en-IN" sz="2800" dirty="0" smtClean="0">
              <a:latin typeface="+mj-lt"/>
            </a:endParaRPr>
          </a:p>
          <a:p>
            <a:pPr lvl="0"/>
            <a:r>
              <a:rPr lang="en-US" sz="2800" dirty="0" smtClean="0"/>
              <a:t>Realize the sufferings of the people and empathized with the people.</a:t>
            </a:r>
          </a:p>
          <a:p>
            <a:pPr lvl="0"/>
            <a:endParaRPr lang="en-IN" sz="2800" dirty="0" smtClean="0"/>
          </a:p>
          <a:p>
            <a:pPr lvl="0"/>
            <a:r>
              <a:rPr lang="en-US" sz="2800" dirty="0" smtClean="0"/>
              <a:t>Understand the reasons for those sufferings.</a:t>
            </a:r>
          </a:p>
          <a:p>
            <a:pPr lvl="0"/>
            <a:endParaRPr lang="en-IN" sz="2800" dirty="0" smtClean="0"/>
          </a:p>
          <a:p>
            <a:r>
              <a:rPr lang="en-US" sz="2800" dirty="0" smtClean="0"/>
              <a:t>Develop courage to voice against injustice.</a:t>
            </a:r>
            <a:endParaRPr lang="en-IN" sz="2500" dirty="0">
              <a:latin typeface="+mj-lt"/>
            </a:endParaRPr>
          </a:p>
        </p:txBody>
      </p:sp>
      <p:pic>
        <p:nvPicPr>
          <p:cNvPr id="4" name="Picture 2" descr="C:\Users\Sujata1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990600"/>
            <a:ext cx="3200400" cy="4267200"/>
          </a:xfrm>
          <a:prstGeom prst="rect">
            <a:avLst/>
          </a:prstGeom>
          <a:noFill/>
        </p:spPr>
      </p:pic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15276" y="5791200"/>
            <a:ext cx="1228724" cy="8191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ujata1\Desktop\rjrtamgbes2rswiqsy5vc6gke36jc3sachvcdoaizecfr3dnitcq_3_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6781800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15276" y="5791200"/>
            <a:ext cx="1228724" cy="8191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5475" y="356170"/>
            <a:ext cx="71564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IN" spc="-5" dirty="0" smtClean="0">
                <a:latin typeface="+mj-lt"/>
              </a:rPr>
              <a:t>REVOLUTION</a:t>
            </a:r>
            <a:r>
              <a:rPr lang="en-IN" spc="-30" dirty="0" smtClean="0">
                <a:latin typeface="+mj-lt"/>
              </a:rPr>
              <a:t> </a:t>
            </a:r>
            <a:r>
              <a:rPr lang="en-IN" spc="-5" dirty="0" smtClean="0">
                <a:latin typeface="+mj-lt"/>
              </a:rPr>
              <a:t>IN</a:t>
            </a:r>
            <a:r>
              <a:rPr lang="en-IN" spc="-30" dirty="0" smtClean="0">
                <a:latin typeface="+mj-lt"/>
              </a:rPr>
              <a:t> </a:t>
            </a:r>
            <a:r>
              <a:rPr lang="en-IN" spc="-5" dirty="0" smtClean="0">
                <a:latin typeface="+mj-lt"/>
              </a:rPr>
              <a:t>1830</a:t>
            </a:r>
            <a:r>
              <a:rPr lang="en-IN" spc="-25" dirty="0" smtClean="0">
                <a:latin typeface="+mj-lt"/>
              </a:rPr>
              <a:t> </a:t>
            </a:r>
            <a:r>
              <a:rPr lang="en-IN" spc="-5" dirty="0" smtClean="0">
                <a:latin typeface="+mj-lt"/>
              </a:rPr>
              <a:t>AND</a:t>
            </a:r>
            <a:r>
              <a:rPr lang="en-IN" spc="-25" dirty="0" smtClean="0">
                <a:latin typeface="+mj-lt"/>
              </a:rPr>
              <a:t> </a:t>
            </a:r>
            <a:r>
              <a:rPr lang="en-IN" spc="-5" dirty="0" smtClean="0">
                <a:latin typeface="+mj-lt"/>
              </a:rPr>
              <a:t>1848</a:t>
            </a:r>
            <a:endParaRPr lang="en-IN" dirty="0"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230" y="1414272"/>
            <a:ext cx="5712770" cy="4721164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619760" indent="-607695">
              <a:lnSpc>
                <a:spcPct val="100000"/>
              </a:lnSpc>
              <a:spcBef>
                <a:spcPts val="915"/>
              </a:spcBef>
              <a:tabLst>
                <a:tab pos="619760" algn="l"/>
                <a:tab pos="620395" algn="l"/>
              </a:tabLst>
            </a:pPr>
            <a:r>
              <a:rPr sz="3000" b="1" spc="-5" dirty="0">
                <a:latin typeface="Arial"/>
                <a:cs typeface="Arial"/>
              </a:rPr>
              <a:t>REVOLUTION</a:t>
            </a:r>
            <a:r>
              <a:rPr sz="3000" b="1" spc="-3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IN</a:t>
            </a:r>
            <a:r>
              <a:rPr sz="3000" b="1" spc="-4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1830:</a:t>
            </a:r>
            <a:endParaRPr sz="3000" dirty="0">
              <a:latin typeface="Arial"/>
              <a:cs typeface="Arial"/>
            </a:endParaRPr>
          </a:p>
          <a:p>
            <a:pPr marL="505459" marR="241300" lvl="1" indent="-282575">
              <a:lnSpc>
                <a:spcPct val="110300"/>
              </a:lnSpc>
              <a:spcBef>
                <a:spcPts val="425"/>
              </a:spcBef>
              <a:buChar char="•"/>
              <a:tabLst>
                <a:tab pos="506095" algn="l"/>
                <a:tab pos="1882139" algn="l"/>
              </a:tabLst>
            </a:pPr>
            <a:r>
              <a:rPr sz="2500" spc="-10" dirty="0">
                <a:latin typeface="Arial MT"/>
                <a:cs typeface="Arial MT"/>
              </a:rPr>
              <a:t>The first </a:t>
            </a:r>
            <a:r>
              <a:rPr sz="2500" spc="-5" dirty="0">
                <a:latin typeface="Arial MT"/>
                <a:cs typeface="Arial MT"/>
              </a:rPr>
              <a:t>upheaval </a:t>
            </a:r>
            <a:r>
              <a:rPr sz="2500" spc="-10" dirty="0">
                <a:latin typeface="Arial MT"/>
                <a:cs typeface="Arial MT"/>
              </a:rPr>
              <a:t>took </a:t>
            </a:r>
            <a:r>
              <a:rPr sz="2500" spc="-5" dirty="0">
                <a:latin typeface="Arial MT"/>
                <a:cs typeface="Arial MT"/>
              </a:rPr>
              <a:t>place in </a:t>
            </a:r>
            <a:r>
              <a:rPr sz="2500" spc="-10" dirty="0">
                <a:latin typeface="Arial MT"/>
                <a:cs typeface="Arial MT"/>
              </a:rPr>
              <a:t>France </a:t>
            </a:r>
            <a:r>
              <a:rPr sz="2500" spc="-87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in </a:t>
            </a:r>
            <a:r>
              <a:rPr sz="2500" dirty="0" smtClean="0">
                <a:latin typeface="Arial MT"/>
                <a:cs typeface="Arial MT"/>
              </a:rPr>
              <a:t>July</a:t>
            </a:r>
            <a:r>
              <a:rPr lang="en-US" sz="2500" dirty="0" smtClean="0">
                <a:latin typeface="Arial MT"/>
                <a:cs typeface="Arial MT"/>
              </a:rPr>
              <a:t> </a:t>
            </a:r>
            <a:r>
              <a:rPr sz="2500" spc="-5" dirty="0" smtClean="0">
                <a:latin typeface="Arial MT"/>
                <a:cs typeface="Arial MT"/>
              </a:rPr>
              <a:t>1830</a:t>
            </a:r>
            <a:r>
              <a:rPr sz="2500" spc="-5" dirty="0">
                <a:latin typeface="Arial MT"/>
                <a:cs typeface="Arial MT"/>
              </a:rPr>
              <a:t>.</a:t>
            </a:r>
            <a:endParaRPr sz="2500" dirty="0">
              <a:latin typeface="Arial MT"/>
              <a:cs typeface="Arial MT"/>
            </a:endParaRPr>
          </a:p>
          <a:p>
            <a:pPr marL="505459" marR="228600" lvl="1" indent="-282575">
              <a:lnSpc>
                <a:spcPts val="3479"/>
              </a:lnSpc>
              <a:spcBef>
                <a:spcPts val="1110"/>
              </a:spcBef>
              <a:buChar char="•"/>
              <a:tabLst>
                <a:tab pos="506095" algn="l"/>
                <a:tab pos="2671445" algn="l"/>
                <a:tab pos="5495290" algn="l"/>
              </a:tabLst>
            </a:pPr>
            <a:r>
              <a:rPr sz="2500" spc="-10" dirty="0">
                <a:latin typeface="Arial MT"/>
                <a:cs typeface="Arial MT"/>
              </a:rPr>
              <a:t>The Bourbon </a:t>
            </a:r>
            <a:r>
              <a:rPr sz="2500" dirty="0" smtClean="0">
                <a:latin typeface="Arial MT"/>
                <a:cs typeface="Arial MT"/>
              </a:rPr>
              <a:t>kings </a:t>
            </a:r>
            <a:r>
              <a:rPr sz="2500" spc="-5" dirty="0">
                <a:latin typeface="Arial MT"/>
                <a:cs typeface="Arial MT"/>
              </a:rPr>
              <a:t>restored </a:t>
            </a:r>
            <a:r>
              <a:rPr sz="2500" spc="-5" dirty="0" smtClean="0">
                <a:latin typeface="Arial MT"/>
                <a:cs typeface="Arial MT"/>
              </a:rPr>
              <a:t>to</a:t>
            </a:r>
            <a:r>
              <a:rPr lang="en-US" sz="2500" spc="-5" dirty="0" smtClean="0">
                <a:latin typeface="Arial MT"/>
                <a:cs typeface="Arial MT"/>
              </a:rPr>
              <a:t> </a:t>
            </a:r>
            <a:r>
              <a:rPr sz="2500" spc="-5" dirty="0" smtClean="0">
                <a:latin typeface="Arial MT"/>
                <a:cs typeface="Arial MT"/>
              </a:rPr>
              <a:t>power</a:t>
            </a:r>
            <a:r>
              <a:rPr lang="en-US" sz="2500" spc="-5" dirty="0" smtClean="0">
                <a:latin typeface="Arial MT"/>
                <a:cs typeface="Arial MT"/>
              </a:rPr>
              <a:t> </a:t>
            </a:r>
            <a:r>
              <a:rPr sz="2500" spc="-5" dirty="0" smtClean="0">
                <a:latin typeface="Arial MT"/>
                <a:cs typeface="Arial MT"/>
              </a:rPr>
              <a:t>after</a:t>
            </a:r>
            <a:r>
              <a:rPr lang="en-US" sz="2500" spc="-5" dirty="0" smtClean="0">
                <a:latin typeface="Arial MT"/>
                <a:cs typeface="Arial MT"/>
              </a:rPr>
              <a:t> </a:t>
            </a:r>
            <a:r>
              <a:rPr sz="2500" spc="-5" dirty="0" smtClean="0">
                <a:latin typeface="Arial MT"/>
                <a:cs typeface="Arial MT"/>
              </a:rPr>
              <a:t>1815</a:t>
            </a:r>
            <a:r>
              <a:rPr sz="2500" spc="-5" dirty="0">
                <a:latin typeface="Arial MT"/>
                <a:cs typeface="Arial MT"/>
              </a:rPr>
              <a:t>,</a:t>
            </a:r>
            <a:r>
              <a:rPr sz="2500" spc="-9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were </a:t>
            </a:r>
            <a:r>
              <a:rPr sz="2500" spc="-87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now overthrown by liberal </a:t>
            </a:r>
            <a:r>
              <a:rPr sz="2500" dirty="0">
                <a:latin typeface="Arial MT"/>
                <a:cs typeface="Arial MT"/>
              </a:rPr>
              <a:t> revolutionaries.</a:t>
            </a:r>
          </a:p>
          <a:p>
            <a:pPr marL="505459" marR="5080" lvl="1" indent="-282575">
              <a:lnSpc>
                <a:spcPct val="110300"/>
              </a:lnSpc>
              <a:spcBef>
                <a:spcPts val="285"/>
              </a:spcBef>
              <a:buChar char="•"/>
              <a:tabLst>
                <a:tab pos="506095" algn="l"/>
                <a:tab pos="1452880" algn="l"/>
              </a:tabLst>
            </a:pPr>
            <a:r>
              <a:rPr sz="2500" spc="-10" dirty="0">
                <a:latin typeface="Arial MT"/>
                <a:cs typeface="Arial MT"/>
              </a:rPr>
              <a:t>They </a:t>
            </a:r>
            <a:r>
              <a:rPr sz="2500" spc="-5" dirty="0">
                <a:latin typeface="Arial MT"/>
                <a:cs typeface="Arial MT"/>
              </a:rPr>
              <a:t>installed </a:t>
            </a:r>
            <a:r>
              <a:rPr sz="2500" dirty="0">
                <a:latin typeface="Arial MT"/>
                <a:cs typeface="Arial MT"/>
              </a:rPr>
              <a:t>a constitutional </a:t>
            </a:r>
            <a:r>
              <a:rPr sz="2500" spc="-5" dirty="0">
                <a:latin typeface="Arial MT"/>
                <a:cs typeface="Arial MT"/>
              </a:rPr>
              <a:t>monarchy </a:t>
            </a:r>
            <a:r>
              <a:rPr sz="2500" spc="-880" dirty="0">
                <a:latin typeface="Arial MT"/>
                <a:cs typeface="Arial MT"/>
              </a:rPr>
              <a:t> </a:t>
            </a:r>
            <a:r>
              <a:rPr sz="2500" spc="-5" dirty="0" smtClean="0">
                <a:latin typeface="Arial MT"/>
                <a:cs typeface="Arial MT"/>
              </a:rPr>
              <a:t>with</a:t>
            </a:r>
            <a:r>
              <a:rPr lang="en-US" sz="2500" spc="-5" dirty="0" smtClean="0">
                <a:latin typeface="Arial MT"/>
                <a:cs typeface="Arial MT"/>
              </a:rPr>
              <a:t> </a:t>
            </a:r>
            <a:r>
              <a:rPr sz="2500" spc="-5" dirty="0" smtClean="0">
                <a:latin typeface="Arial MT"/>
                <a:cs typeface="Arial MT"/>
              </a:rPr>
              <a:t>Louis</a:t>
            </a:r>
            <a:r>
              <a:rPr sz="2500" spc="-10" dirty="0" smtClean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Philippe</a:t>
            </a:r>
            <a:r>
              <a:rPr sz="2500" spc="-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at</a:t>
            </a:r>
            <a:r>
              <a:rPr sz="2500" spc="-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its</a:t>
            </a:r>
            <a:r>
              <a:rPr sz="2500" spc="-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head.</a:t>
            </a:r>
            <a:endParaRPr sz="25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5275" y="5943600"/>
            <a:ext cx="1228724" cy="609599"/>
          </a:xfrm>
          <a:prstGeom prst="rect">
            <a:avLst/>
          </a:prstGeom>
        </p:spPr>
      </p:pic>
      <p:pic>
        <p:nvPicPr>
          <p:cNvPr id="1026" name="Picture 2" descr="C:\Users\Sujata1\Desktop\King_Louis-Philippe_I,_painting_Horace_Ver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447800"/>
            <a:ext cx="3057746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/>
          <p:cNvGrpSpPr/>
          <p:nvPr/>
        </p:nvGrpSpPr>
        <p:grpSpPr>
          <a:xfrm>
            <a:off x="228600" y="1371600"/>
            <a:ext cx="8715375" cy="4143375"/>
            <a:chOff x="85725" y="466725"/>
            <a:chExt cx="8715375" cy="4143375"/>
          </a:xfrm>
        </p:grpSpPr>
        <p:pic>
          <p:nvPicPr>
            <p:cNvPr id="3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725" y="466725"/>
              <a:ext cx="4905374" cy="3609974"/>
            </a:xfrm>
            <a:prstGeom prst="rect">
              <a:avLst/>
            </a:prstGeom>
          </p:spPr>
        </p:pic>
        <p:pic>
          <p:nvPicPr>
            <p:cNvPr id="4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533400"/>
              <a:ext cx="4724399" cy="3428999"/>
            </a:xfrm>
            <a:prstGeom prst="rect">
              <a:avLst/>
            </a:prstGeom>
          </p:spPr>
        </p:pic>
        <p:sp>
          <p:nvSpPr>
            <p:cNvPr id="5" name="object 6"/>
            <p:cNvSpPr/>
            <p:nvPr/>
          </p:nvSpPr>
          <p:spPr>
            <a:xfrm>
              <a:off x="133349" y="514349"/>
              <a:ext cx="4762500" cy="3467100"/>
            </a:xfrm>
            <a:custGeom>
              <a:avLst/>
              <a:gdLst/>
              <a:ahLst/>
              <a:cxnLst/>
              <a:rect l="l" t="t" r="r" b="b"/>
              <a:pathLst>
                <a:path w="4762500" h="3467100">
                  <a:moveTo>
                    <a:pt x="0" y="3467099"/>
                  </a:moveTo>
                  <a:lnTo>
                    <a:pt x="4762499" y="3467099"/>
                  </a:lnTo>
                  <a:lnTo>
                    <a:pt x="4762499" y="0"/>
                  </a:lnTo>
                  <a:lnTo>
                    <a:pt x="0" y="0"/>
                  </a:lnTo>
                  <a:lnTo>
                    <a:pt x="0" y="3467099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62525" y="542925"/>
              <a:ext cx="3838574" cy="4067174"/>
            </a:xfrm>
            <a:prstGeom prst="rect">
              <a:avLst/>
            </a:prstGeom>
          </p:spPr>
        </p:pic>
        <p:pic>
          <p:nvPicPr>
            <p:cNvPr id="7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29200" y="609600"/>
              <a:ext cx="3657599" cy="3886199"/>
            </a:xfrm>
            <a:prstGeom prst="rect">
              <a:avLst/>
            </a:prstGeom>
          </p:spPr>
        </p:pic>
        <p:sp>
          <p:nvSpPr>
            <p:cNvPr id="8" name="object 9"/>
            <p:cNvSpPr/>
            <p:nvPr/>
          </p:nvSpPr>
          <p:spPr>
            <a:xfrm>
              <a:off x="5010150" y="590549"/>
              <a:ext cx="3695700" cy="3924300"/>
            </a:xfrm>
            <a:custGeom>
              <a:avLst/>
              <a:gdLst/>
              <a:ahLst/>
              <a:cxnLst/>
              <a:rect l="l" t="t" r="r" b="b"/>
              <a:pathLst>
                <a:path w="3695700" h="3924300">
                  <a:moveTo>
                    <a:pt x="0" y="3924299"/>
                  </a:moveTo>
                  <a:lnTo>
                    <a:pt x="3695699" y="3924299"/>
                  </a:lnTo>
                  <a:lnTo>
                    <a:pt x="3695699" y="0"/>
                  </a:lnTo>
                  <a:lnTo>
                    <a:pt x="0" y="0"/>
                  </a:lnTo>
                  <a:lnTo>
                    <a:pt x="0" y="3924299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15276" y="5810251"/>
            <a:ext cx="1228724" cy="8191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617" y="188212"/>
            <a:ext cx="7390765" cy="55399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j-lt"/>
              </a:rPr>
              <a:t>HOME ASSIGNMENT</a:t>
            </a:r>
            <a:endParaRPr lang="en-IN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447800" y="1143000"/>
            <a:ext cx="6400800" cy="492443"/>
          </a:xfrm>
        </p:spPr>
        <p:txBody>
          <a:bodyPr/>
          <a:lstStyle/>
          <a:p>
            <a:r>
              <a:rPr lang="en-US" dirty="0" smtClean="0"/>
              <a:t>Worksheet Q. No: 12</a:t>
            </a:r>
            <a:endParaRPr lang="en-IN" dirty="0"/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5276" y="5791200"/>
            <a:ext cx="1228724" cy="8191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91450" y="5838825"/>
            <a:ext cx="1228724" cy="8191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9461" y="2445830"/>
            <a:ext cx="6908165" cy="143764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15"/>
              </a:spcBef>
            </a:pPr>
            <a:r>
              <a:rPr sz="3950" spc="-10" dirty="0">
                <a:solidFill>
                  <a:srgbClr val="000000"/>
                </a:solidFill>
              </a:rPr>
              <a:t>THANKING</a:t>
            </a:r>
            <a:r>
              <a:rPr sz="3950" spc="-125" dirty="0">
                <a:solidFill>
                  <a:srgbClr val="000000"/>
                </a:solidFill>
              </a:rPr>
              <a:t> </a:t>
            </a:r>
            <a:r>
              <a:rPr sz="3950" spc="-5" dirty="0">
                <a:solidFill>
                  <a:srgbClr val="000000"/>
                </a:solidFill>
              </a:rPr>
              <a:t>YOU</a:t>
            </a:r>
            <a:endParaRPr sz="3950"/>
          </a:p>
          <a:p>
            <a:pPr algn="ctr">
              <a:lnSpc>
                <a:spcPct val="100000"/>
              </a:lnSpc>
              <a:spcBef>
                <a:spcPts val="819"/>
              </a:spcBef>
            </a:pPr>
            <a:r>
              <a:rPr sz="3950" spc="-10" dirty="0"/>
              <a:t>ODM</a:t>
            </a:r>
            <a:r>
              <a:rPr sz="3950" spc="-35" dirty="0"/>
              <a:t> EDUCATIONAL</a:t>
            </a:r>
            <a:r>
              <a:rPr sz="3950" spc="-100" dirty="0"/>
              <a:t> </a:t>
            </a:r>
            <a:r>
              <a:rPr sz="3950" spc="-5" dirty="0"/>
              <a:t>GROUP</a:t>
            </a:r>
            <a:endParaRPr sz="39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121</Words>
  <Application>Microsoft Office PowerPoint</Application>
  <PresentationFormat>On-screen Show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Welcome to the Vertual  Class</vt:lpstr>
      <vt:lpstr>LEARNING OUTCOMES</vt:lpstr>
      <vt:lpstr>Slide 3</vt:lpstr>
      <vt:lpstr>REVOLUTION IN 1830 AND 1848</vt:lpstr>
      <vt:lpstr>Slide 5</vt:lpstr>
      <vt:lpstr>HOME ASSIGNMENT</vt:lpstr>
      <vt:lpstr>THANKING YOU ODM EDUCATIONAL GROUP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Vertual  Class</dc:title>
  <dc:creator>Sujata</dc:creator>
  <cp:lastModifiedBy>Sujata1</cp:lastModifiedBy>
  <cp:revision>5</cp:revision>
  <dcterms:created xsi:type="dcterms:W3CDTF">2021-06-09T21:19:56Z</dcterms:created>
  <dcterms:modified xsi:type="dcterms:W3CDTF">2021-06-10T08:01:57Z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