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72" r:id="rId3"/>
    <p:sldId id="273" r:id="rId4"/>
    <p:sldId id="274" r:id="rId5"/>
    <p:sldId id="271"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59"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2" d="100"/>
          <a:sy n="82" d="100"/>
        </p:scale>
        <p:origin x="-1026" y="-24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873802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558881"/>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endParaRPr sz="2500" b="0" i="0" u="none" strike="noStrike" cap="none" dirty="0">
              <a:solidFill>
                <a:srgbClr val="000000"/>
              </a:solidFill>
              <a:latin typeface="Calibri"/>
              <a:ea typeface="Calibri"/>
              <a:cs typeface="Calibri"/>
              <a:sym typeface="Calibri"/>
            </a:endParaRPr>
          </a:p>
        </p:txBody>
      </p:sp>
      <p:sp>
        <p:nvSpPr>
          <p:cNvPr id="58" name="Google Shape;58;p13"/>
          <p:cNvSpPr txBox="1"/>
          <p:nvPr/>
        </p:nvSpPr>
        <p:spPr>
          <a:xfrm>
            <a:off x="2100877" y="1797297"/>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(Science )</a:t>
            </a:r>
            <a:endParaRPr b="1" dirty="0"/>
          </a:p>
          <a:p>
            <a:pPr marL="0" lvl="0" indent="0" algn="l" rtl="0">
              <a:spcBef>
                <a:spcPts val="0"/>
              </a:spcBef>
              <a:spcAft>
                <a:spcPts val="0"/>
              </a:spcAft>
              <a:buNone/>
            </a:pPr>
            <a:r>
              <a:rPr lang="en" b="1" dirty="0"/>
              <a:t>CHAPTER </a:t>
            </a:r>
            <a:r>
              <a:rPr lang="en" b="1" dirty="0" smtClean="0"/>
              <a:t>NUMBER: </a:t>
            </a:r>
            <a:r>
              <a:rPr lang="en" b="1" dirty="0"/>
              <a:t>1</a:t>
            </a:r>
            <a:endParaRPr b="1" dirty="0"/>
          </a:p>
          <a:p>
            <a:pPr lvl="0"/>
            <a:r>
              <a:rPr lang="en" b="1" dirty="0"/>
              <a:t>CHAPTER NAME </a:t>
            </a:r>
            <a:r>
              <a:rPr lang="en" b="1" dirty="0" smtClean="0"/>
              <a:t>:The  Leaf</a:t>
            </a:r>
            <a:endParaRPr lang="en-US" b="1" dirty="0">
              <a:solidFill>
                <a:srgbClr val="FF0000"/>
              </a:solidFill>
              <a:latin typeface="Calibri"/>
              <a:ea typeface="Calibri"/>
              <a:cs typeface="Calibri"/>
              <a:sym typeface="Calibri"/>
            </a:endParaRPr>
          </a:p>
          <a:p>
            <a:r>
              <a:rPr lang="en-US" b="1" dirty="0" smtClean="0">
                <a:solidFill>
                  <a:srgbClr val="FF0000"/>
                </a:solidFill>
                <a:latin typeface="Calibri"/>
                <a:ea typeface="Calibri"/>
                <a:cs typeface="Calibri"/>
                <a:sym typeface="Calibri"/>
              </a:rPr>
              <a:t>  </a:t>
            </a:r>
            <a:endParaRPr lang="en-US" b="1" dirty="0">
              <a:solidFill>
                <a:srgbClr val="FF0000"/>
              </a:solidFill>
              <a:latin typeface="Calibri"/>
              <a:ea typeface="Calibri"/>
              <a:cs typeface="Calibri"/>
              <a:sym typeface="Calibri"/>
            </a:endParaRPr>
          </a:p>
          <a:p>
            <a:pPr marL="0" lvl="0" indent="0" algn="l" rtl="0">
              <a:spcBef>
                <a:spcPts val="0"/>
              </a:spcBef>
              <a:spcAft>
                <a:spcPts val="0"/>
              </a:spcAft>
              <a:buNone/>
            </a:pPr>
            <a:endParaRPr b="1" dirty="0"/>
          </a:p>
        </p:txBody>
      </p:sp>
      <p:sp>
        <p:nvSpPr>
          <p:cNvPr id="2" name="TextBox 1"/>
          <p:cNvSpPr txBox="1"/>
          <p:nvPr/>
        </p:nvSpPr>
        <p:spPr>
          <a:xfrm>
            <a:off x="6951897" y="374215"/>
            <a:ext cx="2033778" cy="369332"/>
          </a:xfrm>
          <a:prstGeom prst="rect">
            <a:avLst/>
          </a:prstGeom>
          <a:noFill/>
        </p:spPr>
        <p:txBody>
          <a:bodyPr wrap="square" rtlCol="0">
            <a:spAutoFit/>
          </a:bodyPr>
          <a:lstStyle/>
          <a:p>
            <a:r>
              <a:rPr lang="en-US" sz="1800" dirty="0" smtClean="0"/>
              <a:t>Period  5</a:t>
            </a:r>
            <a:endParaRPr lang="en-US" sz="1800" dirty="0"/>
          </a:p>
        </p:txBody>
      </p:sp>
      <p:sp>
        <p:nvSpPr>
          <p:cNvPr id="3" name="Rectangle 2"/>
          <p:cNvSpPr/>
          <p:nvPr/>
        </p:nvSpPr>
        <p:spPr>
          <a:xfrm>
            <a:off x="1950098" y="928130"/>
            <a:ext cx="6083388" cy="677108"/>
          </a:xfrm>
          <a:prstGeom prst="rect">
            <a:avLst/>
          </a:prstGeom>
        </p:spPr>
        <p:txBody>
          <a:bodyPr wrap="square">
            <a:spAutoFit/>
          </a:bodyPr>
          <a:lstStyle/>
          <a:p>
            <a:r>
              <a:rPr lang="en-US" sz="2000" dirty="0" smtClean="0">
                <a:solidFill>
                  <a:srgbClr val="FF0000"/>
                </a:solidFill>
                <a:latin typeface="Calibri" pitchFamily="34" charset="0"/>
                <a:cs typeface="Calibri" pitchFamily="34" charset="0"/>
              </a:rPr>
              <a:t>   </a:t>
            </a:r>
            <a:r>
              <a:rPr lang="en-US" sz="1800" dirty="0" smtClean="0">
                <a:solidFill>
                  <a:srgbClr val="FF0000"/>
                </a:solidFill>
                <a:latin typeface="Calibri" pitchFamily="34" charset="0"/>
                <a:cs typeface="Calibri" pitchFamily="34" charset="0"/>
              </a:rPr>
              <a:t>Subtopic: </a:t>
            </a:r>
            <a:r>
              <a:rPr lang="en-IN" sz="1800" dirty="0"/>
              <a:t>Exercise </a:t>
            </a:r>
            <a:r>
              <a:rPr lang="en-IN" sz="1800" dirty="0" smtClean="0"/>
              <a:t>Solution,</a:t>
            </a:r>
            <a:r>
              <a:rPr lang="en-IN" sz="1800" dirty="0"/>
              <a:t> Extra Questions And Answers</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Simple leaf and compound leaf</a:t>
            </a:r>
            <a:endParaRPr lang="en-IN" dirty="0"/>
          </a:p>
        </p:txBody>
      </p:sp>
      <p:sp>
        <p:nvSpPr>
          <p:cNvPr id="3" name="Text Placeholder 2"/>
          <p:cNvSpPr>
            <a:spLocks noGrp="1"/>
          </p:cNvSpPr>
          <p:nvPr>
            <p:ph type="body" idx="1"/>
          </p:nvPr>
        </p:nvSpPr>
        <p:spPr/>
        <p:txBody>
          <a:bodyPr/>
          <a:lstStyle/>
          <a:p>
            <a:r>
              <a:rPr lang="en-US" dirty="0">
                <a:latin typeface="TT216t00"/>
              </a:rPr>
              <a:t>In a simple leaf the lamina is</a:t>
            </a:r>
          </a:p>
          <a:p>
            <a:pPr marL="114300" indent="0">
              <a:buNone/>
            </a:pPr>
            <a:r>
              <a:rPr lang="en-US" dirty="0">
                <a:latin typeface="TT216t00"/>
              </a:rPr>
              <a:t>undivided and is a single piece</a:t>
            </a:r>
            <a:r>
              <a:rPr lang="en-US" dirty="0" smtClean="0">
                <a:latin typeface="TT216t00"/>
              </a:rPr>
              <a:t>.</a:t>
            </a:r>
          </a:p>
          <a:p>
            <a:r>
              <a:rPr lang="en-US" dirty="0"/>
              <a:t>In a compound leaf the lamina is</a:t>
            </a:r>
          </a:p>
          <a:p>
            <a:pPr marL="114300" indent="0">
              <a:buNone/>
            </a:pPr>
            <a:r>
              <a:rPr lang="en-US" dirty="0"/>
              <a:t>divided into smaller units called</a:t>
            </a:r>
          </a:p>
          <a:p>
            <a:pPr marL="114300" indent="0">
              <a:buNone/>
            </a:pPr>
            <a:r>
              <a:rPr lang="en-US" dirty="0"/>
              <a:t>leaflets</a:t>
            </a:r>
            <a:r>
              <a:rPr lang="en-US" dirty="0" smtClean="0"/>
              <a:t>.</a:t>
            </a:r>
          </a:p>
          <a:p>
            <a:r>
              <a:rPr lang="en-IN" dirty="0"/>
              <a:t>Ex.- Mango, banana, </a:t>
            </a:r>
            <a:r>
              <a:rPr lang="en-IN" dirty="0" smtClean="0"/>
              <a:t>banyan</a:t>
            </a:r>
          </a:p>
          <a:p>
            <a:r>
              <a:rPr lang="en-US" dirty="0"/>
              <a:t>Ex.- Rose, and prickly poppy</a:t>
            </a: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301" y="4215195"/>
            <a:ext cx="15795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08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T216t00"/>
              </a:rPr>
              <a:t>Parallel venation and reticulate venation.</a:t>
            </a:r>
            <a:endParaRPr lang="en-IN" dirty="0"/>
          </a:p>
        </p:txBody>
      </p:sp>
      <p:sp>
        <p:nvSpPr>
          <p:cNvPr id="3" name="Text Placeholder 2"/>
          <p:cNvSpPr>
            <a:spLocks noGrp="1"/>
          </p:cNvSpPr>
          <p:nvPr>
            <p:ph type="body" idx="1"/>
          </p:nvPr>
        </p:nvSpPr>
        <p:spPr/>
        <p:txBody>
          <a:bodyPr/>
          <a:lstStyle/>
          <a:p>
            <a:r>
              <a:rPr lang="en-US" dirty="0"/>
              <a:t>In this type of venation, vein runs</a:t>
            </a:r>
          </a:p>
          <a:p>
            <a:pPr marL="114300" indent="0">
              <a:buNone/>
            </a:pPr>
            <a:r>
              <a:rPr lang="en-IN" dirty="0"/>
              <a:t>parallel to each other</a:t>
            </a:r>
            <a:r>
              <a:rPr lang="en-IN" dirty="0" smtClean="0"/>
              <a:t>.</a:t>
            </a:r>
          </a:p>
          <a:p>
            <a:r>
              <a:rPr lang="en-US" dirty="0">
                <a:latin typeface="TT216t00"/>
              </a:rPr>
              <a:t>In this type of venation, veins and</a:t>
            </a:r>
          </a:p>
          <a:p>
            <a:pPr marL="114300" indent="0">
              <a:buNone/>
            </a:pPr>
            <a:r>
              <a:rPr lang="en-IN" dirty="0" err="1">
                <a:latin typeface="TT216t00"/>
              </a:rPr>
              <a:t>veinlets</a:t>
            </a:r>
            <a:r>
              <a:rPr lang="en-IN" dirty="0">
                <a:latin typeface="TT216t00"/>
              </a:rPr>
              <a:t> are irregularly distributed</a:t>
            </a:r>
          </a:p>
          <a:p>
            <a:pPr marL="114300" indent="0">
              <a:buNone/>
            </a:pPr>
            <a:r>
              <a:rPr lang="en-US" dirty="0">
                <a:latin typeface="TT216t00"/>
              </a:rPr>
              <a:t>in the lamina and forms a</a:t>
            </a:r>
          </a:p>
          <a:p>
            <a:pPr marL="114300" indent="0">
              <a:buNone/>
            </a:pPr>
            <a:r>
              <a:rPr lang="en-IN" dirty="0">
                <a:latin typeface="TT216t00"/>
              </a:rPr>
              <a:t>network</a:t>
            </a:r>
            <a:r>
              <a:rPr lang="en-IN" dirty="0" smtClean="0">
                <a:latin typeface="TT216t00"/>
              </a:rPr>
              <a:t>.</a:t>
            </a:r>
          </a:p>
          <a:p>
            <a:r>
              <a:rPr lang="en-US" dirty="0">
                <a:latin typeface="TT216t00"/>
              </a:rPr>
              <a:t>This appears in monocot </a:t>
            </a:r>
            <a:r>
              <a:rPr lang="en-US" dirty="0" smtClean="0">
                <a:latin typeface="TT216t00"/>
              </a:rPr>
              <a:t>plants</a:t>
            </a:r>
          </a:p>
          <a:p>
            <a:r>
              <a:rPr lang="en-US" dirty="0">
                <a:latin typeface="TT216t00"/>
              </a:rPr>
              <a:t>This appears in dicot </a:t>
            </a:r>
            <a:r>
              <a:rPr lang="en-US" dirty="0" smtClean="0">
                <a:latin typeface="TT216t00"/>
              </a:rPr>
              <a:t>plants</a:t>
            </a:r>
          </a:p>
          <a:p>
            <a:r>
              <a:rPr lang="en-IN" dirty="0">
                <a:latin typeface="TT216t00"/>
              </a:rPr>
              <a:t>Ex.- </a:t>
            </a:r>
            <a:r>
              <a:rPr lang="en-IN" dirty="0" err="1">
                <a:latin typeface="TT216t00"/>
              </a:rPr>
              <a:t>Peepal</a:t>
            </a:r>
            <a:r>
              <a:rPr lang="en-IN" dirty="0">
                <a:latin typeface="TT216t00"/>
              </a:rPr>
              <a:t>, mango, guava etc</a:t>
            </a:r>
            <a:r>
              <a:rPr lang="en-IN" dirty="0" smtClean="0">
                <a:latin typeface="TT216t00"/>
              </a:rPr>
              <a:t>.</a:t>
            </a:r>
          </a:p>
          <a:p>
            <a:r>
              <a:rPr lang="en-IN" dirty="0">
                <a:latin typeface="TT216t00"/>
              </a:rPr>
              <a:t>Ex.- banana, grass, wheat </a:t>
            </a:r>
            <a:r>
              <a:rPr lang="en-IN" dirty="0" err="1">
                <a:latin typeface="TT216t00"/>
              </a:rPr>
              <a:t>etc</a:t>
            </a: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876" y="4271480"/>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97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a:xfrm>
            <a:off x="324091" y="486137"/>
            <a:ext cx="8530541" cy="4537276"/>
          </a:xfrm>
        </p:spPr>
        <p:txBody>
          <a:bodyPr/>
          <a:lstStyle/>
          <a:p>
            <a:pPr marL="114300" indent="0">
              <a:buNone/>
            </a:pPr>
            <a:r>
              <a:rPr lang="en-US" sz="1600" dirty="0">
                <a:solidFill>
                  <a:srgbClr val="C10000"/>
                </a:solidFill>
                <a:latin typeface="TT216t00"/>
              </a:rPr>
              <a:t>2. What is the modification seen in </a:t>
            </a:r>
            <a:r>
              <a:rPr lang="en-US" sz="1600" dirty="0" err="1">
                <a:solidFill>
                  <a:srgbClr val="C10000"/>
                </a:solidFill>
                <a:latin typeface="TT216t00"/>
              </a:rPr>
              <a:t>Bryophyllum</a:t>
            </a:r>
            <a:r>
              <a:rPr lang="en-US" sz="1600" dirty="0">
                <a:solidFill>
                  <a:srgbClr val="C10000"/>
                </a:solidFill>
                <a:latin typeface="Helvetica"/>
              </a:rPr>
              <a:t>? </a:t>
            </a:r>
            <a:r>
              <a:rPr lang="en-US" sz="1600" dirty="0">
                <a:solidFill>
                  <a:srgbClr val="C10000"/>
                </a:solidFill>
                <a:latin typeface="TT216t00"/>
              </a:rPr>
              <a:t>Explain.</a:t>
            </a:r>
          </a:p>
          <a:p>
            <a:pPr marL="114300" indent="0">
              <a:buNone/>
            </a:pPr>
            <a:r>
              <a:rPr lang="en-US" sz="1600" dirty="0" err="1">
                <a:solidFill>
                  <a:srgbClr val="000000"/>
                </a:solidFill>
                <a:latin typeface="TT216t00"/>
              </a:rPr>
              <a:t>Bryophyllum</a:t>
            </a:r>
            <a:r>
              <a:rPr lang="en-US" sz="1600" dirty="0">
                <a:solidFill>
                  <a:srgbClr val="000000"/>
                </a:solidFill>
                <a:latin typeface="TT216t00"/>
              </a:rPr>
              <a:t> is a plant whose leaves produce adventitious buds in their</a:t>
            </a:r>
          </a:p>
          <a:p>
            <a:pPr marL="114300" indent="0">
              <a:buNone/>
            </a:pPr>
            <a:r>
              <a:rPr lang="en-US" sz="1600" dirty="0">
                <a:solidFill>
                  <a:srgbClr val="000000"/>
                </a:solidFill>
                <a:latin typeface="TT216t00"/>
              </a:rPr>
              <a:t>margin. The buds grow in to new plant when they fall off from the</a:t>
            </a:r>
          </a:p>
          <a:p>
            <a:pPr marL="114300" indent="0">
              <a:buNone/>
            </a:pPr>
            <a:r>
              <a:rPr lang="en-US" sz="1600" dirty="0">
                <a:solidFill>
                  <a:srgbClr val="000000"/>
                </a:solidFill>
                <a:latin typeface="TT216t00"/>
              </a:rPr>
              <a:t>parent plant. It takes around 10 to12 days to grow tiny plantlets out</a:t>
            </a:r>
          </a:p>
          <a:p>
            <a:pPr marL="114300" indent="0">
              <a:buNone/>
            </a:pPr>
            <a:r>
              <a:rPr lang="en-IN" sz="1600" dirty="0">
                <a:solidFill>
                  <a:srgbClr val="000000"/>
                </a:solidFill>
                <a:latin typeface="TT216t00"/>
              </a:rPr>
              <a:t>from these buds</a:t>
            </a:r>
            <a:r>
              <a:rPr lang="en-IN" sz="1600" dirty="0" smtClean="0">
                <a:solidFill>
                  <a:srgbClr val="000000"/>
                </a:solidFill>
                <a:latin typeface="TT216t00"/>
              </a:rPr>
              <a:t>.</a:t>
            </a:r>
          </a:p>
          <a:p>
            <a:pPr marL="114300" indent="0">
              <a:buNone/>
            </a:pPr>
            <a:r>
              <a:rPr lang="en-US" sz="1600" dirty="0" smtClean="0">
                <a:solidFill>
                  <a:srgbClr val="C10000"/>
                </a:solidFill>
                <a:latin typeface="TT216t00"/>
              </a:rPr>
              <a:t>3</a:t>
            </a:r>
            <a:r>
              <a:rPr lang="en-US" sz="1600" dirty="0">
                <a:solidFill>
                  <a:srgbClr val="C10000"/>
                </a:solidFill>
                <a:latin typeface="TT216t00"/>
              </a:rPr>
              <a:t>. What purpose is served by the spines borne on the leaves of cactus</a:t>
            </a:r>
            <a:r>
              <a:rPr lang="en-US" sz="1600" dirty="0">
                <a:solidFill>
                  <a:srgbClr val="C10000"/>
                </a:solidFill>
                <a:latin typeface="Helvetica"/>
              </a:rPr>
              <a:t>?</a:t>
            </a:r>
          </a:p>
          <a:p>
            <a:pPr marL="114300" indent="0">
              <a:buNone/>
            </a:pPr>
            <a:r>
              <a:rPr lang="en-US" sz="1600" dirty="0">
                <a:solidFill>
                  <a:srgbClr val="000000"/>
                </a:solidFill>
                <a:latin typeface="TT216t00"/>
              </a:rPr>
              <a:t>Spines in the cactus plants help in reducing the water loss.</a:t>
            </a:r>
          </a:p>
          <a:p>
            <a:pPr marL="114300" indent="0">
              <a:buNone/>
            </a:pPr>
            <a:r>
              <a:rPr lang="en-US" sz="1600" dirty="0">
                <a:solidFill>
                  <a:srgbClr val="C10000"/>
                </a:solidFill>
                <a:latin typeface="TT216t00"/>
              </a:rPr>
              <a:t>4. Explain why leaf survival is so important to the plant</a:t>
            </a:r>
            <a:r>
              <a:rPr lang="en-US" sz="1600" dirty="0">
                <a:solidFill>
                  <a:srgbClr val="C10000"/>
                </a:solidFill>
                <a:latin typeface="Helvetica"/>
              </a:rPr>
              <a:t>?</a:t>
            </a:r>
          </a:p>
          <a:p>
            <a:pPr marL="114300" indent="0">
              <a:buNone/>
            </a:pPr>
            <a:r>
              <a:rPr lang="en-US" sz="1600" dirty="0">
                <a:solidFill>
                  <a:srgbClr val="000000"/>
                </a:solidFill>
                <a:latin typeface="TT216t00"/>
              </a:rPr>
              <a:t>The survival of leaf is very important to the plant in many ways, such as</a:t>
            </a:r>
          </a:p>
          <a:p>
            <a:pPr marL="114300" indent="0">
              <a:buNone/>
            </a:pPr>
            <a:r>
              <a:rPr lang="en-US" sz="1600" dirty="0">
                <a:solidFill>
                  <a:srgbClr val="000000"/>
                </a:solidFill>
                <a:latin typeface="TT216t00"/>
              </a:rPr>
              <a:t>a) Leaves prepare food and a part of this food is needed by the plant</a:t>
            </a:r>
          </a:p>
          <a:p>
            <a:pPr marL="114300" indent="0">
              <a:buNone/>
            </a:pPr>
            <a:r>
              <a:rPr lang="en-US" sz="1600" dirty="0">
                <a:solidFill>
                  <a:srgbClr val="000000"/>
                </a:solidFill>
                <a:latin typeface="TT216t00"/>
              </a:rPr>
              <a:t>to survive. Photosynthesis is not possible without leaves.</a:t>
            </a:r>
          </a:p>
          <a:p>
            <a:pPr marL="114300" indent="0">
              <a:buNone/>
            </a:pPr>
            <a:r>
              <a:rPr lang="en-US" sz="1600" dirty="0">
                <a:solidFill>
                  <a:srgbClr val="000000"/>
                </a:solidFill>
                <a:latin typeface="TT216t00"/>
              </a:rPr>
              <a:t>b) The transpiration process is not possible without leaves. Hence</a:t>
            </a:r>
          </a:p>
          <a:p>
            <a:pPr marL="114300" indent="0">
              <a:buNone/>
            </a:pPr>
            <a:r>
              <a:rPr lang="en-US" sz="1600" dirty="0">
                <a:solidFill>
                  <a:srgbClr val="000000"/>
                </a:solidFill>
                <a:latin typeface="TT216t00"/>
              </a:rPr>
              <a:t>without leaves the transpiration pull will be affected and the plants</a:t>
            </a:r>
          </a:p>
          <a:p>
            <a:pPr marL="114300" indent="0">
              <a:buNone/>
            </a:pPr>
            <a:r>
              <a:rPr lang="en-US" sz="1600" dirty="0">
                <a:solidFill>
                  <a:srgbClr val="000000"/>
                </a:solidFill>
                <a:latin typeface="TT216t00"/>
              </a:rPr>
              <a:t>cannot absorb more water and minerals from the soil. This will affect</a:t>
            </a:r>
          </a:p>
          <a:p>
            <a:pPr marL="114300" indent="0">
              <a:buNone/>
            </a:pPr>
            <a:r>
              <a:rPr lang="en-US" sz="1600" dirty="0">
                <a:solidFill>
                  <a:srgbClr val="000000"/>
                </a:solidFill>
                <a:latin typeface="TT216t00"/>
              </a:rPr>
              <a:t>the growth of the plant.</a:t>
            </a:r>
            <a:endParaRPr lang="en-IN"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577" y="4248331"/>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728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solidFill>
                  <a:srgbClr val="C10000"/>
                </a:solidFill>
                <a:latin typeface="Arial" pitchFamily="34" charset="0"/>
                <a:cs typeface="Arial" pitchFamily="34" charset="0"/>
              </a:rPr>
              <a:t>5. Give an example of the following and draw generalized diagram for</a:t>
            </a:r>
            <a:br>
              <a:rPr lang="en-US" sz="1400" dirty="0">
                <a:solidFill>
                  <a:srgbClr val="C10000"/>
                </a:solidFill>
                <a:latin typeface="Arial" pitchFamily="34" charset="0"/>
                <a:cs typeface="Arial" pitchFamily="34" charset="0"/>
              </a:rPr>
            </a:br>
            <a:r>
              <a:rPr lang="en-IN" sz="1400" dirty="0">
                <a:solidFill>
                  <a:srgbClr val="C10000"/>
                </a:solidFill>
                <a:latin typeface="Arial" pitchFamily="34" charset="0"/>
                <a:cs typeface="Arial" pitchFamily="34" charset="0"/>
              </a:rPr>
              <a:t>the same:</a:t>
            </a:r>
            <a:br>
              <a:rPr lang="en-IN" sz="1400" dirty="0">
                <a:solidFill>
                  <a:srgbClr val="C10000"/>
                </a:solidFill>
                <a:latin typeface="Arial" pitchFamily="34" charset="0"/>
                <a:cs typeface="Arial" pitchFamily="34" charset="0"/>
              </a:rPr>
            </a:br>
            <a:r>
              <a:rPr lang="en-US" sz="1400" dirty="0">
                <a:solidFill>
                  <a:srgbClr val="C10000"/>
                </a:solidFill>
                <a:latin typeface="Arial" pitchFamily="34" charset="0"/>
                <a:cs typeface="Arial" pitchFamily="34" charset="0"/>
              </a:rPr>
              <a:t>(i) Simple leaf and compound leaf</a:t>
            </a:r>
            <a:br>
              <a:rPr lang="en-US" sz="1400" dirty="0">
                <a:solidFill>
                  <a:srgbClr val="C10000"/>
                </a:solidFill>
                <a:latin typeface="Arial" pitchFamily="34" charset="0"/>
                <a:cs typeface="Arial" pitchFamily="34" charset="0"/>
              </a:rPr>
            </a:br>
            <a:r>
              <a:rPr lang="en-IN" sz="1400" dirty="0">
                <a:solidFill>
                  <a:srgbClr val="C10000"/>
                </a:solidFill>
                <a:latin typeface="Arial" pitchFamily="34" charset="0"/>
                <a:cs typeface="Arial" pitchFamily="34" charset="0"/>
              </a:rPr>
              <a:t>(ii) Parallel venation and reticulate venation.</a:t>
            </a:r>
            <a:endParaRPr lang="en-IN" sz="1400" dirty="0">
              <a:latin typeface="Arial" pitchFamily="34" charset="0"/>
              <a:cs typeface="Arial" pitchFamily="34" charset="0"/>
            </a:endParaRPr>
          </a:p>
        </p:txBody>
      </p:sp>
      <p:sp>
        <p:nvSpPr>
          <p:cNvPr id="3" name="Text Placeholder 2"/>
          <p:cNvSpPr>
            <a:spLocks noGrp="1"/>
          </p:cNvSpPr>
          <p:nvPr>
            <p:ph type="body" idx="1"/>
          </p:nvPr>
        </p:nvSpPr>
        <p:spPr/>
        <p:txBody>
          <a:bodyPr/>
          <a:lstStyle/>
          <a:p>
            <a:pPr marL="114300" indent="0">
              <a:buNone/>
            </a:pPr>
            <a:endParaRPr lang="en-US" dirty="0" smtClean="0">
              <a:latin typeface="TT216t00"/>
            </a:endParaRPr>
          </a:p>
          <a:p>
            <a:pPr marL="114300" indent="0">
              <a:buNone/>
            </a:pPr>
            <a:r>
              <a:rPr lang="en-US" dirty="0" smtClean="0">
                <a:latin typeface="TT216t00"/>
              </a:rPr>
              <a:t>(</a:t>
            </a:r>
            <a:r>
              <a:rPr lang="en-US" dirty="0">
                <a:latin typeface="TT216t00"/>
              </a:rPr>
              <a:t>i) Simple leaf: Example, </a:t>
            </a:r>
            <a:r>
              <a:rPr lang="en-US" dirty="0" err="1">
                <a:latin typeface="TT216t00"/>
              </a:rPr>
              <a:t>Peepal</a:t>
            </a:r>
            <a:r>
              <a:rPr lang="en-US" dirty="0">
                <a:latin typeface="TT216t00"/>
              </a:rPr>
              <a:t> Compound leaf: example, Rose</a:t>
            </a:r>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63" y="1805650"/>
            <a:ext cx="3067592" cy="304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703" y="1805650"/>
            <a:ext cx="2688280" cy="253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174" y="4340506"/>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872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latin typeface="TT216t00"/>
              </a:rPr>
              <a:t>(ii) </a:t>
            </a:r>
            <a:r>
              <a:rPr lang="fr-FR" dirty="0" err="1">
                <a:latin typeface="TT216t00"/>
              </a:rPr>
              <a:t>Parallel</a:t>
            </a:r>
            <a:r>
              <a:rPr lang="fr-FR" dirty="0">
                <a:latin typeface="TT216t00"/>
              </a:rPr>
              <a:t> </a:t>
            </a:r>
            <a:r>
              <a:rPr lang="fr-FR" dirty="0" err="1">
                <a:latin typeface="TT216t00"/>
              </a:rPr>
              <a:t>venation</a:t>
            </a:r>
            <a:r>
              <a:rPr lang="fr-FR" dirty="0">
                <a:latin typeface="TT216t00"/>
              </a:rPr>
              <a:t>: </a:t>
            </a:r>
            <a:r>
              <a:rPr lang="fr-FR" dirty="0" err="1">
                <a:latin typeface="TT216t00"/>
              </a:rPr>
              <a:t>Example</a:t>
            </a:r>
            <a:r>
              <a:rPr lang="fr-FR" dirty="0">
                <a:latin typeface="TT216t00"/>
              </a:rPr>
              <a:t>, banana </a:t>
            </a:r>
            <a:r>
              <a:rPr lang="fr-FR" dirty="0" err="1">
                <a:latin typeface="TT216t00"/>
              </a:rPr>
              <a:t>Reticulate</a:t>
            </a:r>
            <a:r>
              <a:rPr lang="fr-FR" dirty="0">
                <a:latin typeface="TT216t00"/>
              </a:rPr>
              <a:t> </a:t>
            </a:r>
            <a:r>
              <a:rPr lang="fr-FR" dirty="0" err="1">
                <a:latin typeface="TT216t00"/>
              </a:rPr>
              <a:t>venation</a:t>
            </a:r>
            <a:r>
              <a:rPr lang="fr-FR" dirty="0">
                <a:latin typeface="TT216t00"/>
              </a:rPr>
              <a:t>, </a:t>
            </a:r>
            <a:r>
              <a:rPr lang="fr-FR" dirty="0" err="1">
                <a:latin typeface="TT216t00"/>
              </a:rPr>
              <a:t>Peepal</a:t>
            </a:r>
            <a:endParaRPr lang="en-IN" dirty="0"/>
          </a:p>
        </p:txBody>
      </p:sp>
      <p:sp>
        <p:nvSpPr>
          <p:cNvPr id="3" name="Text Placeholder 2"/>
          <p:cNvSpPr>
            <a:spLocks noGrp="1"/>
          </p:cNvSpPr>
          <p:nvPr>
            <p:ph type="body" idx="1"/>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77" y="1894109"/>
            <a:ext cx="7778186"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370" y="4408750"/>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285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C10000"/>
                </a:solidFill>
                <a:latin typeface="Arial" pitchFamily="34" charset="0"/>
                <a:cs typeface="Arial" pitchFamily="34" charset="0"/>
              </a:rPr>
              <a:t>6. Enlist some of the advantages of transpiration to green plants.</a:t>
            </a:r>
            <a:br>
              <a:rPr lang="en-US" sz="1600" dirty="0">
                <a:solidFill>
                  <a:srgbClr val="C10000"/>
                </a:solidFill>
                <a:latin typeface="Arial" pitchFamily="34" charset="0"/>
                <a:cs typeface="Arial" pitchFamily="34" charset="0"/>
              </a:rPr>
            </a:br>
            <a:r>
              <a:rPr lang="en-US" sz="1600" dirty="0">
                <a:solidFill>
                  <a:srgbClr val="000000"/>
                </a:solidFill>
                <a:latin typeface="Arial" pitchFamily="34" charset="0"/>
                <a:cs typeface="Arial" pitchFamily="34" charset="0"/>
              </a:rPr>
              <a:t>The advantage of transpiration to green plants are</a:t>
            </a:r>
            <a:br>
              <a:rPr lang="en-US" sz="1600" dirty="0">
                <a:solidFill>
                  <a:srgbClr val="000000"/>
                </a:solidFill>
                <a:latin typeface="Arial" pitchFamily="34" charset="0"/>
                <a:cs typeface="Arial" pitchFamily="34" charset="0"/>
              </a:rPr>
            </a:br>
            <a:r>
              <a:rPr lang="en-US" sz="1600" dirty="0">
                <a:solidFill>
                  <a:srgbClr val="002060"/>
                </a:solidFill>
                <a:latin typeface="Arial" pitchFamily="34" charset="0"/>
                <a:cs typeface="Arial" pitchFamily="34" charset="0"/>
              </a:rPr>
              <a:t>Cooling effect: </a:t>
            </a:r>
            <a:r>
              <a:rPr lang="en-US" sz="1600" dirty="0">
                <a:solidFill>
                  <a:srgbClr val="000000"/>
                </a:solidFill>
                <a:latin typeface="Arial" pitchFamily="34" charset="0"/>
                <a:cs typeface="Arial" pitchFamily="34" charset="0"/>
              </a:rPr>
              <a:t>The water keeps on evaporating from the leaf surface</a:t>
            </a:r>
            <a:br>
              <a:rPr lang="en-US" sz="1600" dirty="0">
                <a:solidFill>
                  <a:srgbClr val="000000"/>
                </a:solidFill>
                <a:latin typeface="Arial" pitchFamily="34" charset="0"/>
                <a:cs typeface="Arial" pitchFamily="34" charset="0"/>
              </a:rPr>
            </a:br>
            <a:r>
              <a:rPr lang="en-US" sz="1600" dirty="0">
                <a:solidFill>
                  <a:srgbClr val="000000"/>
                </a:solidFill>
                <a:latin typeface="Arial" pitchFamily="34" charset="0"/>
                <a:cs typeface="Arial" pitchFamily="34" charset="0"/>
              </a:rPr>
              <a:t>during transpiration. This helps the plant to cool itself when it is hot</a:t>
            </a:r>
            <a:br>
              <a:rPr lang="en-US" sz="1600" dirty="0">
                <a:solidFill>
                  <a:srgbClr val="000000"/>
                </a:solidFill>
                <a:latin typeface="Arial" pitchFamily="34" charset="0"/>
                <a:cs typeface="Arial" pitchFamily="34" charset="0"/>
              </a:rPr>
            </a:br>
            <a:r>
              <a:rPr lang="en-IN" sz="1600" dirty="0">
                <a:solidFill>
                  <a:srgbClr val="000000"/>
                </a:solidFill>
                <a:latin typeface="Arial" pitchFamily="34" charset="0"/>
                <a:cs typeface="Arial" pitchFamily="34" charset="0"/>
              </a:rPr>
              <a:t>outside.</a:t>
            </a:r>
            <a:br>
              <a:rPr lang="en-IN" sz="1600" dirty="0">
                <a:solidFill>
                  <a:srgbClr val="000000"/>
                </a:solidFill>
                <a:latin typeface="Arial" pitchFamily="34" charset="0"/>
                <a:cs typeface="Arial" pitchFamily="34" charset="0"/>
              </a:rPr>
            </a:br>
            <a:r>
              <a:rPr lang="en-US" sz="1600" dirty="0" err="1">
                <a:solidFill>
                  <a:srgbClr val="002060"/>
                </a:solidFill>
                <a:latin typeface="Arial" pitchFamily="34" charset="0"/>
                <a:cs typeface="Arial" pitchFamily="34" charset="0"/>
              </a:rPr>
              <a:t>Transpirational</a:t>
            </a:r>
            <a:r>
              <a:rPr lang="en-US" sz="1600" dirty="0">
                <a:solidFill>
                  <a:srgbClr val="002060"/>
                </a:solidFill>
                <a:latin typeface="Arial" pitchFamily="34" charset="0"/>
                <a:cs typeface="Arial" pitchFamily="34" charset="0"/>
              </a:rPr>
              <a:t> pull: </a:t>
            </a:r>
            <a:r>
              <a:rPr lang="en-US" sz="1600" dirty="0">
                <a:solidFill>
                  <a:srgbClr val="000000"/>
                </a:solidFill>
                <a:latin typeface="Arial" pitchFamily="34" charset="0"/>
                <a:cs typeface="Arial" pitchFamily="34" charset="0"/>
              </a:rPr>
              <a:t>As water continuously evaporates from the leaf</a:t>
            </a:r>
            <a:br>
              <a:rPr lang="en-US" sz="1600" dirty="0">
                <a:solidFill>
                  <a:srgbClr val="000000"/>
                </a:solidFill>
                <a:latin typeface="Arial" pitchFamily="34" charset="0"/>
                <a:cs typeface="Arial" pitchFamily="34" charset="0"/>
              </a:rPr>
            </a:br>
            <a:r>
              <a:rPr lang="en-US" sz="1600" dirty="0">
                <a:solidFill>
                  <a:srgbClr val="000000"/>
                </a:solidFill>
                <a:latin typeface="Arial" pitchFamily="34" charset="0"/>
                <a:cs typeface="Arial" pitchFamily="34" charset="0"/>
              </a:rPr>
              <a:t>Surface, the roots pull up more water from the soil to make up this water</a:t>
            </a:r>
            <a:br>
              <a:rPr lang="en-US" sz="1600" dirty="0">
                <a:solidFill>
                  <a:srgbClr val="000000"/>
                </a:solidFill>
                <a:latin typeface="Arial" pitchFamily="34" charset="0"/>
                <a:cs typeface="Arial" pitchFamily="34" charset="0"/>
              </a:rPr>
            </a:br>
            <a:r>
              <a:rPr lang="en-US" sz="1600" dirty="0">
                <a:solidFill>
                  <a:srgbClr val="000000"/>
                </a:solidFill>
                <a:latin typeface="Arial" pitchFamily="34" charset="0"/>
                <a:cs typeface="Arial" pitchFamily="34" charset="0"/>
              </a:rPr>
              <a:t>Loss during the transpiration. As a result, important mineral salts are also</a:t>
            </a:r>
            <a:br>
              <a:rPr lang="en-US" sz="1600" dirty="0">
                <a:solidFill>
                  <a:srgbClr val="000000"/>
                </a:solidFill>
                <a:latin typeface="Arial" pitchFamily="34" charset="0"/>
                <a:cs typeface="Arial" pitchFamily="34" charset="0"/>
              </a:rPr>
            </a:br>
            <a:r>
              <a:rPr lang="en-US" sz="1600" dirty="0">
                <a:solidFill>
                  <a:srgbClr val="000000"/>
                </a:solidFill>
                <a:latin typeface="Arial" pitchFamily="34" charset="0"/>
                <a:cs typeface="Arial" pitchFamily="34" charset="0"/>
              </a:rPr>
              <a:t>Brought by the roots along with water from the soil. These minerals help</a:t>
            </a:r>
            <a:br>
              <a:rPr lang="en-US" sz="1600" dirty="0">
                <a:solidFill>
                  <a:srgbClr val="000000"/>
                </a:solidFill>
                <a:latin typeface="Arial" pitchFamily="34" charset="0"/>
                <a:cs typeface="Arial" pitchFamily="34" charset="0"/>
              </a:rPr>
            </a:br>
            <a:r>
              <a:rPr lang="en-IN" sz="1600" dirty="0">
                <a:solidFill>
                  <a:srgbClr val="000000"/>
                </a:solidFill>
                <a:latin typeface="Arial" pitchFamily="34" charset="0"/>
                <a:cs typeface="Arial" pitchFamily="34" charset="0"/>
              </a:rPr>
              <a:t>the plant to grow.</a:t>
            </a:r>
            <a:br>
              <a:rPr lang="en-IN" sz="1600" dirty="0">
                <a:solidFill>
                  <a:srgbClr val="000000"/>
                </a:solidFill>
                <a:latin typeface="Arial" pitchFamily="34" charset="0"/>
                <a:cs typeface="Arial" pitchFamily="34" charset="0"/>
              </a:rPr>
            </a:br>
            <a:r>
              <a:rPr lang="en-US" sz="1600" dirty="0">
                <a:solidFill>
                  <a:srgbClr val="C10000"/>
                </a:solidFill>
                <a:latin typeface="Arial" pitchFamily="34" charset="0"/>
                <a:cs typeface="Arial" pitchFamily="34" charset="0"/>
              </a:rPr>
              <a:t>7. Why do some plants have to trap insects?</a:t>
            </a:r>
            <a:br>
              <a:rPr lang="en-US" sz="1600" dirty="0">
                <a:solidFill>
                  <a:srgbClr val="C10000"/>
                </a:solidFill>
                <a:latin typeface="Arial" pitchFamily="34" charset="0"/>
                <a:cs typeface="Arial" pitchFamily="34" charset="0"/>
              </a:rPr>
            </a:br>
            <a:r>
              <a:rPr lang="en-US" sz="1600" dirty="0">
                <a:solidFill>
                  <a:srgbClr val="000000"/>
                </a:solidFill>
                <a:latin typeface="Arial" pitchFamily="34" charset="0"/>
                <a:cs typeface="Arial" pitchFamily="34" charset="0"/>
              </a:rPr>
              <a:t>The soil in some areas are deficient in nitrates. So the plants are not able</a:t>
            </a:r>
            <a:br>
              <a:rPr lang="en-US" sz="1600" dirty="0">
                <a:solidFill>
                  <a:srgbClr val="000000"/>
                </a:solidFill>
                <a:latin typeface="Arial" pitchFamily="34" charset="0"/>
                <a:cs typeface="Arial" pitchFamily="34" charset="0"/>
              </a:rPr>
            </a:br>
            <a:r>
              <a:rPr lang="en-US" sz="1600" dirty="0">
                <a:solidFill>
                  <a:srgbClr val="000000"/>
                </a:solidFill>
                <a:latin typeface="Arial" pitchFamily="34" charset="0"/>
                <a:cs typeface="Arial" pitchFamily="34" charset="0"/>
              </a:rPr>
              <a:t>to get necessary nitrates from the soil. Some plants develop their leaves</a:t>
            </a:r>
            <a:br>
              <a:rPr lang="en-US" sz="1600" dirty="0">
                <a:solidFill>
                  <a:srgbClr val="000000"/>
                </a:solidFill>
                <a:latin typeface="Arial" pitchFamily="34" charset="0"/>
                <a:cs typeface="Arial" pitchFamily="34" charset="0"/>
              </a:rPr>
            </a:br>
            <a:r>
              <a:rPr lang="en-US" sz="1600" dirty="0">
                <a:solidFill>
                  <a:srgbClr val="000000"/>
                </a:solidFill>
                <a:latin typeface="Arial" pitchFamily="34" charset="0"/>
                <a:cs typeface="Arial" pitchFamily="34" charset="0"/>
              </a:rPr>
              <a:t>to trap insects to meet their nitrogen demand. These plants utilizes the</a:t>
            </a:r>
            <a:br>
              <a:rPr lang="en-US" sz="1600" dirty="0">
                <a:solidFill>
                  <a:srgbClr val="000000"/>
                </a:solidFill>
                <a:latin typeface="Arial" pitchFamily="34" charset="0"/>
                <a:cs typeface="Arial" pitchFamily="34" charset="0"/>
              </a:rPr>
            </a:br>
            <a:r>
              <a:rPr lang="en-US" sz="1600" dirty="0">
                <a:solidFill>
                  <a:srgbClr val="000000"/>
                </a:solidFill>
                <a:latin typeface="Arial" pitchFamily="34" charset="0"/>
                <a:cs typeface="Arial" pitchFamily="34" charset="0"/>
              </a:rPr>
              <a:t>insect’s protein by converting it in to nitrate. Some example of such type</a:t>
            </a:r>
            <a:br>
              <a:rPr lang="en-US" sz="1600" dirty="0">
                <a:solidFill>
                  <a:srgbClr val="000000"/>
                </a:solidFill>
                <a:latin typeface="Arial" pitchFamily="34" charset="0"/>
                <a:cs typeface="Arial" pitchFamily="34" charset="0"/>
              </a:rPr>
            </a:br>
            <a:r>
              <a:rPr lang="en-US" sz="1600" dirty="0">
                <a:solidFill>
                  <a:srgbClr val="000000"/>
                </a:solidFill>
                <a:latin typeface="Arial" pitchFamily="34" charset="0"/>
                <a:cs typeface="Arial" pitchFamily="34" charset="0"/>
              </a:rPr>
              <a:t>of plants are Pitcher plant, Venus flytrap and Bladderwort</a:t>
            </a:r>
            <a:endParaRPr lang="en-IN" sz="1600" dirty="0">
              <a:latin typeface="Arial" pitchFamily="34" charset="0"/>
              <a:cs typeface="Arial" pitchFamily="34" charset="0"/>
            </a:endParaRPr>
          </a:p>
        </p:txBody>
      </p:sp>
      <p:sp>
        <p:nvSpPr>
          <p:cNvPr id="3" name="Text Placeholder 2"/>
          <p:cNvSpPr>
            <a:spLocks noGrp="1"/>
          </p:cNvSpPr>
          <p:nvPr>
            <p:ph type="body" idx="1"/>
          </p:nvPr>
        </p:nvSpPr>
        <p:spPr/>
        <p:txBody>
          <a:bodyPr/>
          <a:lstStyle/>
          <a:p>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37" y="4334328"/>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315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a:xfrm>
            <a:off x="277791" y="115747"/>
            <a:ext cx="8565266" cy="4780344"/>
          </a:xfrm>
        </p:spPr>
        <p:txBody>
          <a:bodyPr/>
          <a:lstStyle/>
          <a:p>
            <a:pPr marL="114300" indent="0">
              <a:buNone/>
            </a:pPr>
            <a:endParaRPr lang="en-US" sz="1400" dirty="0" smtClean="0">
              <a:solidFill>
                <a:srgbClr val="C10000"/>
              </a:solidFill>
              <a:latin typeface="Arial" pitchFamily="34" charset="0"/>
              <a:cs typeface="Arial" pitchFamily="34" charset="0"/>
            </a:endParaRPr>
          </a:p>
          <a:p>
            <a:pPr marL="114300" indent="0">
              <a:buNone/>
            </a:pPr>
            <a:endParaRPr lang="en-US" sz="1400" dirty="0">
              <a:solidFill>
                <a:srgbClr val="C10000"/>
              </a:solidFill>
              <a:latin typeface="Arial" pitchFamily="34" charset="0"/>
              <a:cs typeface="Arial" pitchFamily="34" charset="0"/>
            </a:endParaRPr>
          </a:p>
          <a:p>
            <a:pPr marL="114300" indent="0">
              <a:buNone/>
            </a:pPr>
            <a:r>
              <a:rPr lang="en-US" sz="1400" dirty="0" smtClean="0">
                <a:solidFill>
                  <a:srgbClr val="C10000"/>
                </a:solidFill>
                <a:latin typeface="Arial" pitchFamily="34" charset="0"/>
                <a:cs typeface="Arial" pitchFamily="34" charset="0"/>
              </a:rPr>
              <a:t>8</a:t>
            </a:r>
            <a:r>
              <a:rPr lang="en-US" sz="1400" dirty="0">
                <a:solidFill>
                  <a:srgbClr val="C10000"/>
                </a:solidFill>
                <a:latin typeface="Arial" pitchFamily="34" charset="0"/>
                <a:cs typeface="Arial" pitchFamily="34" charset="0"/>
              </a:rPr>
              <a:t>. Explain some of the modifications of leaves found in plants.</a:t>
            </a:r>
          </a:p>
          <a:p>
            <a:pPr marL="114300" indent="0">
              <a:buNone/>
            </a:pPr>
            <a:r>
              <a:rPr lang="en-US" sz="1400" dirty="0">
                <a:solidFill>
                  <a:srgbClr val="000000"/>
                </a:solidFill>
                <a:latin typeface="Arial" pitchFamily="34" charset="0"/>
                <a:cs typeface="Arial" pitchFamily="34" charset="0"/>
              </a:rPr>
              <a:t>Sometimes the complete leaf or a part of the leaf modified to perform a</a:t>
            </a:r>
          </a:p>
          <a:p>
            <a:pPr marL="114300" indent="0">
              <a:buNone/>
            </a:pPr>
            <a:r>
              <a:rPr lang="en-US" sz="1400" dirty="0">
                <a:solidFill>
                  <a:srgbClr val="000000"/>
                </a:solidFill>
                <a:latin typeface="Arial" pitchFamily="34" charset="0"/>
                <a:cs typeface="Arial" pitchFamily="34" charset="0"/>
              </a:rPr>
              <a:t>special function. Some of these modification are </a:t>
            </a:r>
            <a:r>
              <a:rPr lang="en-US" sz="1400" dirty="0">
                <a:solidFill>
                  <a:srgbClr val="0070C1"/>
                </a:solidFill>
                <a:latin typeface="Arial" pitchFamily="34" charset="0"/>
                <a:cs typeface="Arial" pitchFamily="34" charset="0"/>
              </a:rPr>
              <a:t>Leaf tendril, Spines and</a:t>
            </a:r>
          </a:p>
          <a:p>
            <a:pPr marL="114300" indent="0">
              <a:buNone/>
            </a:pPr>
            <a:r>
              <a:rPr lang="en-IN" sz="1400" dirty="0">
                <a:solidFill>
                  <a:srgbClr val="0070C1"/>
                </a:solidFill>
                <a:latin typeface="Arial" pitchFamily="34" charset="0"/>
                <a:cs typeface="Arial" pitchFamily="34" charset="0"/>
              </a:rPr>
              <a:t>Scale leaves.</a:t>
            </a:r>
          </a:p>
          <a:p>
            <a:pPr marL="114300" indent="0">
              <a:buNone/>
            </a:pPr>
            <a:r>
              <a:rPr lang="en-US" sz="1400" dirty="0">
                <a:solidFill>
                  <a:srgbClr val="0070C1"/>
                </a:solidFill>
                <a:latin typeface="Arial" pitchFamily="34" charset="0"/>
                <a:cs typeface="Arial" pitchFamily="34" charset="0"/>
              </a:rPr>
              <a:t>Leaf tendril: </a:t>
            </a:r>
            <a:r>
              <a:rPr lang="en-US" sz="1400" dirty="0">
                <a:solidFill>
                  <a:srgbClr val="000000"/>
                </a:solidFill>
                <a:latin typeface="Arial" pitchFamily="34" charset="0"/>
                <a:cs typeface="Arial" pitchFamily="34" charset="0"/>
              </a:rPr>
              <a:t>In case of certain weak stemmed plants, the leaves or</a:t>
            </a:r>
          </a:p>
          <a:p>
            <a:pPr marL="114300" indent="0">
              <a:buNone/>
            </a:pPr>
            <a:r>
              <a:rPr lang="en-US" sz="1400" dirty="0">
                <a:solidFill>
                  <a:srgbClr val="000000"/>
                </a:solidFill>
                <a:latin typeface="Arial" pitchFamily="34" charset="0"/>
                <a:cs typeface="Arial" pitchFamily="34" charset="0"/>
              </a:rPr>
              <a:t>leaflets are modified in to wiry, coiled structures. These are called</a:t>
            </a:r>
          </a:p>
          <a:p>
            <a:pPr marL="114300" indent="0">
              <a:buNone/>
            </a:pPr>
            <a:r>
              <a:rPr lang="en-US" sz="1400" dirty="0">
                <a:solidFill>
                  <a:srgbClr val="000000"/>
                </a:solidFill>
                <a:latin typeface="Arial" pitchFamily="34" charset="0"/>
                <a:cs typeface="Arial" pitchFamily="34" charset="0"/>
              </a:rPr>
              <a:t>tendrils. They are sensitive to touch. As they touch any object they coil</a:t>
            </a:r>
          </a:p>
          <a:p>
            <a:pPr marL="114300" indent="0">
              <a:buNone/>
            </a:pPr>
            <a:r>
              <a:rPr lang="en-US" sz="1400" dirty="0">
                <a:solidFill>
                  <a:srgbClr val="000000"/>
                </a:solidFill>
                <a:latin typeface="Arial" pitchFamily="34" charset="0"/>
                <a:cs typeface="Arial" pitchFamily="34" charset="0"/>
              </a:rPr>
              <a:t>around it and support the plant to climb up. Example: Sweet pea.</a:t>
            </a:r>
          </a:p>
          <a:p>
            <a:pPr marL="114300" indent="0">
              <a:buNone/>
            </a:pPr>
            <a:r>
              <a:rPr lang="en-US" sz="1400" dirty="0">
                <a:solidFill>
                  <a:srgbClr val="0070C1"/>
                </a:solidFill>
                <a:latin typeface="Arial" pitchFamily="34" charset="0"/>
                <a:cs typeface="Arial" pitchFamily="34" charset="0"/>
              </a:rPr>
              <a:t>Spines: </a:t>
            </a:r>
            <a:r>
              <a:rPr lang="en-US" sz="1400" dirty="0">
                <a:solidFill>
                  <a:srgbClr val="000000"/>
                </a:solidFill>
                <a:latin typeface="Arial" pitchFamily="34" charset="0"/>
                <a:cs typeface="Arial" pitchFamily="34" charset="0"/>
              </a:rPr>
              <a:t>Leaves are modified to spines to reduce water loss. Example</a:t>
            </a:r>
          </a:p>
          <a:p>
            <a:pPr marL="114300" indent="0">
              <a:buNone/>
            </a:pPr>
            <a:r>
              <a:rPr lang="en-IN" sz="1400" dirty="0">
                <a:solidFill>
                  <a:srgbClr val="000000"/>
                </a:solidFill>
                <a:latin typeface="Arial" pitchFamily="34" charset="0"/>
                <a:cs typeface="Arial" pitchFamily="34" charset="0"/>
              </a:rPr>
              <a:t>cactus and prickly puppy</a:t>
            </a:r>
          </a:p>
          <a:p>
            <a:pPr marL="114300" indent="0">
              <a:buNone/>
            </a:pPr>
            <a:r>
              <a:rPr lang="en-US" sz="1400" dirty="0">
                <a:solidFill>
                  <a:srgbClr val="0070C1"/>
                </a:solidFill>
                <a:latin typeface="Arial" pitchFamily="34" charset="0"/>
                <a:cs typeface="Arial" pitchFamily="34" charset="0"/>
              </a:rPr>
              <a:t>Scale leaves: </a:t>
            </a:r>
            <a:r>
              <a:rPr lang="en-US" sz="1400" dirty="0">
                <a:solidFill>
                  <a:srgbClr val="000000"/>
                </a:solidFill>
                <a:latin typeface="Arial" pitchFamily="34" charset="0"/>
                <a:cs typeface="Arial" pitchFamily="34" charset="0"/>
              </a:rPr>
              <a:t>Some plants like onion, ginger have thin and dry or thick</a:t>
            </a:r>
          </a:p>
          <a:p>
            <a:pPr marL="114300" indent="0">
              <a:buNone/>
            </a:pPr>
            <a:r>
              <a:rPr lang="en-US" sz="1400" dirty="0">
                <a:solidFill>
                  <a:srgbClr val="000000"/>
                </a:solidFill>
                <a:latin typeface="Arial" pitchFamily="34" charset="0"/>
                <a:cs typeface="Arial" pitchFamily="34" charset="0"/>
              </a:rPr>
              <a:t>and fleshy scale leaves. Their function is to protect the buds.</a:t>
            </a:r>
          </a:p>
          <a:p>
            <a:pPr marL="114300" indent="0">
              <a:buNone/>
            </a:pPr>
            <a:r>
              <a:rPr lang="en-US" sz="1400" dirty="0">
                <a:solidFill>
                  <a:srgbClr val="C10000"/>
                </a:solidFill>
                <a:latin typeface="Arial" pitchFamily="34" charset="0"/>
                <a:cs typeface="Arial" pitchFamily="34" charset="0"/>
              </a:rPr>
              <a:t>9. What is tendril? Explain its use to the plants.</a:t>
            </a:r>
          </a:p>
          <a:p>
            <a:pPr marL="114300" indent="0">
              <a:buNone/>
            </a:pPr>
            <a:r>
              <a:rPr lang="en-US" sz="1400" dirty="0">
                <a:solidFill>
                  <a:srgbClr val="000000"/>
                </a:solidFill>
                <a:latin typeface="Arial" pitchFamily="34" charset="0"/>
                <a:cs typeface="Arial" pitchFamily="34" charset="0"/>
              </a:rPr>
              <a:t>In case of certain weak stemmed plants, the leaves or leaflets are</a:t>
            </a:r>
          </a:p>
          <a:p>
            <a:pPr marL="114300" indent="0">
              <a:buNone/>
            </a:pPr>
            <a:r>
              <a:rPr lang="en-US" sz="1400" dirty="0">
                <a:solidFill>
                  <a:srgbClr val="000000"/>
                </a:solidFill>
                <a:latin typeface="Arial" pitchFamily="34" charset="0"/>
                <a:cs typeface="Arial" pitchFamily="34" charset="0"/>
              </a:rPr>
              <a:t>modified in to wiry, coiled structures. These are called tendrils. They</a:t>
            </a:r>
          </a:p>
          <a:p>
            <a:pPr marL="114300" indent="0">
              <a:buNone/>
            </a:pPr>
            <a:r>
              <a:rPr lang="en-US" sz="1400" dirty="0">
                <a:solidFill>
                  <a:srgbClr val="000000"/>
                </a:solidFill>
                <a:latin typeface="Arial" pitchFamily="34" charset="0"/>
                <a:cs typeface="Arial" pitchFamily="34" charset="0"/>
              </a:rPr>
              <a:t>are sensitive to touch. As they touch any object they coil around it</a:t>
            </a:r>
          </a:p>
          <a:p>
            <a:pPr marL="114300" indent="0">
              <a:buNone/>
            </a:pPr>
            <a:r>
              <a:rPr lang="en-US" sz="1400" dirty="0">
                <a:solidFill>
                  <a:srgbClr val="000000"/>
                </a:solidFill>
                <a:latin typeface="Arial" pitchFamily="34" charset="0"/>
                <a:cs typeface="Arial" pitchFamily="34" charset="0"/>
              </a:rPr>
              <a:t>and support the plant to climb up. Example: Sweet pea.</a:t>
            </a:r>
          </a:p>
          <a:p>
            <a:pPr marL="114300" indent="0">
              <a:buNone/>
            </a:pPr>
            <a:r>
              <a:rPr lang="en-IN" sz="1400" dirty="0">
                <a:solidFill>
                  <a:srgbClr val="7030A1"/>
                </a:solidFill>
                <a:latin typeface="Arial" pitchFamily="34" charset="0"/>
                <a:cs typeface="Arial" pitchFamily="34" charset="0"/>
              </a:rPr>
              <a:t>******************************************************************************</a:t>
            </a:r>
            <a:endParaRPr lang="en-IN" sz="1400" dirty="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025" y="4345903"/>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998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lvl="0">
              <a:lnSpc>
                <a:spcPct val="115000"/>
              </a:lnSpc>
            </a:pPr>
            <a:r>
              <a:rPr lang="en-IN" sz="2000" dirty="0">
                <a:solidFill>
                  <a:srgbClr val="000000"/>
                </a:solidFill>
                <a:latin typeface="TT216t00"/>
              </a:rPr>
              <a:t>Objective Questions</a:t>
            </a:r>
            <a:r>
              <a:rPr lang="en-IN" sz="800" dirty="0">
                <a:solidFill>
                  <a:srgbClr val="000000"/>
                </a:solidFill>
                <a:latin typeface="TT216t00"/>
              </a:rPr>
              <a:t/>
            </a:r>
            <a:br>
              <a:rPr lang="en-IN" sz="800" dirty="0">
                <a:solidFill>
                  <a:srgbClr val="000000"/>
                </a:solidFill>
                <a:latin typeface="TT216t00"/>
              </a:rPr>
            </a:br>
            <a:endParaRPr lang="en-IN" dirty="0"/>
          </a:p>
        </p:txBody>
      </p:sp>
      <p:sp>
        <p:nvSpPr>
          <p:cNvPr id="3" name="Text Placeholder 2"/>
          <p:cNvSpPr>
            <a:spLocks noGrp="1"/>
          </p:cNvSpPr>
          <p:nvPr>
            <p:ph type="body" idx="1"/>
          </p:nvPr>
        </p:nvSpPr>
        <p:spPr>
          <a:xfrm>
            <a:off x="311700" y="879676"/>
            <a:ext cx="8520600" cy="4097437"/>
          </a:xfrm>
        </p:spPr>
        <p:txBody>
          <a:bodyPr/>
          <a:lstStyle/>
          <a:p>
            <a:pPr marL="114300" indent="0">
              <a:buNone/>
            </a:pPr>
            <a:r>
              <a:rPr lang="en-US" sz="1600" dirty="0" smtClean="0">
                <a:solidFill>
                  <a:srgbClr val="C10000"/>
                </a:solidFill>
                <a:latin typeface="Arial Black" pitchFamily="34" charset="0"/>
              </a:rPr>
              <a:t>1</a:t>
            </a:r>
            <a:r>
              <a:rPr lang="en-US" sz="1600" dirty="0">
                <a:solidFill>
                  <a:srgbClr val="C10000"/>
                </a:solidFill>
                <a:latin typeface="Arial Black" pitchFamily="34" charset="0"/>
              </a:rPr>
              <a:t>. Fill in the blanks:</a:t>
            </a:r>
          </a:p>
          <a:p>
            <a:pPr marL="114300" indent="0">
              <a:buNone/>
            </a:pPr>
            <a:r>
              <a:rPr lang="en-US" sz="1600" dirty="0">
                <a:solidFill>
                  <a:srgbClr val="000000"/>
                </a:solidFill>
                <a:latin typeface="Arial Black" pitchFamily="34" charset="0"/>
              </a:rPr>
              <a:t>a) The underground part of the plant is called </a:t>
            </a:r>
            <a:r>
              <a:rPr lang="en-US" sz="1600" dirty="0">
                <a:solidFill>
                  <a:srgbClr val="0070C1"/>
                </a:solidFill>
                <a:latin typeface="Arial Black" pitchFamily="34" charset="0"/>
              </a:rPr>
              <a:t>root system</a:t>
            </a:r>
            <a:r>
              <a:rPr lang="en-US" sz="1600" dirty="0">
                <a:solidFill>
                  <a:srgbClr val="000000"/>
                </a:solidFill>
                <a:latin typeface="Arial Black" pitchFamily="34" charset="0"/>
              </a:rPr>
              <a:t>.</a:t>
            </a:r>
          </a:p>
          <a:p>
            <a:pPr marL="114300" indent="0">
              <a:buNone/>
            </a:pPr>
            <a:r>
              <a:rPr lang="en-US" sz="1600" dirty="0">
                <a:solidFill>
                  <a:srgbClr val="000000"/>
                </a:solidFill>
                <a:latin typeface="Arial Black" pitchFamily="34" charset="0"/>
              </a:rPr>
              <a:t>b) The part of the plant which grows above the soil is called </a:t>
            </a:r>
            <a:r>
              <a:rPr lang="en-US" sz="1600" dirty="0">
                <a:solidFill>
                  <a:srgbClr val="0070C1"/>
                </a:solidFill>
                <a:latin typeface="Arial Black" pitchFamily="34" charset="0"/>
              </a:rPr>
              <a:t>shoot system</a:t>
            </a:r>
            <a:r>
              <a:rPr lang="en-US" sz="1600" dirty="0">
                <a:solidFill>
                  <a:srgbClr val="000000"/>
                </a:solidFill>
                <a:latin typeface="Arial Black" pitchFamily="34" charset="0"/>
              </a:rPr>
              <a:t>.</a:t>
            </a:r>
          </a:p>
          <a:p>
            <a:pPr marL="114300" indent="0">
              <a:buNone/>
            </a:pPr>
            <a:r>
              <a:rPr lang="en-US" sz="1600" dirty="0">
                <a:solidFill>
                  <a:srgbClr val="000000"/>
                </a:solidFill>
                <a:latin typeface="Arial Black" pitchFamily="34" charset="0"/>
              </a:rPr>
              <a:t>c) Tap root system has a thick main root known as </a:t>
            </a:r>
            <a:r>
              <a:rPr lang="en-US" sz="1600" dirty="0">
                <a:solidFill>
                  <a:srgbClr val="0070C1"/>
                </a:solidFill>
                <a:latin typeface="Arial Black" pitchFamily="34" charset="0"/>
              </a:rPr>
              <a:t>primary root</a:t>
            </a:r>
            <a:r>
              <a:rPr lang="en-US" sz="1600" dirty="0">
                <a:solidFill>
                  <a:srgbClr val="000000"/>
                </a:solidFill>
                <a:latin typeface="Arial Black" pitchFamily="34" charset="0"/>
              </a:rPr>
              <a:t>.</a:t>
            </a:r>
          </a:p>
          <a:p>
            <a:pPr marL="114300" indent="0">
              <a:buNone/>
            </a:pPr>
            <a:r>
              <a:rPr lang="en-US" sz="1600" dirty="0">
                <a:solidFill>
                  <a:srgbClr val="000000"/>
                </a:solidFill>
                <a:latin typeface="Arial Black" pitchFamily="34" charset="0"/>
              </a:rPr>
              <a:t>d) The part of the stem between two successive nodes is called </a:t>
            </a:r>
            <a:r>
              <a:rPr lang="en-US" sz="1600" dirty="0">
                <a:solidFill>
                  <a:srgbClr val="0070C1"/>
                </a:solidFill>
                <a:latin typeface="Arial Black" pitchFamily="34" charset="0"/>
              </a:rPr>
              <a:t>internode</a:t>
            </a:r>
            <a:r>
              <a:rPr lang="en-US" sz="1600" dirty="0">
                <a:solidFill>
                  <a:srgbClr val="000000"/>
                </a:solidFill>
                <a:latin typeface="Arial Black" pitchFamily="34" charset="0"/>
              </a:rPr>
              <a:t>.</a:t>
            </a:r>
          </a:p>
          <a:p>
            <a:pPr marL="114300" indent="0">
              <a:buNone/>
            </a:pPr>
            <a:r>
              <a:rPr lang="en-US" sz="1600" dirty="0">
                <a:solidFill>
                  <a:srgbClr val="000000"/>
                </a:solidFill>
                <a:latin typeface="Arial Black" pitchFamily="34" charset="0"/>
              </a:rPr>
              <a:t>e) Buds in the top of the shoot is called </a:t>
            </a:r>
            <a:r>
              <a:rPr lang="en-US" sz="1600" dirty="0">
                <a:solidFill>
                  <a:srgbClr val="0070C1"/>
                </a:solidFill>
                <a:latin typeface="Arial Black" pitchFamily="34" charset="0"/>
              </a:rPr>
              <a:t>apical buds</a:t>
            </a:r>
          </a:p>
          <a:p>
            <a:pPr marL="114300" indent="0">
              <a:buNone/>
            </a:pPr>
            <a:r>
              <a:rPr lang="en-US" sz="1600" dirty="0">
                <a:solidFill>
                  <a:srgbClr val="000000"/>
                </a:solidFill>
                <a:latin typeface="Arial Black" pitchFamily="34" charset="0"/>
              </a:rPr>
              <a:t>f) </a:t>
            </a:r>
            <a:r>
              <a:rPr lang="en-US" sz="1600" dirty="0">
                <a:solidFill>
                  <a:srgbClr val="0070C1"/>
                </a:solidFill>
                <a:latin typeface="Arial Black" pitchFamily="34" charset="0"/>
              </a:rPr>
              <a:t>Apical buds </a:t>
            </a:r>
            <a:r>
              <a:rPr lang="en-US" sz="1600" dirty="0">
                <a:solidFill>
                  <a:srgbClr val="000000"/>
                </a:solidFill>
                <a:latin typeface="Arial Black" pitchFamily="34" charset="0"/>
              </a:rPr>
              <a:t>are responsible for the vertical growth of the stem.</a:t>
            </a:r>
          </a:p>
          <a:p>
            <a:pPr marL="114300" indent="0">
              <a:buNone/>
            </a:pPr>
            <a:r>
              <a:rPr lang="en-US" sz="1600" dirty="0">
                <a:solidFill>
                  <a:srgbClr val="000000"/>
                </a:solidFill>
                <a:latin typeface="Arial Black" pitchFamily="34" charset="0"/>
              </a:rPr>
              <a:t>g) The angle between the upper side of the leaf and the stem is known as</a:t>
            </a:r>
          </a:p>
          <a:p>
            <a:pPr marL="114300" indent="0">
              <a:buNone/>
            </a:pPr>
            <a:r>
              <a:rPr lang="en-IN" sz="1600" dirty="0">
                <a:solidFill>
                  <a:srgbClr val="000000"/>
                </a:solidFill>
                <a:latin typeface="Arial Black" pitchFamily="34" charset="0"/>
              </a:rPr>
              <a:t>the </a:t>
            </a:r>
            <a:r>
              <a:rPr lang="en-IN" sz="1600" dirty="0">
                <a:solidFill>
                  <a:srgbClr val="0070C1"/>
                </a:solidFill>
                <a:latin typeface="Arial Black" pitchFamily="34" charset="0"/>
              </a:rPr>
              <a:t>axil</a:t>
            </a:r>
            <a:r>
              <a:rPr lang="en-IN" sz="1600" dirty="0">
                <a:solidFill>
                  <a:srgbClr val="000000"/>
                </a:solidFill>
                <a:latin typeface="Arial Black" pitchFamily="34" charset="0"/>
              </a:rPr>
              <a:t>.</a:t>
            </a:r>
          </a:p>
          <a:p>
            <a:pPr marL="114300" indent="0">
              <a:buNone/>
            </a:pPr>
            <a:r>
              <a:rPr lang="en-US" sz="1600" dirty="0">
                <a:solidFill>
                  <a:srgbClr val="000000"/>
                </a:solidFill>
                <a:latin typeface="Arial Black" pitchFamily="34" charset="0"/>
              </a:rPr>
              <a:t>h) Buds found in the axil are called the </a:t>
            </a:r>
            <a:r>
              <a:rPr lang="en-US" sz="1600" dirty="0">
                <a:solidFill>
                  <a:srgbClr val="0070C1"/>
                </a:solidFill>
                <a:latin typeface="Arial Black" pitchFamily="34" charset="0"/>
              </a:rPr>
              <a:t>axillary </a:t>
            </a:r>
            <a:r>
              <a:rPr lang="en-US" sz="1600" dirty="0">
                <a:solidFill>
                  <a:srgbClr val="000000"/>
                </a:solidFill>
                <a:latin typeface="Arial Black" pitchFamily="34" charset="0"/>
              </a:rPr>
              <a:t>buds.</a:t>
            </a:r>
          </a:p>
          <a:p>
            <a:pPr marL="114300" indent="0">
              <a:buNone/>
            </a:pPr>
            <a:r>
              <a:rPr lang="en-US" sz="1600" dirty="0">
                <a:solidFill>
                  <a:srgbClr val="000000"/>
                </a:solidFill>
                <a:latin typeface="Arial Black" pitchFamily="34" charset="0"/>
              </a:rPr>
              <a:t>i) The basal part of the leaf is </a:t>
            </a:r>
            <a:r>
              <a:rPr lang="en-US" sz="1600" dirty="0">
                <a:solidFill>
                  <a:srgbClr val="0070C1"/>
                </a:solidFill>
                <a:latin typeface="Arial Black" pitchFamily="34" charset="0"/>
              </a:rPr>
              <a:t>petiole</a:t>
            </a:r>
            <a:r>
              <a:rPr lang="en-US" sz="1600" dirty="0" smtClean="0">
                <a:solidFill>
                  <a:srgbClr val="000000"/>
                </a:solidFill>
                <a:latin typeface="Arial Black" pitchFamily="34" charset="0"/>
              </a:rPr>
              <a:t>.</a:t>
            </a:r>
            <a:endParaRPr lang="en-US" sz="1600" dirty="0">
              <a:solidFill>
                <a:srgbClr val="000000"/>
              </a:solidFill>
              <a:latin typeface="Arial Black"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37" y="4357688"/>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314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lvl="0">
              <a:lnSpc>
                <a:spcPct val="115000"/>
              </a:lnSpc>
            </a:pPr>
            <a:r>
              <a:rPr lang="en-IN" sz="2000" dirty="0">
                <a:solidFill>
                  <a:srgbClr val="000000"/>
                </a:solidFill>
                <a:latin typeface="TT216t00"/>
              </a:rPr>
              <a:t>Objective Questions</a:t>
            </a:r>
            <a:r>
              <a:rPr lang="en-IN" sz="800" dirty="0">
                <a:solidFill>
                  <a:srgbClr val="000000"/>
                </a:solidFill>
                <a:latin typeface="TT216t00"/>
              </a:rPr>
              <a:t/>
            </a:r>
            <a:br>
              <a:rPr lang="en-IN" sz="800" dirty="0">
                <a:solidFill>
                  <a:srgbClr val="000000"/>
                </a:solidFill>
                <a:latin typeface="TT216t00"/>
              </a:rPr>
            </a:br>
            <a:endParaRPr lang="en-IN" dirty="0"/>
          </a:p>
        </p:txBody>
      </p:sp>
      <p:sp>
        <p:nvSpPr>
          <p:cNvPr id="3" name="Text Placeholder 2"/>
          <p:cNvSpPr>
            <a:spLocks noGrp="1"/>
          </p:cNvSpPr>
          <p:nvPr>
            <p:ph type="body" idx="1"/>
          </p:nvPr>
        </p:nvSpPr>
        <p:spPr>
          <a:xfrm>
            <a:off x="311700" y="1152474"/>
            <a:ext cx="8520600" cy="3824639"/>
          </a:xfrm>
        </p:spPr>
        <p:txBody>
          <a:bodyPr/>
          <a:lstStyle/>
          <a:p>
            <a:pPr marL="114300" lvl="0" indent="0">
              <a:buClr>
                <a:srgbClr val="595959"/>
              </a:buClr>
              <a:buNone/>
            </a:pPr>
            <a:r>
              <a:rPr lang="en-US" sz="1600" dirty="0">
                <a:solidFill>
                  <a:srgbClr val="000000"/>
                </a:solidFill>
                <a:latin typeface="Arial Black" pitchFamily="34" charset="0"/>
              </a:rPr>
              <a:t>J) Leaves directly attached to the stem without a petiole is called </a:t>
            </a:r>
            <a:r>
              <a:rPr lang="en-US" sz="1600" dirty="0">
                <a:solidFill>
                  <a:srgbClr val="0070C1"/>
                </a:solidFill>
                <a:latin typeface="Arial Black" pitchFamily="34" charset="0"/>
              </a:rPr>
              <a:t>sessile</a:t>
            </a:r>
          </a:p>
          <a:p>
            <a:pPr marL="114300" lvl="0" indent="0">
              <a:buClr>
                <a:srgbClr val="595959"/>
              </a:buClr>
              <a:buNone/>
            </a:pPr>
            <a:r>
              <a:rPr lang="en-IN" sz="1600" dirty="0">
                <a:solidFill>
                  <a:srgbClr val="000000"/>
                </a:solidFill>
                <a:latin typeface="Arial Black" pitchFamily="34" charset="0"/>
              </a:rPr>
              <a:t>leaves.</a:t>
            </a:r>
          </a:p>
          <a:p>
            <a:pPr marL="114300" lvl="0" indent="0">
              <a:buClr>
                <a:srgbClr val="595959"/>
              </a:buClr>
              <a:buNone/>
            </a:pPr>
            <a:r>
              <a:rPr lang="en-US" sz="1600" dirty="0">
                <a:solidFill>
                  <a:srgbClr val="000000"/>
                </a:solidFill>
                <a:latin typeface="Arial Black" pitchFamily="34" charset="0"/>
              </a:rPr>
              <a:t>k) The green flat and board part of the leaf is called </a:t>
            </a:r>
            <a:r>
              <a:rPr lang="en-US" sz="1600" dirty="0">
                <a:solidFill>
                  <a:srgbClr val="0070C1"/>
                </a:solidFill>
                <a:latin typeface="Arial Black" pitchFamily="34" charset="0"/>
              </a:rPr>
              <a:t>lamina</a:t>
            </a:r>
            <a:r>
              <a:rPr lang="en-US" sz="1600" dirty="0">
                <a:solidFill>
                  <a:srgbClr val="000000"/>
                </a:solidFill>
                <a:latin typeface="Arial Black" pitchFamily="34" charset="0"/>
              </a:rPr>
              <a:t>.</a:t>
            </a:r>
          </a:p>
          <a:p>
            <a:pPr marL="114300" lvl="0" indent="0">
              <a:buClr>
                <a:srgbClr val="595959"/>
              </a:buClr>
              <a:buNone/>
            </a:pPr>
            <a:r>
              <a:rPr lang="en-US" sz="1600" dirty="0">
                <a:solidFill>
                  <a:srgbClr val="000000"/>
                </a:solidFill>
                <a:latin typeface="Arial Black" pitchFamily="34" charset="0"/>
              </a:rPr>
              <a:t>l) Petiole continues to the lamina as the </a:t>
            </a:r>
            <a:r>
              <a:rPr lang="en-US" sz="1600" dirty="0">
                <a:solidFill>
                  <a:srgbClr val="0070C1"/>
                </a:solidFill>
                <a:latin typeface="Arial Black" pitchFamily="34" charset="0"/>
              </a:rPr>
              <a:t>midrib</a:t>
            </a:r>
            <a:r>
              <a:rPr lang="en-US" sz="1600" dirty="0">
                <a:solidFill>
                  <a:srgbClr val="000000"/>
                </a:solidFill>
                <a:latin typeface="Arial Black" pitchFamily="34" charset="0"/>
              </a:rPr>
              <a:t>.</a:t>
            </a:r>
          </a:p>
          <a:p>
            <a:pPr marL="114300" lvl="0" indent="0">
              <a:buClr>
                <a:srgbClr val="595959"/>
              </a:buClr>
              <a:buNone/>
            </a:pPr>
            <a:r>
              <a:rPr lang="en-US" sz="1600" dirty="0">
                <a:solidFill>
                  <a:srgbClr val="000000"/>
                </a:solidFill>
                <a:latin typeface="Arial Black" pitchFamily="34" charset="0"/>
              </a:rPr>
              <a:t>m) </a:t>
            </a:r>
            <a:r>
              <a:rPr lang="en-US" sz="1600" dirty="0">
                <a:solidFill>
                  <a:srgbClr val="0070C1"/>
                </a:solidFill>
                <a:latin typeface="Arial Black" pitchFamily="34" charset="0"/>
              </a:rPr>
              <a:t>Veins </a:t>
            </a:r>
            <a:r>
              <a:rPr lang="en-US" sz="1600" dirty="0">
                <a:solidFill>
                  <a:srgbClr val="000000"/>
                </a:solidFill>
                <a:latin typeface="Arial Black" pitchFamily="34" charset="0"/>
              </a:rPr>
              <a:t>provide a skeleton or supportive framework to the leaves.</a:t>
            </a:r>
          </a:p>
          <a:p>
            <a:pPr marL="114300" lvl="0" indent="0">
              <a:buClr>
                <a:srgbClr val="595959"/>
              </a:buClr>
              <a:buNone/>
            </a:pPr>
            <a:r>
              <a:rPr lang="en-US" sz="1600" dirty="0">
                <a:solidFill>
                  <a:srgbClr val="000000"/>
                </a:solidFill>
                <a:latin typeface="Arial Black" pitchFamily="34" charset="0"/>
              </a:rPr>
              <a:t>n) During photosynthesis water is combined with carbon dioxide to</a:t>
            </a:r>
          </a:p>
          <a:p>
            <a:pPr marL="114300" lvl="0" indent="0">
              <a:buClr>
                <a:srgbClr val="595959"/>
              </a:buClr>
              <a:buNone/>
            </a:pPr>
            <a:r>
              <a:rPr lang="en-IN" sz="1600" dirty="0">
                <a:solidFill>
                  <a:srgbClr val="000000"/>
                </a:solidFill>
                <a:latin typeface="Arial Black" pitchFamily="34" charset="0"/>
              </a:rPr>
              <a:t>produce </a:t>
            </a:r>
            <a:r>
              <a:rPr lang="en-IN" sz="1600" dirty="0">
                <a:solidFill>
                  <a:srgbClr val="0070C1"/>
                </a:solidFill>
                <a:latin typeface="Arial Black" pitchFamily="34" charset="0"/>
              </a:rPr>
              <a:t>glucose and oxygen</a:t>
            </a:r>
            <a:r>
              <a:rPr lang="en-IN" sz="1600" dirty="0">
                <a:solidFill>
                  <a:srgbClr val="000000"/>
                </a:solidFill>
                <a:latin typeface="Arial Black" pitchFamily="34" charset="0"/>
              </a:rPr>
              <a:t>.</a:t>
            </a:r>
          </a:p>
          <a:p>
            <a:pPr marL="114300" lvl="0" indent="0">
              <a:buClr>
                <a:srgbClr val="595959"/>
              </a:buClr>
              <a:buNone/>
            </a:pPr>
            <a:r>
              <a:rPr lang="en-US" sz="1600" dirty="0">
                <a:solidFill>
                  <a:srgbClr val="000000"/>
                </a:solidFill>
                <a:latin typeface="Arial Black" pitchFamily="34" charset="0"/>
              </a:rPr>
              <a:t>o) Plants which trap insects to meet their nitrogen demand are called</a:t>
            </a:r>
          </a:p>
          <a:p>
            <a:pPr marL="114300" lvl="0" indent="0">
              <a:buClr>
                <a:srgbClr val="595959"/>
              </a:buClr>
              <a:buNone/>
            </a:pPr>
            <a:r>
              <a:rPr lang="en-IN" sz="1600" dirty="0">
                <a:solidFill>
                  <a:srgbClr val="0070C1"/>
                </a:solidFill>
                <a:latin typeface="Arial Black" pitchFamily="34" charset="0"/>
              </a:rPr>
              <a:t>insectivorous </a:t>
            </a:r>
            <a:r>
              <a:rPr lang="en-IN" sz="1600" dirty="0">
                <a:solidFill>
                  <a:srgbClr val="000000"/>
                </a:solidFill>
                <a:latin typeface="Arial Black" pitchFamily="34" charset="0"/>
              </a:rPr>
              <a:t>plant.</a:t>
            </a:r>
          </a:p>
          <a:p>
            <a:pPr marL="114300" lvl="0" indent="0">
              <a:buClr>
                <a:srgbClr val="595959"/>
              </a:buClr>
              <a:buNone/>
            </a:pPr>
            <a:r>
              <a:rPr lang="en-US" sz="1600" dirty="0">
                <a:solidFill>
                  <a:srgbClr val="000000"/>
                </a:solidFill>
                <a:latin typeface="Arial Black" pitchFamily="34" charset="0"/>
              </a:rPr>
              <a:t>p) Leaves of </a:t>
            </a:r>
            <a:r>
              <a:rPr lang="en-US" sz="1600" dirty="0" err="1">
                <a:solidFill>
                  <a:srgbClr val="0070C1"/>
                </a:solidFill>
                <a:latin typeface="Arial Black" pitchFamily="34" charset="0"/>
              </a:rPr>
              <a:t>Bryophyllum</a:t>
            </a:r>
            <a:r>
              <a:rPr lang="en-US" sz="1600" dirty="0">
                <a:solidFill>
                  <a:srgbClr val="0070C1"/>
                </a:solidFill>
                <a:latin typeface="Arial Black" pitchFamily="34" charset="0"/>
              </a:rPr>
              <a:t> and Begonia </a:t>
            </a:r>
            <a:r>
              <a:rPr lang="en-US" sz="1600" dirty="0">
                <a:solidFill>
                  <a:srgbClr val="000000"/>
                </a:solidFill>
                <a:latin typeface="Arial Black" pitchFamily="34" charset="0"/>
              </a:rPr>
              <a:t>produces buds along their margin.</a:t>
            </a:r>
          </a:p>
          <a:p>
            <a:pPr marL="114300" lvl="0" indent="0">
              <a:buClr>
                <a:srgbClr val="595959"/>
              </a:buClr>
              <a:buNone/>
            </a:pPr>
            <a:r>
              <a:rPr lang="en-US" sz="1600" dirty="0">
                <a:solidFill>
                  <a:srgbClr val="000000"/>
                </a:solidFill>
                <a:latin typeface="Arial Black" pitchFamily="34" charset="0"/>
              </a:rPr>
              <a:t>q) Size of the pitcher varies from </a:t>
            </a:r>
            <a:r>
              <a:rPr lang="en-US" sz="1600" dirty="0">
                <a:solidFill>
                  <a:srgbClr val="0070C1"/>
                </a:solidFill>
                <a:latin typeface="Arial Black" pitchFamily="34" charset="0"/>
              </a:rPr>
              <a:t>10-20 cm</a:t>
            </a:r>
            <a:r>
              <a:rPr lang="en-US" sz="1600" dirty="0">
                <a:solidFill>
                  <a:srgbClr val="000000"/>
                </a:solidFill>
                <a:latin typeface="Arial Black" pitchFamily="34" charset="0"/>
              </a:rPr>
              <a:t>.</a:t>
            </a:r>
          </a:p>
          <a:p>
            <a:pPr marL="114300" lvl="0" indent="0">
              <a:buClr>
                <a:srgbClr val="595959"/>
              </a:buClr>
              <a:buNone/>
            </a:pPr>
            <a:r>
              <a:rPr lang="en-US" sz="1600" dirty="0">
                <a:solidFill>
                  <a:srgbClr val="000000"/>
                </a:solidFill>
                <a:latin typeface="Arial Black" pitchFamily="34" charset="0"/>
              </a:rPr>
              <a:t>r) At the bottom of the pitcher, </a:t>
            </a:r>
            <a:r>
              <a:rPr lang="en-US" sz="1600" dirty="0">
                <a:solidFill>
                  <a:srgbClr val="0070C1"/>
                </a:solidFill>
                <a:latin typeface="Arial Black" pitchFamily="34" charset="0"/>
              </a:rPr>
              <a:t>enzymatic juices </a:t>
            </a:r>
            <a:r>
              <a:rPr lang="en-US" sz="1600" dirty="0">
                <a:solidFill>
                  <a:srgbClr val="000000"/>
                </a:solidFill>
                <a:latin typeface="Arial Black" pitchFamily="34" charset="0"/>
              </a:rPr>
              <a:t>are secreted.</a:t>
            </a:r>
          </a:p>
          <a:p>
            <a:pPr marL="114300" lvl="0" indent="0">
              <a:buClr>
                <a:srgbClr val="595959"/>
              </a:buClr>
              <a:buNone/>
            </a:pPr>
            <a:r>
              <a:rPr lang="en-US" sz="1600" dirty="0">
                <a:solidFill>
                  <a:srgbClr val="000000"/>
                </a:solidFill>
                <a:latin typeface="Arial Black" pitchFamily="34" charset="0"/>
              </a:rPr>
              <a:t>s) Pitcher plants found in </a:t>
            </a:r>
            <a:r>
              <a:rPr lang="en-US" sz="1600" dirty="0" err="1">
                <a:solidFill>
                  <a:srgbClr val="0070C1"/>
                </a:solidFill>
                <a:latin typeface="Arial Black" pitchFamily="34" charset="0"/>
              </a:rPr>
              <a:t>Garo</a:t>
            </a:r>
            <a:r>
              <a:rPr lang="en-US" sz="1600" dirty="0">
                <a:solidFill>
                  <a:srgbClr val="0070C1"/>
                </a:solidFill>
                <a:latin typeface="Arial Black" pitchFamily="34" charset="0"/>
              </a:rPr>
              <a:t> and </a:t>
            </a:r>
            <a:r>
              <a:rPr lang="en-US" sz="1600" dirty="0" err="1">
                <a:solidFill>
                  <a:srgbClr val="0070C1"/>
                </a:solidFill>
                <a:latin typeface="Arial Black" pitchFamily="34" charset="0"/>
              </a:rPr>
              <a:t>Khasi</a:t>
            </a:r>
            <a:r>
              <a:rPr lang="en-US" sz="1600" dirty="0">
                <a:solidFill>
                  <a:srgbClr val="0070C1"/>
                </a:solidFill>
                <a:latin typeface="Arial Black" pitchFamily="34" charset="0"/>
              </a:rPr>
              <a:t> hills </a:t>
            </a:r>
            <a:r>
              <a:rPr lang="en-US" sz="1600" dirty="0">
                <a:solidFill>
                  <a:srgbClr val="000000"/>
                </a:solidFill>
                <a:latin typeface="Arial Black" pitchFamily="34" charset="0"/>
              </a:rPr>
              <a:t>in Meghalaya.</a:t>
            </a:r>
            <a:endParaRPr lang="en-IN" sz="1600" dirty="0">
              <a:solidFill>
                <a:srgbClr val="595959"/>
              </a:solidFill>
              <a:latin typeface="Arial Black"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37" y="4357688"/>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351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lvl="0">
              <a:lnSpc>
                <a:spcPct val="115000"/>
              </a:lnSpc>
            </a:pPr>
            <a:r>
              <a:rPr lang="en-IN" sz="800" dirty="0">
                <a:solidFill>
                  <a:srgbClr val="000000"/>
                </a:solidFill>
                <a:latin typeface="TT216t00"/>
              </a:rPr>
              <a:t/>
            </a:r>
            <a:br>
              <a:rPr lang="en-IN" sz="800" dirty="0">
                <a:solidFill>
                  <a:srgbClr val="000000"/>
                </a:solidFill>
                <a:latin typeface="TT216t00"/>
              </a:rPr>
            </a:br>
            <a:endParaRPr lang="en-IN" dirty="0"/>
          </a:p>
        </p:txBody>
      </p:sp>
      <p:sp>
        <p:nvSpPr>
          <p:cNvPr id="3" name="Text Placeholder 2"/>
          <p:cNvSpPr>
            <a:spLocks noGrp="1"/>
          </p:cNvSpPr>
          <p:nvPr>
            <p:ph type="body" idx="1"/>
          </p:nvPr>
        </p:nvSpPr>
        <p:spPr>
          <a:xfrm>
            <a:off x="311700" y="1152474"/>
            <a:ext cx="8520600" cy="3824639"/>
          </a:xfrm>
        </p:spPr>
        <p:txBody>
          <a:bodyPr/>
          <a:lstStyle/>
          <a:p>
            <a:pPr marL="114300" indent="0">
              <a:buNone/>
            </a:pPr>
            <a:r>
              <a:rPr lang="en-US" sz="2000" b="1" dirty="0">
                <a:solidFill>
                  <a:srgbClr val="C10000"/>
                </a:solidFill>
                <a:latin typeface="+mn-lt"/>
              </a:rPr>
              <a:t>2. Give one word for the following.</a:t>
            </a:r>
          </a:p>
          <a:p>
            <a:pPr marL="114300" indent="0">
              <a:buNone/>
            </a:pPr>
            <a:r>
              <a:rPr lang="en-US" sz="2000" b="1" dirty="0">
                <a:solidFill>
                  <a:srgbClr val="000000"/>
                </a:solidFill>
                <a:latin typeface="+mn-lt"/>
              </a:rPr>
              <a:t>a) The outer age of leaf – </a:t>
            </a:r>
            <a:r>
              <a:rPr lang="en-US" sz="2000" b="1" dirty="0">
                <a:solidFill>
                  <a:srgbClr val="0070C1"/>
                </a:solidFill>
                <a:latin typeface="+mn-lt"/>
              </a:rPr>
              <a:t>Margin</a:t>
            </a:r>
            <a:r>
              <a:rPr lang="en-US" sz="2000" b="1" dirty="0">
                <a:solidFill>
                  <a:srgbClr val="000000"/>
                </a:solidFill>
                <a:latin typeface="+mn-lt"/>
              </a:rPr>
              <a:t>.</a:t>
            </a:r>
          </a:p>
          <a:p>
            <a:pPr marL="114300" indent="0">
              <a:buNone/>
            </a:pPr>
            <a:r>
              <a:rPr lang="en-US" sz="2000" b="1" dirty="0">
                <a:solidFill>
                  <a:srgbClr val="000000"/>
                </a:solidFill>
                <a:latin typeface="+mn-lt"/>
              </a:rPr>
              <a:t>b) The flat and green part of the shoot, that grows laterally from the</a:t>
            </a:r>
          </a:p>
          <a:p>
            <a:pPr marL="114300" indent="0">
              <a:buNone/>
            </a:pPr>
            <a:r>
              <a:rPr lang="en-US" sz="2000" b="1" dirty="0">
                <a:solidFill>
                  <a:srgbClr val="000000"/>
                </a:solidFill>
                <a:latin typeface="+mn-lt"/>
              </a:rPr>
              <a:t>nodes of the stem are called – </a:t>
            </a:r>
            <a:r>
              <a:rPr lang="en-US" sz="2000" b="1" dirty="0">
                <a:solidFill>
                  <a:srgbClr val="0070C1"/>
                </a:solidFill>
                <a:latin typeface="+mn-lt"/>
              </a:rPr>
              <a:t>Leaves</a:t>
            </a:r>
            <a:r>
              <a:rPr lang="en-US" sz="2000" b="1" dirty="0">
                <a:solidFill>
                  <a:srgbClr val="000000"/>
                </a:solidFill>
                <a:latin typeface="+mn-lt"/>
              </a:rPr>
              <a:t>.</a:t>
            </a:r>
          </a:p>
          <a:p>
            <a:pPr marL="114300" indent="0">
              <a:buNone/>
            </a:pPr>
            <a:r>
              <a:rPr lang="en-US" sz="2000" b="1" dirty="0">
                <a:solidFill>
                  <a:srgbClr val="000000"/>
                </a:solidFill>
                <a:latin typeface="+mn-lt"/>
              </a:rPr>
              <a:t>c) The arrangement of leaves on a stem is called – </a:t>
            </a:r>
            <a:r>
              <a:rPr lang="en-US" sz="2000" b="1" dirty="0" err="1">
                <a:solidFill>
                  <a:srgbClr val="0070C1"/>
                </a:solidFill>
                <a:latin typeface="+mn-lt"/>
              </a:rPr>
              <a:t>Phyllotaxy</a:t>
            </a:r>
            <a:r>
              <a:rPr lang="en-US" sz="2000" b="1" dirty="0">
                <a:solidFill>
                  <a:srgbClr val="000000"/>
                </a:solidFill>
                <a:latin typeface="+mn-lt"/>
              </a:rPr>
              <a:t>.</a:t>
            </a:r>
          </a:p>
          <a:p>
            <a:pPr marL="114300" indent="0">
              <a:buNone/>
            </a:pPr>
            <a:r>
              <a:rPr lang="en-US" sz="2000" b="1" dirty="0">
                <a:solidFill>
                  <a:srgbClr val="000000"/>
                </a:solidFill>
                <a:latin typeface="+mn-lt"/>
              </a:rPr>
              <a:t>d) Young tiny plants – </a:t>
            </a:r>
            <a:r>
              <a:rPr lang="en-US" sz="2000" b="1" dirty="0">
                <a:solidFill>
                  <a:srgbClr val="0070C1"/>
                </a:solidFill>
                <a:latin typeface="+mn-lt"/>
              </a:rPr>
              <a:t>Plantlets</a:t>
            </a:r>
            <a:r>
              <a:rPr lang="en-US" sz="2000" b="1" dirty="0">
                <a:solidFill>
                  <a:srgbClr val="000000"/>
                </a:solidFill>
                <a:latin typeface="+mn-lt"/>
              </a:rPr>
              <a:t>.</a:t>
            </a:r>
          </a:p>
          <a:p>
            <a:pPr marL="114300" indent="0">
              <a:buNone/>
            </a:pPr>
            <a:r>
              <a:rPr lang="en-US" sz="2000" b="1" dirty="0">
                <a:solidFill>
                  <a:srgbClr val="000000"/>
                </a:solidFill>
                <a:latin typeface="+mn-lt"/>
              </a:rPr>
              <a:t>e) plant that bears buds in leaves for propagation – </a:t>
            </a:r>
            <a:r>
              <a:rPr lang="en-US" sz="2000" b="1" dirty="0" err="1">
                <a:solidFill>
                  <a:srgbClr val="0070C1"/>
                </a:solidFill>
                <a:latin typeface="+mn-lt"/>
              </a:rPr>
              <a:t>Bryophyllum</a:t>
            </a:r>
            <a:r>
              <a:rPr lang="en-US" sz="2000" b="1" dirty="0">
                <a:solidFill>
                  <a:srgbClr val="000000"/>
                </a:solidFill>
                <a:latin typeface="+mn-lt"/>
              </a:rPr>
              <a:t>.</a:t>
            </a:r>
            <a:endParaRPr lang="en-IN" sz="2000" b="1" dirty="0">
              <a:solidFill>
                <a:srgbClr val="595959"/>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37" y="4357688"/>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57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630" y="-167462"/>
            <a:ext cx="7581417" cy="738664"/>
          </a:xfrm>
          <a:prstGeom prst="rect">
            <a:avLst/>
          </a:prstGeom>
        </p:spPr>
        <p:txBody>
          <a:bodyPr wrap="square">
            <a:spAutoFit/>
          </a:bodyPr>
          <a:lstStyle/>
          <a:p>
            <a:endParaRPr lang="en-IN" dirty="0" smtClean="0"/>
          </a:p>
          <a:p>
            <a:endParaRPr lang="en-IN" dirty="0"/>
          </a:p>
          <a:p>
            <a:endParaRPr lang="en-IN"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265" y="4291997"/>
            <a:ext cx="15795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3620" y="201871"/>
            <a:ext cx="7986532" cy="3816429"/>
          </a:xfrm>
          <a:prstGeom prst="rect">
            <a:avLst/>
          </a:prstGeom>
        </p:spPr>
        <p:txBody>
          <a:bodyPr wrap="square">
            <a:spAutoFit/>
          </a:bodyPr>
          <a:lstStyle/>
          <a:p>
            <a:r>
              <a:rPr lang="en-IN" sz="1800" dirty="0">
                <a:solidFill>
                  <a:srgbClr val="C10000"/>
                </a:solidFill>
                <a:latin typeface="TT216t00"/>
              </a:rPr>
              <a:t>Multiple Choice questions:</a:t>
            </a:r>
          </a:p>
          <a:p>
            <a:r>
              <a:rPr lang="en-US" dirty="0">
                <a:solidFill>
                  <a:srgbClr val="C10000"/>
                </a:solidFill>
                <a:latin typeface="TT216t00"/>
              </a:rPr>
              <a:t>1. Tick () the appropriate answer.</a:t>
            </a:r>
          </a:p>
          <a:p>
            <a:r>
              <a:rPr lang="en-US" dirty="0">
                <a:latin typeface="TT216t00"/>
              </a:rPr>
              <a:t>(i) Identify the plant which has compound leaves.</a:t>
            </a:r>
          </a:p>
          <a:p>
            <a:r>
              <a:rPr lang="en-IN" dirty="0">
                <a:latin typeface="TT216t00"/>
              </a:rPr>
              <a:t>(a) Banana (b) Banyan</a:t>
            </a:r>
          </a:p>
          <a:p>
            <a:r>
              <a:rPr lang="en-IN" dirty="0">
                <a:latin typeface="TT216t00"/>
              </a:rPr>
              <a:t>(c) Mango (d) Rose</a:t>
            </a:r>
          </a:p>
          <a:p>
            <a:r>
              <a:rPr lang="en-US" dirty="0">
                <a:latin typeface="TT216t00"/>
              </a:rPr>
              <a:t>(ii) Which one of the following is not an insectivorous plant</a:t>
            </a:r>
            <a:r>
              <a:rPr lang="en-US" dirty="0">
                <a:latin typeface="Helvetica"/>
              </a:rPr>
              <a:t>?</a:t>
            </a:r>
          </a:p>
          <a:p>
            <a:r>
              <a:rPr lang="en-US" dirty="0">
                <a:latin typeface="TT216t00"/>
              </a:rPr>
              <a:t>(a) Pitcher plant (b) Venus flytrap</a:t>
            </a:r>
          </a:p>
          <a:p>
            <a:r>
              <a:rPr lang="en-IN" dirty="0">
                <a:latin typeface="TT216t00"/>
              </a:rPr>
              <a:t>(c) Bladderwort (d) Cactus</a:t>
            </a:r>
          </a:p>
          <a:p>
            <a:r>
              <a:rPr lang="en-US" dirty="0">
                <a:latin typeface="TT216t00"/>
              </a:rPr>
              <a:t>(iii) This leaf shows parallel venation.</a:t>
            </a:r>
          </a:p>
          <a:p>
            <a:r>
              <a:rPr lang="en-IN" dirty="0">
                <a:latin typeface="TT216t00"/>
              </a:rPr>
              <a:t>(a) Banana (b) Mango</a:t>
            </a:r>
          </a:p>
          <a:p>
            <a:r>
              <a:rPr lang="en-IN" dirty="0">
                <a:latin typeface="TT216t00"/>
              </a:rPr>
              <a:t>(c) Banyan (d) Guava</a:t>
            </a:r>
          </a:p>
          <a:p>
            <a:r>
              <a:rPr lang="en-US" dirty="0">
                <a:latin typeface="TT216t00"/>
              </a:rPr>
              <a:t>(iv) The point on the stem from where the leaf arises is</a:t>
            </a:r>
          </a:p>
          <a:p>
            <a:r>
              <a:rPr lang="en-IN" dirty="0">
                <a:latin typeface="TT216t00"/>
              </a:rPr>
              <a:t>(a) Petiole (b) Lamina</a:t>
            </a:r>
          </a:p>
          <a:p>
            <a:r>
              <a:rPr lang="en-IN" dirty="0">
                <a:latin typeface="TT216t00"/>
              </a:rPr>
              <a:t>(c) Node (d) Trunk</a:t>
            </a:r>
          </a:p>
          <a:p>
            <a:r>
              <a:rPr lang="en-US" dirty="0">
                <a:latin typeface="TT216t00"/>
              </a:rPr>
              <a:t>(v) Which one of the following is essential for photosynthesis</a:t>
            </a:r>
            <a:r>
              <a:rPr lang="en-US" dirty="0">
                <a:latin typeface="Helvetica"/>
              </a:rPr>
              <a:t>?</a:t>
            </a:r>
          </a:p>
          <a:p>
            <a:r>
              <a:rPr lang="en-IN" dirty="0">
                <a:latin typeface="TT216t00"/>
              </a:rPr>
              <a:t>(a) Carbon dioxide (b) Nitrogen</a:t>
            </a:r>
          </a:p>
          <a:p>
            <a:r>
              <a:rPr lang="en-IN" dirty="0">
                <a:latin typeface="TT216t00"/>
              </a:rPr>
              <a:t>(c) Oxygen (d) </a:t>
            </a:r>
            <a:r>
              <a:rPr lang="en-IN" dirty="0" smtClean="0">
                <a:latin typeface="TT216t00"/>
              </a:rPr>
              <a:t>Soil</a:t>
            </a:r>
            <a:endParaRPr lang="en-IN" dirty="0">
              <a:latin typeface="TT216t00"/>
            </a:endParaRPr>
          </a:p>
        </p:txBody>
      </p:sp>
    </p:spTree>
    <p:extLst>
      <p:ext uri="{BB962C8B-B14F-4D97-AF65-F5344CB8AC3E}">
        <p14:creationId xmlns:p14="http://schemas.microsoft.com/office/powerpoint/2010/main" val="3375142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lvl="0">
              <a:lnSpc>
                <a:spcPct val="115000"/>
              </a:lnSpc>
            </a:pPr>
            <a:r>
              <a:rPr lang="en-IN" sz="800" dirty="0">
                <a:solidFill>
                  <a:srgbClr val="000000"/>
                </a:solidFill>
                <a:latin typeface="TT216t00"/>
              </a:rPr>
              <a:t/>
            </a:r>
            <a:br>
              <a:rPr lang="en-IN" sz="800" dirty="0">
                <a:solidFill>
                  <a:srgbClr val="000000"/>
                </a:solidFill>
                <a:latin typeface="TT216t00"/>
              </a:rPr>
            </a:br>
            <a:endParaRPr lang="en-IN" dirty="0"/>
          </a:p>
        </p:txBody>
      </p:sp>
      <p:sp>
        <p:nvSpPr>
          <p:cNvPr id="3" name="Text Placeholder 2"/>
          <p:cNvSpPr>
            <a:spLocks noGrp="1"/>
          </p:cNvSpPr>
          <p:nvPr>
            <p:ph type="body" idx="1"/>
          </p:nvPr>
        </p:nvSpPr>
        <p:spPr>
          <a:xfrm>
            <a:off x="311700" y="1152474"/>
            <a:ext cx="8520600" cy="3824639"/>
          </a:xfrm>
        </p:spPr>
        <p:txBody>
          <a:bodyPr/>
          <a:lstStyle/>
          <a:p>
            <a:pPr marL="114300" indent="0">
              <a:buNone/>
            </a:pPr>
            <a:r>
              <a:rPr lang="en-US" dirty="0">
                <a:solidFill>
                  <a:srgbClr val="C10000"/>
                </a:solidFill>
                <a:latin typeface="Arial Black" pitchFamily="34" charset="0"/>
              </a:rPr>
              <a:t>B. Short Questions And Answers.</a:t>
            </a:r>
          </a:p>
          <a:p>
            <a:pPr marL="114300" indent="0">
              <a:buNone/>
            </a:pPr>
            <a:r>
              <a:rPr lang="en-IN" dirty="0">
                <a:solidFill>
                  <a:srgbClr val="C10000"/>
                </a:solidFill>
                <a:latin typeface="Arial Black" pitchFamily="34" charset="0"/>
              </a:rPr>
              <a:t>Define the following</a:t>
            </a:r>
          </a:p>
          <a:p>
            <a:pPr marL="114300" indent="0">
              <a:buNone/>
            </a:pPr>
            <a:r>
              <a:rPr lang="en-US" dirty="0">
                <a:solidFill>
                  <a:srgbClr val="000000"/>
                </a:solidFill>
                <a:latin typeface="Arial Black" pitchFamily="34" charset="0"/>
              </a:rPr>
              <a:t>a) </a:t>
            </a:r>
            <a:r>
              <a:rPr lang="en-US" dirty="0">
                <a:solidFill>
                  <a:srgbClr val="002060"/>
                </a:solidFill>
                <a:latin typeface="Arial Black" pitchFamily="34" charset="0"/>
              </a:rPr>
              <a:t>Autotrophic nutrition: </a:t>
            </a:r>
            <a:r>
              <a:rPr lang="en-US" dirty="0">
                <a:solidFill>
                  <a:srgbClr val="000000"/>
                </a:solidFill>
                <a:latin typeface="Arial Black" pitchFamily="34" charset="0"/>
              </a:rPr>
              <a:t>All green plants prepare their own food. They</a:t>
            </a:r>
          </a:p>
          <a:p>
            <a:pPr marL="114300" indent="0">
              <a:buNone/>
            </a:pPr>
            <a:r>
              <a:rPr lang="en-US" dirty="0">
                <a:solidFill>
                  <a:srgbClr val="000000"/>
                </a:solidFill>
                <a:latin typeface="Arial Black" pitchFamily="34" charset="0"/>
              </a:rPr>
              <a:t>themselves prepare the nutrition for their use. This method of nutrition is</a:t>
            </a:r>
          </a:p>
          <a:p>
            <a:pPr marL="114300" indent="0">
              <a:buNone/>
            </a:pPr>
            <a:r>
              <a:rPr lang="en-IN" dirty="0">
                <a:solidFill>
                  <a:srgbClr val="000000"/>
                </a:solidFill>
                <a:latin typeface="Arial Black" pitchFamily="34" charset="0"/>
              </a:rPr>
              <a:t>called autotrophic nutrition.</a:t>
            </a:r>
          </a:p>
          <a:p>
            <a:pPr marL="114300" indent="0">
              <a:buNone/>
            </a:pPr>
            <a:r>
              <a:rPr lang="en-US" dirty="0">
                <a:solidFill>
                  <a:srgbClr val="000000"/>
                </a:solidFill>
                <a:latin typeface="Arial Black" pitchFamily="34" charset="0"/>
              </a:rPr>
              <a:t>b) </a:t>
            </a:r>
            <a:r>
              <a:rPr lang="en-US" dirty="0">
                <a:solidFill>
                  <a:srgbClr val="002060"/>
                </a:solidFill>
                <a:latin typeface="Arial Black" pitchFamily="34" charset="0"/>
              </a:rPr>
              <a:t>Vegetative propagation: </a:t>
            </a:r>
            <a:r>
              <a:rPr lang="en-US" dirty="0">
                <a:solidFill>
                  <a:srgbClr val="000000"/>
                </a:solidFill>
                <a:latin typeface="Arial Black" pitchFamily="34" charset="0"/>
              </a:rPr>
              <a:t>Some new plants can be produced from the</a:t>
            </a:r>
          </a:p>
          <a:p>
            <a:pPr marL="114300" indent="0">
              <a:buNone/>
            </a:pPr>
            <a:r>
              <a:rPr lang="en-US" dirty="0">
                <a:solidFill>
                  <a:srgbClr val="000000"/>
                </a:solidFill>
                <a:latin typeface="Arial Black" pitchFamily="34" charset="0"/>
              </a:rPr>
              <a:t>vegetative parts of the plant such as roots, stems and leaves. This type</a:t>
            </a:r>
          </a:p>
          <a:p>
            <a:pPr marL="114300" indent="0">
              <a:buNone/>
            </a:pPr>
            <a:r>
              <a:rPr lang="en-US" dirty="0">
                <a:solidFill>
                  <a:srgbClr val="000000"/>
                </a:solidFill>
                <a:latin typeface="Arial Black" pitchFamily="34" charset="0"/>
              </a:rPr>
              <a:t>of reproduction is called vegetative propagation.</a:t>
            </a:r>
            <a:endParaRPr lang="en-IN" b="1" dirty="0">
              <a:solidFill>
                <a:srgbClr val="595959"/>
              </a:solidFill>
              <a:latin typeface="Arial Black"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37" y="4357688"/>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454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lvl="0">
              <a:lnSpc>
                <a:spcPct val="115000"/>
              </a:lnSpc>
            </a:pPr>
            <a:r>
              <a:rPr lang="en-IN" sz="800" dirty="0">
                <a:solidFill>
                  <a:srgbClr val="000000"/>
                </a:solidFill>
                <a:latin typeface="TT216t00"/>
              </a:rPr>
              <a:t/>
            </a:r>
            <a:br>
              <a:rPr lang="en-IN" sz="800" dirty="0">
                <a:solidFill>
                  <a:srgbClr val="000000"/>
                </a:solidFill>
                <a:latin typeface="TT216t00"/>
              </a:rPr>
            </a:br>
            <a:endParaRPr lang="en-IN" dirty="0"/>
          </a:p>
        </p:txBody>
      </p:sp>
      <p:sp>
        <p:nvSpPr>
          <p:cNvPr id="3" name="Text Placeholder 2"/>
          <p:cNvSpPr>
            <a:spLocks noGrp="1"/>
          </p:cNvSpPr>
          <p:nvPr>
            <p:ph type="body" idx="1"/>
          </p:nvPr>
        </p:nvSpPr>
        <p:spPr>
          <a:xfrm>
            <a:off x="311700" y="405114"/>
            <a:ext cx="8520600" cy="4571999"/>
          </a:xfrm>
        </p:spPr>
        <p:txBody>
          <a:bodyPr/>
          <a:lstStyle/>
          <a:p>
            <a:pPr marL="114300" indent="0">
              <a:buNone/>
            </a:pPr>
            <a:r>
              <a:rPr lang="en-US" sz="2000" dirty="0" smtClean="0">
                <a:solidFill>
                  <a:srgbClr val="000000"/>
                </a:solidFill>
                <a:latin typeface="Arial Black" pitchFamily="34" charset="0"/>
              </a:rPr>
              <a:t> </a:t>
            </a:r>
            <a:r>
              <a:rPr lang="en-US" sz="2000" dirty="0">
                <a:solidFill>
                  <a:srgbClr val="000000"/>
                </a:solidFill>
                <a:latin typeface="Arial Black" pitchFamily="34" charset="0"/>
              </a:rPr>
              <a:t>c) </a:t>
            </a:r>
            <a:r>
              <a:rPr lang="en-US" sz="2000" dirty="0">
                <a:solidFill>
                  <a:srgbClr val="002060"/>
                </a:solidFill>
                <a:latin typeface="Arial Black" pitchFamily="34" charset="0"/>
              </a:rPr>
              <a:t>Bladderwort: </a:t>
            </a:r>
            <a:r>
              <a:rPr lang="en-US" sz="2000" dirty="0">
                <a:solidFill>
                  <a:srgbClr val="000000"/>
                </a:solidFill>
                <a:latin typeface="Arial Black" pitchFamily="34" charset="0"/>
              </a:rPr>
              <a:t>Bladderwort has highly segmented leaves. Some of the</a:t>
            </a:r>
          </a:p>
          <a:p>
            <a:pPr marL="114300" indent="0">
              <a:buNone/>
            </a:pPr>
            <a:r>
              <a:rPr lang="en-US" sz="2000" dirty="0">
                <a:solidFill>
                  <a:srgbClr val="000000"/>
                </a:solidFill>
                <a:latin typeface="Arial Black" pitchFamily="34" charset="0"/>
              </a:rPr>
              <a:t>segments of these leaves form small bladder like structures. The bladder</a:t>
            </a:r>
          </a:p>
          <a:p>
            <a:pPr marL="114300" indent="0">
              <a:buNone/>
            </a:pPr>
            <a:r>
              <a:rPr lang="en-US" sz="2000" dirty="0">
                <a:solidFill>
                  <a:srgbClr val="000000"/>
                </a:solidFill>
                <a:latin typeface="Arial Black" pitchFamily="34" charset="0"/>
              </a:rPr>
              <a:t>has an entry point which can be closed. The insects enter in to it but</a:t>
            </a:r>
          </a:p>
          <a:p>
            <a:pPr marL="114300" indent="0">
              <a:buNone/>
            </a:pPr>
            <a:r>
              <a:rPr lang="en-US" sz="2000" dirty="0">
                <a:solidFill>
                  <a:srgbClr val="000000"/>
                </a:solidFill>
                <a:latin typeface="Arial Black" pitchFamily="34" charset="0"/>
              </a:rPr>
              <a:t>cannot come out and are digested inside.</a:t>
            </a:r>
          </a:p>
          <a:p>
            <a:pPr marL="114300" indent="0">
              <a:buNone/>
            </a:pPr>
            <a:r>
              <a:rPr lang="en-US" sz="2000" dirty="0">
                <a:solidFill>
                  <a:srgbClr val="000000"/>
                </a:solidFill>
                <a:latin typeface="Arial Black" pitchFamily="34" charset="0"/>
              </a:rPr>
              <a:t>d) </a:t>
            </a:r>
            <a:r>
              <a:rPr lang="en-US" sz="2000" dirty="0">
                <a:solidFill>
                  <a:srgbClr val="002060"/>
                </a:solidFill>
                <a:latin typeface="Arial Black" pitchFamily="34" charset="0"/>
              </a:rPr>
              <a:t>The shoot system: </a:t>
            </a:r>
            <a:r>
              <a:rPr lang="en-US" sz="2000" dirty="0">
                <a:solidFill>
                  <a:srgbClr val="000000"/>
                </a:solidFill>
                <a:latin typeface="Arial Black" pitchFamily="34" charset="0"/>
              </a:rPr>
              <a:t>The part of the plant which grows above the soil is</a:t>
            </a:r>
          </a:p>
          <a:p>
            <a:pPr marL="114300" indent="0">
              <a:buNone/>
            </a:pPr>
            <a:r>
              <a:rPr lang="en-US" sz="2000" dirty="0">
                <a:solidFill>
                  <a:srgbClr val="000000"/>
                </a:solidFill>
                <a:latin typeface="Arial Black" pitchFamily="34" charset="0"/>
              </a:rPr>
              <a:t>called the shoot system. It is made up of Stem, Buds, Leaves, Flowers</a:t>
            </a:r>
          </a:p>
          <a:p>
            <a:pPr marL="114300" indent="0">
              <a:buNone/>
            </a:pPr>
            <a:r>
              <a:rPr lang="en-IN" sz="2000" dirty="0">
                <a:solidFill>
                  <a:srgbClr val="000000"/>
                </a:solidFill>
                <a:latin typeface="Arial Black" pitchFamily="34" charset="0"/>
              </a:rPr>
              <a:t>and Fruits.</a:t>
            </a:r>
            <a:endParaRPr lang="en-IN" sz="2000" b="1" dirty="0">
              <a:solidFill>
                <a:srgbClr val="595959"/>
              </a:solidFill>
              <a:latin typeface="Arial Black"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37" y="4357688"/>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446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lvl="0">
              <a:lnSpc>
                <a:spcPct val="115000"/>
              </a:lnSpc>
            </a:pPr>
            <a:r>
              <a:rPr lang="en-IN" sz="800" dirty="0">
                <a:solidFill>
                  <a:srgbClr val="000000"/>
                </a:solidFill>
                <a:latin typeface="TT216t00"/>
              </a:rPr>
              <a:t/>
            </a:r>
            <a:br>
              <a:rPr lang="en-IN" sz="800" dirty="0">
                <a:solidFill>
                  <a:srgbClr val="000000"/>
                </a:solidFill>
                <a:latin typeface="TT216t00"/>
              </a:rPr>
            </a:br>
            <a:endParaRPr lang="en-IN" dirty="0"/>
          </a:p>
        </p:txBody>
      </p:sp>
      <p:sp>
        <p:nvSpPr>
          <p:cNvPr id="3" name="Text Placeholder 2"/>
          <p:cNvSpPr>
            <a:spLocks noGrp="1"/>
          </p:cNvSpPr>
          <p:nvPr>
            <p:ph type="body" idx="1"/>
          </p:nvPr>
        </p:nvSpPr>
        <p:spPr>
          <a:xfrm>
            <a:off x="311700" y="405114"/>
            <a:ext cx="8520600" cy="4571999"/>
          </a:xfrm>
        </p:spPr>
        <p:txBody>
          <a:bodyPr/>
          <a:lstStyle/>
          <a:p>
            <a:pPr marL="114300" indent="0">
              <a:buNone/>
            </a:pPr>
            <a:r>
              <a:rPr lang="en-US" sz="2000" dirty="0">
                <a:solidFill>
                  <a:srgbClr val="C10000"/>
                </a:solidFill>
                <a:latin typeface="+mn-lt"/>
              </a:rPr>
              <a:t>C. Long Questions And Answers.</a:t>
            </a:r>
          </a:p>
          <a:p>
            <a:pPr marL="114300" indent="0">
              <a:buNone/>
            </a:pPr>
            <a:r>
              <a:rPr lang="en-IN" sz="2000" dirty="0">
                <a:solidFill>
                  <a:srgbClr val="C10000"/>
                </a:solidFill>
                <a:latin typeface="+mn-lt"/>
              </a:rPr>
              <a:t>Answer the following:</a:t>
            </a:r>
          </a:p>
          <a:p>
            <a:pPr marL="114300" indent="0">
              <a:buNone/>
            </a:pPr>
            <a:r>
              <a:rPr lang="en-US" sz="2000" dirty="0">
                <a:solidFill>
                  <a:srgbClr val="C10000"/>
                </a:solidFill>
                <a:latin typeface="+mn-lt"/>
              </a:rPr>
              <a:t>1. What are the functions of stem?</a:t>
            </a:r>
          </a:p>
          <a:p>
            <a:pPr marL="114300" indent="0">
              <a:buNone/>
            </a:pPr>
            <a:r>
              <a:rPr lang="en-US" sz="2000" dirty="0">
                <a:solidFill>
                  <a:srgbClr val="000000"/>
                </a:solidFill>
                <a:latin typeface="+mn-lt"/>
              </a:rPr>
              <a:t>The functions of stem are</a:t>
            </a:r>
          </a:p>
          <a:p>
            <a:pPr marL="114300" indent="0">
              <a:buNone/>
            </a:pPr>
            <a:r>
              <a:rPr lang="en-US" sz="2000" dirty="0">
                <a:solidFill>
                  <a:srgbClr val="000000"/>
                </a:solidFill>
                <a:latin typeface="+mn-lt"/>
              </a:rPr>
              <a:t>a) Stem bears all aerial parts of the plant, buds, leaves, flowers and</a:t>
            </a:r>
          </a:p>
          <a:p>
            <a:pPr marL="114300" indent="0">
              <a:buNone/>
            </a:pPr>
            <a:r>
              <a:rPr lang="en-IN" sz="2000" dirty="0">
                <a:solidFill>
                  <a:srgbClr val="000000"/>
                </a:solidFill>
                <a:latin typeface="+mn-lt"/>
              </a:rPr>
              <a:t>fruits.</a:t>
            </a:r>
          </a:p>
          <a:p>
            <a:pPr marL="114300" indent="0">
              <a:buNone/>
            </a:pPr>
            <a:r>
              <a:rPr lang="en-US" sz="2000" dirty="0">
                <a:solidFill>
                  <a:srgbClr val="000000"/>
                </a:solidFill>
                <a:latin typeface="+mn-lt"/>
              </a:rPr>
              <a:t>b) Stem helps in the upward movement of water and minerals absorb</a:t>
            </a:r>
          </a:p>
          <a:p>
            <a:pPr marL="114300" indent="0">
              <a:buNone/>
            </a:pPr>
            <a:r>
              <a:rPr lang="en-US" sz="2000" dirty="0">
                <a:solidFill>
                  <a:srgbClr val="000000"/>
                </a:solidFill>
                <a:latin typeface="+mn-lt"/>
              </a:rPr>
              <a:t>by the root and transport them up to the leaves, flowers and fruits.</a:t>
            </a:r>
          </a:p>
          <a:p>
            <a:pPr marL="114300" indent="0">
              <a:buNone/>
            </a:pPr>
            <a:r>
              <a:rPr lang="en-US" sz="2000" dirty="0">
                <a:solidFill>
                  <a:srgbClr val="000000"/>
                </a:solidFill>
                <a:latin typeface="+mn-lt"/>
              </a:rPr>
              <a:t>c) Food prepared by the leaves is conducted downwards to the roots</a:t>
            </a:r>
          </a:p>
          <a:p>
            <a:pPr marL="114300" indent="0">
              <a:buNone/>
            </a:pPr>
            <a:r>
              <a:rPr lang="en-US" sz="2000" dirty="0">
                <a:solidFill>
                  <a:srgbClr val="000000"/>
                </a:solidFill>
                <a:latin typeface="+mn-lt"/>
              </a:rPr>
              <a:t>and other non-green parts by the stem.</a:t>
            </a:r>
          </a:p>
          <a:p>
            <a:pPr marL="114300" indent="0">
              <a:buNone/>
            </a:pPr>
            <a:r>
              <a:rPr lang="en-US" sz="2000" dirty="0">
                <a:solidFill>
                  <a:srgbClr val="000000"/>
                </a:solidFill>
                <a:latin typeface="+mn-lt"/>
              </a:rPr>
              <a:t>d) Stem also manufactures food when green and young</a:t>
            </a:r>
            <a:r>
              <a:rPr lang="en-US" sz="2000" dirty="0">
                <a:solidFill>
                  <a:srgbClr val="000000"/>
                </a:solidFill>
                <a:latin typeface="TT216t00"/>
              </a:rPr>
              <a:t>.</a:t>
            </a:r>
            <a:endParaRPr lang="en-IN" sz="2000" b="1" dirty="0">
              <a:solidFill>
                <a:srgbClr val="595959"/>
              </a:solidFill>
              <a:latin typeface="Arial Black"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37" y="4357688"/>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268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lvl="0">
              <a:lnSpc>
                <a:spcPct val="115000"/>
              </a:lnSpc>
            </a:pPr>
            <a:r>
              <a:rPr lang="en-IN" sz="800" dirty="0">
                <a:solidFill>
                  <a:srgbClr val="000000"/>
                </a:solidFill>
                <a:latin typeface="TT216t00"/>
              </a:rPr>
              <a:t/>
            </a:r>
            <a:br>
              <a:rPr lang="en-IN" sz="800" dirty="0">
                <a:solidFill>
                  <a:srgbClr val="000000"/>
                </a:solidFill>
                <a:latin typeface="TT216t00"/>
              </a:rPr>
            </a:br>
            <a:endParaRPr lang="en-IN" dirty="0"/>
          </a:p>
        </p:txBody>
      </p:sp>
      <p:sp>
        <p:nvSpPr>
          <p:cNvPr id="3" name="Text Placeholder 2"/>
          <p:cNvSpPr>
            <a:spLocks noGrp="1"/>
          </p:cNvSpPr>
          <p:nvPr>
            <p:ph type="body" idx="1"/>
          </p:nvPr>
        </p:nvSpPr>
        <p:spPr>
          <a:xfrm>
            <a:off x="311700" y="405114"/>
            <a:ext cx="8520600" cy="4571999"/>
          </a:xfrm>
        </p:spPr>
        <p:txBody>
          <a:bodyPr/>
          <a:lstStyle/>
          <a:p>
            <a:pPr marL="114300" indent="0">
              <a:buNone/>
            </a:pPr>
            <a:r>
              <a:rPr lang="en-US" sz="2000" dirty="0">
                <a:solidFill>
                  <a:srgbClr val="C10000"/>
                </a:solidFill>
                <a:latin typeface="+mn-lt"/>
              </a:rPr>
              <a:t>C. Long Questions And Answers.</a:t>
            </a:r>
          </a:p>
          <a:p>
            <a:pPr marL="114300" indent="0">
              <a:buNone/>
            </a:pPr>
            <a:r>
              <a:rPr lang="en-IN" sz="2000" dirty="0">
                <a:solidFill>
                  <a:srgbClr val="C10000"/>
                </a:solidFill>
                <a:latin typeface="+mn-lt"/>
              </a:rPr>
              <a:t>Answer the following:</a:t>
            </a:r>
          </a:p>
          <a:p>
            <a:pPr marL="114300" indent="0">
              <a:buNone/>
            </a:pPr>
            <a:r>
              <a:rPr lang="en-US" sz="2000" dirty="0">
                <a:solidFill>
                  <a:srgbClr val="C10000"/>
                </a:solidFill>
                <a:latin typeface="+mn-lt"/>
              </a:rPr>
              <a:t>1. What are the functions of stem?</a:t>
            </a:r>
          </a:p>
          <a:p>
            <a:pPr marL="114300" indent="0">
              <a:buNone/>
            </a:pPr>
            <a:r>
              <a:rPr lang="en-US" sz="2000" dirty="0">
                <a:solidFill>
                  <a:srgbClr val="000000"/>
                </a:solidFill>
                <a:latin typeface="+mn-lt"/>
              </a:rPr>
              <a:t>The functions of stem are</a:t>
            </a:r>
          </a:p>
          <a:p>
            <a:pPr marL="114300" indent="0">
              <a:buNone/>
            </a:pPr>
            <a:r>
              <a:rPr lang="en-US" sz="2000" dirty="0">
                <a:solidFill>
                  <a:srgbClr val="000000"/>
                </a:solidFill>
                <a:latin typeface="+mn-lt"/>
              </a:rPr>
              <a:t>a) Stem bears all aerial parts of the plant, buds, leaves, flowers and</a:t>
            </a:r>
          </a:p>
          <a:p>
            <a:pPr marL="114300" indent="0">
              <a:buNone/>
            </a:pPr>
            <a:r>
              <a:rPr lang="en-IN" sz="2000" dirty="0">
                <a:solidFill>
                  <a:srgbClr val="000000"/>
                </a:solidFill>
                <a:latin typeface="+mn-lt"/>
              </a:rPr>
              <a:t>fruits.</a:t>
            </a:r>
          </a:p>
          <a:p>
            <a:pPr marL="114300" indent="0">
              <a:buNone/>
            </a:pPr>
            <a:r>
              <a:rPr lang="en-US" sz="2000" dirty="0">
                <a:solidFill>
                  <a:srgbClr val="000000"/>
                </a:solidFill>
                <a:latin typeface="+mn-lt"/>
              </a:rPr>
              <a:t>b) Stem helps in the upward movement of water and minerals absorb</a:t>
            </a:r>
          </a:p>
          <a:p>
            <a:pPr marL="114300" indent="0">
              <a:buNone/>
            </a:pPr>
            <a:r>
              <a:rPr lang="en-US" sz="2000" dirty="0">
                <a:solidFill>
                  <a:srgbClr val="000000"/>
                </a:solidFill>
                <a:latin typeface="+mn-lt"/>
              </a:rPr>
              <a:t>by the root and transport them up to the leaves, flowers and fruits.</a:t>
            </a:r>
          </a:p>
          <a:p>
            <a:pPr marL="114300" indent="0">
              <a:buNone/>
            </a:pPr>
            <a:r>
              <a:rPr lang="en-US" sz="2000" dirty="0">
                <a:solidFill>
                  <a:srgbClr val="000000"/>
                </a:solidFill>
                <a:latin typeface="+mn-lt"/>
              </a:rPr>
              <a:t>c) Food prepared by the leaves is conducted downwards to the roots</a:t>
            </a:r>
          </a:p>
          <a:p>
            <a:pPr marL="114300" indent="0">
              <a:buNone/>
            </a:pPr>
            <a:r>
              <a:rPr lang="en-US" sz="2000" dirty="0">
                <a:solidFill>
                  <a:srgbClr val="000000"/>
                </a:solidFill>
                <a:latin typeface="+mn-lt"/>
              </a:rPr>
              <a:t>and other non-green parts by the stem.</a:t>
            </a:r>
          </a:p>
          <a:p>
            <a:pPr marL="114300" indent="0">
              <a:buNone/>
            </a:pPr>
            <a:r>
              <a:rPr lang="en-US" sz="2000" dirty="0">
                <a:solidFill>
                  <a:srgbClr val="000000"/>
                </a:solidFill>
                <a:latin typeface="+mn-lt"/>
              </a:rPr>
              <a:t>d) Stem also manufactures food when green and young</a:t>
            </a:r>
            <a:r>
              <a:rPr lang="en-US" sz="2000" dirty="0">
                <a:solidFill>
                  <a:srgbClr val="000000"/>
                </a:solidFill>
                <a:latin typeface="TT216t00"/>
              </a:rPr>
              <a:t>.</a:t>
            </a:r>
            <a:endParaRPr lang="en-IN" sz="2000" b="1" dirty="0">
              <a:solidFill>
                <a:srgbClr val="595959"/>
              </a:solidFill>
              <a:latin typeface="Arial Black"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37" y="4357688"/>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900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lvl="0">
              <a:lnSpc>
                <a:spcPct val="115000"/>
              </a:lnSpc>
            </a:pPr>
            <a:r>
              <a:rPr lang="en-IN" sz="800" dirty="0">
                <a:solidFill>
                  <a:srgbClr val="000000"/>
                </a:solidFill>
                <a:latin typeface="TT216t00"/>
              </a:rPr>
              <a:t/>
            </a:r>
            <a:br>
              <a:rPr lang="en-IN" sz="800" dirty="0">
                <a:solidFill>
                  <a:srgbClr val="000000"/>
                </a:solidFill>
                <a:latin typeface="TT216t00"/>
              </a:rPr>
            </a:br>
            <a:endParaRPr lang="en-IN" dirty="0"/>
          </a:p>
        </p:txBody>
      </p:sp>
      <p:sp>
        <p:nvSpPr>
          <p:cNvPr id="3" name="Text Placeholder 2"/>
          <p:cNvSpPr>
            <a:spLocks noGrp="1"/>
          </p:cNvSpPr>
          <p:nvPr>
            <p:ph type="body" idx="1"/>
          </p:nvPr>
        </p:nvSpPr>
        <p:spPr>
          <a:xfrm>
            <a:off x="311700" y="405114"/>
            <a:ext cx="8520600" cy="4571999"/>
          </a:xfrm>
        </p:spPr>
        <p:txBody>
          <a:bodyPr/>
          <a:lstStyle/>
          <a:p>
            <a:pPr marL="114300" indent="0">
              <a:buNone/>
            </a:pPr>
            <a:r>
              <a:rPr lang="en-US" sz="2000" dirty="0">
                <a:solidFill>
                  <a:srgbClr val="C10000"/>
                </a:solidFill>
                <a:latin typeface="+mn-lt"/>
              </a:rPr>
              <a:t>2. Mention the types of leave on the basis of shape with example.</a:t>
            </a:r>
          </a:p>
          <a:p>
            <a:pPr marL="114300" indent="0">
              <a:buNone/>
            </a:pPr>
            <a:r>
              <a:rPr lang="en-US" sz="2000" dirty="0">
                <a:solidFill>
                  <a:srgbClr val="000000"/>
                </a:solidFill>
                <a:latin typeface="+mn-lt"/>
              </a:rPr>
              <a:t>On the basis of shape the leaves are classified as</a:t>
            </a:r>
          </a:p>
          <a:p>
            <a:pPr marL="114300" indent="0">
              <a:buNone/>
            </a:pPr>
            <a:r>
              <a:rPr lang="en-US" sz="2000" dirty="0">
                <a:solidFill>
                  <a:srgbClr val="000000"/>
                </a:solidFill>
                <a:latin typeface="+mn-lt"/>
              </a:rPr>
              <a:t>i) Needle shaped, </a:t>
            </a:r>
            <a:r>
              <a:rPr lang="en-US" sz="2000" dirty="0" err="1">
                <a:solidFill>
                  <a:srgbClr val="000000"/>
                </a:solidFill>
                <a:latin typeface="+mn-lt"/>
              </a:rPr>
              <a:t>e.g</a:t>
            </a:r>
            <a:r>
              <a:rPr lang="en-US" sz="2000" dirty="0">
                <a:solidFill>
                  <a:srgbClr val="000000"/>
                </a:solidFill>
                <a:latin typeface="+mn-lt"/>
              </a:rPr>
              <a:t>, pine, onion</a:t>
            </a:r>
          </a:p>
          <a:p>
            <a:pPr marL="114300" indent="0">
              <a:buNone/>
            </a:pPr>
            <a:r>
              <a:rPr lang="en-IN" sz="2000" dirty="0">
                <a:solidFill>
                  <a:srgbClr val="000000"/>
                </a:solidFill>
                <a:latin typeface="+mn-lt"/>
              </a:rPr>
              <a:t>ii) Oval, </a:t>
            </a:r>
            <a:r>
              <a:rPr lang="en-IN" sz="2000" dirty="0" err="1">
                <a:solidFill>
                  <a:srgbClr val="000000"/>
                </a:solidFill>
                <a:latin typeface="+mn-lt"/>
              </a:rPr>
              <a:t>e.g</a:t>
            </a:r>
            <a:r>
              <a:rPr lang="en-IN" sz="2000" dirty="0">
                <a:solidFill>
                  <a:srgbClr val="000000"/>
                </a:solidFill>
                <a:latin typeface="+mn-lt"/>
              </a:rPr>
              <a:t>, guava, apple</a:t>
            </a:r>
          </a:p>
          <a:p>
            <a:pPr marL="114300" indent="0">
              <a:buNone/>
            </a:pPr>
            <a:r>
              <a:rPr lang="en-US" sz="2000" dirty="0">
                <a:solidFill>
                  <a:srgbClr val="000000"/>
                </a:solidFill>
                <a:latin typeface="+mn-lt"/>
              </a:rPr>
              <a:t>iii) Heart shaped, </a:t>
            </a:r>
            <a:r>
              <a:rPr lang="en-US" sz="2000" dirty="0" err="1">
                <a:solidFill>
                  <a:srgbClr val="000000"/>
                </a:solidFill>
                <a:latin typeface="+mn-lt"/>
              </a:rPr>
              <a:t>e.g</a:t>
            </a:r>
            <a:r>
              <a:rPr lang="en-US" sz="2000" dirty="0">
                <a:solidFill>
                  <a:srgbClr val="000000"/>
                </a:solidFill>
                <a:latin typeface="+mn-lt"/>
              </a:rPr>
              <a:t>, </a:t>
            </a:r>
            <a:r>
              <a:rPr lang="en-US" sz="2000" dirty="0" err="1">
                <a:solidFill>
                  <a:srgbClr val="000000"/>
                </a:solidFill>
                <a:latin typeface="+mn-lt"/>
              </a:rPr>
              <a:t>Peepal</a:t>
            </a:r>
            <a:endParaRPr lang="en-US" sz="2000" dirty="0">
              <a:solidFill>
                <a:srgbClr val="000000"/>
              </a:solidFill>
              <a:latin typeface="+mn-lt"/>
            </a:endParaRPr>
          </a:p>
          <a:p>
            <a:pPr marL="114300" indent="0">
              <a:buNone/>
            </a:pPr>
            <a:r>
              <a:rPr lang="en-IN" sz="2000" dirty="0">
                <a:solidFill>
                  <a:srgbClr val="000000"/>
                </a:solidFill>
                <a:latin typeface="+mn-lt"/>
              </a:rPr>
              <a:t>iv) Oblong, </a:t>
            </a:r>
            <a:r>
              <a:rPr lang="en-IN" sz="2000" dirty="0" err="1">
                <a:solidFill>
                  <a:srgbClr val="000000"/>
                </a:solidFill>
                <a:latin typeface="+mn-lt"/>
              </a:rPr>
              <a:t>e.g</a:t>
            </a:r>
            <a:r>
              <a:rPr lang="en-IN" sz="2000" dirty="0">
                <a:solidFill>
                  <a:srgbClr val="000000"/>
                </a:solidFill>
                <a:latin typeface="+mn-lt"/>
              </a:rPr>
              <a:t>, banana</a:t>
            </a:r>
          </a:p>
          <a:p>
            <a:pPr marL="114300" indent="0">
              <a:buNone/>
            </a:pPr>
            <a:r>
              <a:rPr lang="pt-BR" sz="2000" dirty="0">
                <a:solidFill>
                  <a:srgbClr val="000000"/>
                </a:solidFill>
                <a:latin typeface="+mn-lt"/>
              </a:rPr>
              <a:t>v) Circular, e.g, lotus, nasturtium</a:t>
            </a:r>
          </a:p>
          <a:p>
            <a:pPr marL="114300" indent="0">
              <a:buNone/>
            </a:pPr>
            <a:r>
              <a:rPr lang="nb-NO" sz="2000" dirty="0">
                <a:solidFill>
                  <a:srgbClr val="000000"/>
                </a:solidFill>
                <a:latin typeface="+mn-lt"/>
              </a:rPr>
              <a:t>vi) Tapering, e.g, eucalyptus, ashoka</a:t>
            </a:r>
            <a:endParaRPr lang="en-IN" sz="2000" b="1" dirty="0">
              <a:solidFill>
                <a:srgbClr val="595959"/>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37" y="4357688"/>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821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pPr marL="114300" indent="0">
              <a:buNone/>
            </a:pPr>
            <a:r>
              <a:rPr lang="en-US" dirty="0">
                <a:solidFill>
                  <a:srgbClr val="C10000"/>
                </a:solidFill>
                <a:latin typeface="+mn-lt"/>
              </a:rPr>
              <a:t>3. Mention the types of leave on the basis of margin with example.</a:t>
            </a:r>
          </a:p>
          <a:p>
            <a:pPr marL="114300" indent="0">
              <a:buNone/>
            </a:pPr>
            <a:r>
              <a:rPr lang="en-US" dirty="0">
                <a:solidFill>
                  <a:srgbClr val="000000"/>
                </a:solidFill>
                <a:latin typeface="+mn-lt"/>
              </a:rPr>
              <a:t>On the basis of margin the leaves are classified as</a:t>
            </a:r>
          </a:p>
          <a:p>
            <a:pPr marL="114300" indent="0">
              <a:buNone/>
            </a:pPr>
            <a:r>
              <a:rPr lang="en-US" dirty="0">
                <a:solidFill>
                  <a:srgbClr val="000000"/>
                </a:solidFill>
                <a:latin typeface="+mn-lt"/>
              </a:rPr>
              <a:t>i) Complete or entire margin, </a:t>
            </a:r>
            <a:r>
              <a:rPr lang="en-US" dirty="0" err="1">
                <a:solidFill>
                  <a:srgbClr val="000000"/>
                </a:solidFill>
                <a:latin typeface="+mn-lt"/>
              </a:rPr>
              <a:t>e.g</a:t>
            </a:r>
            <a:r>
              <a:rPr lang="en-US" dirty="0">
                <a:solidFill>
                  <a:srgbClr val="000000"/>
                </a:solidFill>
                <a:latin typeface="+mn-lt"/>
              </a:rPr>
              <a:t>, </a:t>
            </a:r>
            <a:r>
              <a:rPr lang="en-US" dirty="0" err="1">
                <a:solidFill>
                  <a:srgbClr val="000000"/>
                </a:solidFill>
                <a:latin typeface="+mn-lt"/>
              </a:rPr>
              <a:t>peepal</a:t>
            </a:r>
            <a:endParaRPr lang="en-US" dirty="0">
              <a:solidFill>
                <a:srgbClr val="000000"/>
              </a:solidFill>
              <a:latin typeface="+mn-lt"/>
            </a:endParaRPr>
          </a:p>
          <a:p>
            <a:pPr marL="114300" indent="0">
              <a:buNone/>
            </a:pPr>
            <a:r>
              <a:rPr lang="en-US" dirty="0">
                <a:solidFill>
                  <a:srgbClr val="000000"/>
                </a:solidFill>
                <a:latin typeface="+mn-lt"/>
              </a:rPr>
              <a:t>ii) Toothed or serrated margin, </a:t>
            </a:r>
            <a:r>
              <a:rPr lang="en-US" dirty="0" err="1">
                <a:solidFill>
                  <a:srgbClr val="000000"/>
                </a:solidFill>
                <a:latin typeface="+mn-lt"/>
              </a:rPr>
              <a:t>e.g</a:t>
            </a:r>
            <a:r>
              <a:rPr lang="en-US" dirty="0">
                <a:solidFill>
                  <a:srgbClr val="000000"/>
                </a:solidFill>
                <a:latin typeface="+mn-lt"/>
              </a:rPr>
              <a:t>, china rose, rose</a:t>
            </a:r>
          </a:p>
          <a:p>
            <a:pPr marL="114300" indent="0">
              <a:buNone/>
            </a:pPr>
            <a:r>
              <a:rPr lang="en-US" dirty="0">
                <a:solidFill>
                  <a:srgbClr val="000000"/>
                </a:solidFill>
                <a:latin typeface="+mn-lt"/>
              </a:rPr>
              <a:t>iii) Wavy margin, </a:t>
            </a:r>
            <a:r>
              <a:rPr lang="en-US" dirty="0" err="1">
                <a:solidFill>
                  <a:srgbClr val="000000"/>
                </a:solidFill>
                <a:latin typeface="+mn-lt"/>
              </a:rPr>
              <a:t>e.g</a:t>
            </a:r>
            <a:r>
              <a:rPr lang="en-US" dirty="0">
                <a:solidFill>
                  <a:srgbClr val="000000"/>
                </a:solidFill>
                <a:latin typeface="+mn-lt"/>
              </a:rPr>
              <a:t>, </a:t>
            </a:r>
            <a:r>
              <a:rPr lang="en-US" dirty="0" err="1">
                <a:solidFill>
                  <a:srgbClr val="000000"/>
                </a:solidFill>
                <a:latin typeface="+mn-lt"/>
              </a:rPr>
              <a:t>ashoka</a:t>
            </a:r>
            <a:r>
              <a:rPr lang="en-US" dirty="0">
                <a:solidFill>
                  <a:srgbClr val="000000"/>
                </a:solidFill>
                <a:latin typeface="+mn-lt"/>
              </a:rPr>
              <a:t>, mango</a:t>
            </a:r>
          </a:p>
          <a:p>
            <a:pPr marL="114300" indent="0">
              <a:buNone/>
            </a:pPr>
            <a:r>
              <a:rPr lang="en-US" dirty="0">
                <a:solidFill>
                  <a:srgbClr val="000000"/>
                </a:solidFill>
                <a:latin typeface="+mn-lt"/>
              </a:rPr>
              <a:t>iv) </a:t>
            </a:r>
            <a:r>
              <a:rPr lang="en-US" dirty="0" err="1">
                <a:solidFill>
                  <a:srgbClr val="000000"/>
                </a:solidFill>
                <a:latin typeface="+mn-lt"/>
              </a:rPr>
              <a:t>Spinous</a:t>
            </a:r>
            <a:r>
              <a:rPr lang="en-US" dirty="0">
                <a:solidFill>
                  <a:srgbClr val="000000"/>
                </a:solidFill>
                <a:latin typeface="+mn-lt"/>
              </a:rPr>
              <a:t> margin, </a:t>
            </a:r>
            <a:r>
              <a:rPr lang="en-US" dirty="0" err="1">
                <a:solidFill>
                  <a:srgbClr val="000000"/>
                </a:solidFill>
                <a:latin typeface="+mn-lt"/>
              </a:rPr>
              <a:t>e.g</a:t>
            </a:r>
            <a:r>
              <a:rPr lang="en-US" dirty="0">
                <a:solidFill>
                  <a:srgbClr val="000000"/>
                </a:solidFill>
                <a:latin typeface="+mn-lt"/>
              </a:rPr>
              <a:t>, prickly </a:t>
            </a:r>
            <a:r>
              <a:rPr lang="en-US" dirty="0" smtClean="0">
                <a:solidFill>
                  <a:srgbClr val="000000"/>
                </a:solidFill>
                <a:latin typeface="+mn-lt"/>
              </a:rPr>
              <a:t>poppy</a:t>
            </a:r>
            <a:endParaRPr lang="en-IN"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195" y="4357688"/>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596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pPr marL="114300" indent="0">
              <a:buNone/>
            </a:pPr>
            <a:r>
              <a:rPr lang="en-US" dirty="0" smtClean="0">
                <a:solidFill>
                  <a:srgbClr val="C10000"/>
                </a:solidFill>
                <a:latin typeface="+mn-lt"/>
              </a:rPr>
              <a:t>4.Describe </a:t>
            </a:r>
            <a:r>
              <a:rPr lang="en-US" dirty="0">
                <a:solidFill>
                  <a:srgbClr val="C10000"/>
                </a:solidFill>
                <a:latin typeface="+mn-lt"/>
              </a:rPr>
              <a:t>the different types of arrangement of leaves with example.</a:t>
            </a:r>
          </a:p>
          <a:p>
            <a:pPr marL="114300" indent="0">
              <a:buNone/>
            </a:pPr>
            <a:r>
              <a:rPr lang="en-US" dirty="0">
                <a:solidFill>
                  <a:srgbClr val="000000"/>
                </a:solidFill>
                <a:latin typeface="+mn-lt"/>
              </a:rPr>
              <a:t>The different types of arrangement of leaves are </a:t>
            </a:r>
            <a:r>
              <a:rPr lang="en-US" dirty="0">
                <a:solidFill>
                  <a:srgbClr val="0070C1"/>
                </a:solidFill>
                <a:latin typeface="+mn-lt"/>
              </a:rPr>
              <a:t>Alternate arrangement,</a:t>
            </a:r>
          </a:p>
          <a:p>
            <a:pPr marL="114300" indent="0">
              <a:buNone/>
            </a:pPr>
            <a:r>
              <a:rPr lang="en-IN" dirty="0">
                <a:solidFill>
                  <a:srgbClr val="0070C1"/>
                </a:solidFill>
                <a:latin typeface="+mn-lt"/>
              </a:rPr>
              <a:t>Opposite arrangement, Whorled arrangement</a:t>
            </a:r>
            <a:r>
              <a:rPr lang="en-IN" dirty="0">
                <a:solidFill>
                  <a:srgbClr val="000000"/>
                </a:solidFill>
                <a:latin typeface="+mn-lt"/>
              </a:rPr>
              <a:t>.</a:t>
            </a:r>
          </a:p>
          <a:p>
            <a:pPr marL="114300" indent="0">
              <a:buNone/>
            </a:pPr>
            <a:r>
              <a:rPr lang="en-US" dirty="0">
                <a:solidFill>
                  <a:srgbClr val="0070C1"/>
                </a:solidFill>
                <a:latin typeface="+mn-lt"/>
              </a:rPr>
              <a:t>Alternate arrangement: </a:t>
            </a:r>
            <a:r>
              <a:rPr lang="en-US" dirty="0">
                <a:solidFill>
                  <a:srgbClr val="000000"/>
                </a:solidFill>
                <a:latin typeface="+mn-lt"/>
              </a:rPr>
              <a:t>In this type arrangement only one leaf arises from</a:t>
            </a:r>
          </a:p>
          <a:p>
            <a:pPr marL="114300" indent="0">
              <a:buNone/>
            </a:pPr>
            <a:r>
              <a:rPr lang="en-US" dirty="0">
                <a:solidFill>
                  <a:srgbClr val="000000"/>
                </a:solidFill>
                <a:latin typeface="+mn-lt"/>
              </a:rPr>
              <a:t>each node. The next leaf arises from the successive node in opposite</a:t>
            </a:r>
          </a:p>
          <a:p>
            <a:pPr marL="114300" indent="0">
              <a:buNone/>
            </a:pPr>
            <a:r>
              <a:rPr lang="en-US" dirty="0">
                <a:solidFill>
                  <a:srgbClr val="000000"/>
                </a:solidFill>
                <a:latin typeface="+mn-lt"/>
              </a:rPr>
              <a:t>direction. Example: mint, </a:t>
            </a:r>
            <a:r>
              <a:rPr lang="en-US" dirty="0" err="1">
                <a:solidFill>
                  <a:srgbClr val="000000"/>
                </a:solidFill>
                <a:latin typeface="+mn-lt"/>
              </a:rPr>
              <a:t>Peepal</a:t>
            </a:r>
            <a:r>
              <a:rPr lang="en-US" dirty="0">
                <a:solidFill>
                  <a:srgbClr val="000000"/>
                </a:solidFill>
                <a:latin typeface="+mn-lt"/>
              </a:rPr>
              <a:t>, china rose.</a:t>
            </a:r>
          </a:p>
          <a:p>
            <a:pPr marL="114300" indent="0">
              <a:buNone/>
            </a:pPr>
            <a:r>
              <a:rPr lang="en-US" dirty="0">
                <a:solidFill>
                  <a:srgbClr val="0070C1"/>
                </a:solidFill>
                <a:latin typeface="+mn-lt"/>
              </a:rPr>
              <a:t>Opposite arrangement: </a:t>
            </a:r>
            <a:r>
              <a:rPr lang="en-US" dirty="0">
                <a:solidFill>
                  <a:srgbClr val="000000"/>
                </a:solidFill>
                <a:latin typeface="+mn-lt"/>
              </a:rPr>
              <a:t>In this type of arrangement two leaves arise from</a:t>
            </a:r>
          </a:p>
          <a:p>
            <a:pPr marL="114300" indent="0">
              <a:buNone/>
            </a:pPr>
            <a:r>
              <a:rPr lang="en-US" dirty="0">
                <a:solidFill>
                  <a:srgbClr val="000000"/>
                </a:solidFill>
                <a:latin typeface="+mn-lt"/>
              </a:rPr>
              <a:t>each node opposite to each other. Example: guava and jasmine.</a:t>
            </a:r>
          </a:p>
          <a:p>
            <a:pPr marL="114300" indent="0">
              <a:buNone/>
            </a:pPr>
            <a:r>
              <a:rPr lang="en-US" dirty="0">
                <a:solidFill>
                  <a:srgbClr val="0070C1"/>
                </a:solidFill>
                <a:latin typeface="+mn-lt"/>
              </a:rPr>
              <a:t>Whorled arrangement: </a:t>
            </a:r>
            <a:r>
              <a:rPr lang="en-US" dirty="0">
                <a:solidFill>
                  <a:srgbClr val="000000"/>
                </a:solidFill>
                <a:latin typeface="+mn-lt"/>
              </a:rPr>
              <a:t>In this arrangement more than two leaves are</a:t>
            </a:r>
          </a:p>
          <a:p>
            <a:pPr marL="114300" indent="0">
              <a:buNone/>
            </a:pPr>
            <a:r>
              <a:rPr lang="en-US" dirty="0">
                <a:solidFill>
                  <a:srgbClr val="000000"/>
                </a:solidFill>
                <a:latin typeface="+mn-lt"/>
              </a:rPr>
              <a:t>attached in each node. Example: oleander.</a:t>
            </a:r>
            <a:endParaRPr lang="en-IN" dirty="0">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37" y="4357688"/>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339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a:xfrm>
            <a:off x="311700" y="636608"/>
            <a:ext cx="8589232" cy="4305781"/>
          </a:xfrm>
        </p:spPr>
        <p:txBody>
          <a:bodyPr/>
          <a:lstStyle/>
          <a:p>
            <a:pPr marL="114300" indent="0">
              <a:buNone/>
            </a:pPr>
            <a:r>
              <a:rPr lang="en-US" dirty="0">
                <a:solidFill>
                  <a:srgbClr val="C10000"/>
                </a:solidFill>
                <a:latin typeface="+mn-lt"/>
              </a:rPr>
              <a:t>5. Draw the structure of a leaf and describe its different parts.</a:t>
            </a:r>
          </a:p>
          <a:p>
            <a:pPr marL="114300" indent="0">
              <a:buNone/>
            </a:pPr>
            <a:r>
              <a:rPr lang="en-US" dirty="0">
                <a:solidFill>
                  <a:srgbClr val="000000"/>
                </a:solidFill>
                <a:latin typeface="+mn-lt"/>
              </a:rPr>
              <a:t>A leaf has three main parts. Petiole,</a:t>
            </a:r>
          </a:p>
          <a:p>
            <a:pPr marL="114300" indent="0">
              <a:buNone/>
            </a:pPr>
            <a:r>
              <a:rPr lang="en-US" dirty="0">
                <a:solidFill>
                  <a:srgbClr val="000000"/>
                </a:solidFill>
                <a:latin typeface="+mn-lt"/>
              </a:rPr>
              <a:t>Lamina or leaf blade and Midrib.</a:t>
            </a:r>
          </a:p>
          <a:p>
            <a:pPr marL="114300" indent="0">
              <a:buNone/>
            </a:pPr>
            <a:r>
              <a:rPr lang="en-US" dirty="0">
                <a:solidFill>
                  <a:srgbClr val="002060"/>
                </a:solidFill>
                <a:latin typeface="+mn-lt"/>
              </a:rPr>
              <a:t>Petiole: </a:t>
            </a:r>
            <a:r>
              <a:rPr lang="en-US" dirty="0">
                <a:solidFill>
                  <a:srgbClr val="000000"/>
                </a:solidFill>
                <a:latin typeface="+mn-lt"/>
              </a:rPr>
              <a:t>This is the basal part of the leaf. It</a:t>
            </a:r>
          </a:p>
          <a:p>
            <a:pPr marL="114300" indent="0">
              <a:buNone/>
            </a:pPr>
            <a:r>
              <a:rPr lang="en-US" dirty="0">
                <a:solidFill>
                  <a:srgbClr val="000000"/>
                </a:solidFill>
                <a:latin typeface="+mn-lt"/>
              </a:rPr>
              <a:t>is attached to the stem at the node.</a:t>
            </a:r>
          </a:p>
          <a:p>
            <a:pPr marL="114300" indent="0">
              <a:buNone/>
            </a:pPr>
            <a:r>
              <a:rPr lang="en-US" dirty="0">
                <a:solidFill>
                  <a:srgbClr val="002060"/>
                </a:solidFill>
                <a:latin typeface="+mn-lt"/>
              </a:rPr>
              <a:t>Leaf blade or lamina: </a:t>
            </a:r>
            <a:r>
              <a:rPr lang="en-US" dirty="0">
                <a:solidFill>
                  <a:srgbClr val="000000"/>
                </a:solidFill>
                <a:latin typeface="+mn-lt"/>
              </a:rPr>
              <a:t>The green, flat and</a:t>
            </a:r>
          </a:p>
          <a:p>
            <a:pPr marL="114300" indent="0">
              <a:buNone/>
            </a:pPr>
            <a:r>
              <a:rPr lang="en-US" dirty="0">
                <a:solidFill>
                  <a:srgbClr val="000000"/>
                </a:solidFill>
                <a:latin typeface="+mn-lt"/>
              </a:rPr>
              <a:t>broad part of the leaf is known as lamina</a:t>
            </a:r>
          </a:p>
          <a:p>
            <a:pPr marL="114300" indent="0">
              <a:buNone/>
            </a:pPr>
            <a:r>
              <a:rPr lang="en-US" dirty="0">
                <a:solidFill>
                  <a:srgbClr val="000000"/>
                </a:solidFill>
                <a:latin typeface="+mn-lt"/>
              </a:rPr>
              <a:t>or leaf blade. The outer age of leaf</a:t>
            </a:r>
          </a:p>
          <a:p>
            <a:pPr marL="114300" indent="0">
              <a:buNone/>
            </a:pPr>
            <a:r>
              <a:rPr lang="en-US" dirty="0">
                <a:solidFill>
                  <a:srgbClr val="000000"/>
                </a:solidFill>
                <a:latin typeface="+mn-lt"/>
              </a:rPr>
              <a:t>blade is called leaf margin.</a:t>
            </a:r>
          </a:p>
          <a:p>
            <a:pPr marL="114300" indent="0">
              <a:buNone/>
            </a:pPr>
            <a:r>
              <a:rPr lang="en-US" dirty="0">
                <a:solidFill>
                  <a:srgbClr val="002060"/>
                </a:solidFill>
                <a:latin typeface="+mn-lt"/>
              </a:rPr>
              <a:t>Midrib: </a:t>
            </a:r>
            <a:r>
              <a:rPr lang="en-US" dirty="0">
                <a:solidFill>
                  <a:srgbClr val="000000"/>
                </a:solidFill>
                <a:latin typeface="+mn-lt"/>
              </a:rPr>
              <a:t>Petiole continues to the lamina as</a:t>
            </a:r>
          </a:p>
          <a:p>
            <a:pPr marL="114300" indent="0">
              <a:buNone/>
            </a:pPr>
            <a:r>
              <a:rPr lang="en-US" dirty="0">
                <a:solidFill>
                  <a:srgbClr val="000000"/>
                </a:solidFill>
                <a:latin typeface="+mn-lt"/>
              </a:rPr>
              <a:t>midrib. This laterally gives out fine branches called veins. Petiole, midrib</a:t>
            </a:r>
          </a:p>
          <a:p>
            <a:pPr marL="114300" indent="0">
              <a:buNone/>
            </a:pPr>
            <a:r>
              <a:rPr lang="en-US" dirty="0">
                <a:solidFill>
                  <a:srgbClr val="000000"/>
                </a:solidFill>
                <a:latin typeface="+mn-lt"/>
              </a:rPr>
              <a:t>and veins conduct water and food.</a:t>
            </a:r>
            <a:endParaRPr lang="en-IN" dirty="0">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158" y="1145892"/>
            <a:ext cx="2387005" cy="267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660" y="4357688"/>
            <a:ext cx="1579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48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dirty="0">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223" y="414849"/>
            <a:ext cx="7156579" cy="307777"/>
          </a:xfrm>
          <a:prstGeom prst="rect">
            <a:avLst/>
          </a:prstGeom>
        </p:spPr>
        <p:txBody>
          <a:bodyPr wrap="square">
            <a:spAutoFit/>
          </a:bodyPr>
          <a:lstStyle/>
          <a:p>
            <a:r>
              <a:rPr lang="en-US" dirty="0" smtClean="0"/>
              <a:t>. </a:t>
            </a:r>
            <a:endParaRPr lang="en-US" dirty="0"/>
          </a:p>
        </p:txBody>
      </p:sp>
      <p:sp>
        <p:nvSpPr>
          <p:cNvPr id="2" name="Rectangle 1"/>
          <p:cNvSpPr/>
          <p:nvPr/>
        </p:nvSpPr>
        <p:spPr>
          <a:xfrm>
            <a:off x="373223" y="-167461"/>
            <a:ext cx="8423535" cy="954107"/>
          </a:xfrm>
          <a:prstGeom prst="rect">
            <a:avLst/>
          </a:prstGeom>
        </p:spPr>
        <p:txBody>
          <a:bodyPr wrap="square">
            <a:spAutoFit/>
          </a:bodyPr>
          <a:lstStyle/>
          <a:p>
            <a:endParaRPr lang="en-IN" dirty="0" smtClean="0"/>
          </a:p>
          <a:p>
            <a:endParaRPr lang="en-IN" dirty="0"/>
          </a:p>
          <a:p>
            <a:endParaRPr lang="en-IN" dirty="0" smtClean="0"/>
          </a:p>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802" y="4362450"/>
            <a:ext cx="15795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8182" y="414850"/>
            <a:ext cx="6209818" cy="3970318"/>
          </a:xfrm>
          <a:prstGeom prst="rect">
            <a:avLst/>
          </a:prstGeom>
        </p:spPr>
        <p:txBody>
          <a:bodyPr wrap="square">
            <a:spAutoFit/>
          </a:bodyPr>
          <a:lstStyle/>
          <a:p>
            <a:r>
              <a:rPr lang="en-IN" sz="1800" dirty="0">
                <a:solidFill>
                  <a:srgbClr val="C10000"/>
                </a:solidFill>
                <a:latin typeface="Arial" pitchFamily="34" charset="0"/>
                <a:cs typeface="Arial" pitchFamily="34" charset="0"/>
              </a:rPr>
              <a:t>Short Answer questions</a:t>
            </a:r>
          </a:p>
          <a:p>
            <a:r>
              <a:rPr lang="en-IN" sz="1800" dirty="0">
                <a:solidFill>
                  <a:srgbClr val="C10000"/>
                </a:solidFill>
                <a:latin typeface="Arial" pitchFamily="34" charset="0"/>
                <a:cs typeface="Arial" pitchFamily="34" charset="0"/>
              </a:rPr>
              <a:t>1. Name the following</a:t>
            </a:r>
          </a:p>
          <a:p>
            <a:r>
              <a:rPr lang="en-US" sz="1800" dirty="0">
                <a:latin typeface="Arial" pitchFamily="34" charset="0"/>
                <a:cs typeface="Arial" pitchFamily="34" charset="0"/>
              </a:rPr>
              <a:t>(i) The part of the plant which grows under the ground: </a:t>
            </a:r>
            <a:r>
              <a:rPr lang="en-US" sz="1800" dirty="0">
                <a:solidFill>
                  <a:srgbClr val="0070C1"/>
                </a:solidFill>
                <a:latin typeface="Arial" pitchFamily="34" charset="0"/>
                <a:cs typeface="Arial" pitchFamily="34" charset="0"/>
              </a:rPr>
              <a:t>Root system</a:t>
            </a:r>
          </a:p>
          <a:p>
            <a:r>
              <a:rPr lang="en-US" sz="1800" dirty="0">
                <a:latin typeface="Arial" pitchFamily="34" charset="0"/>
                <a:cs typeface="Arial" pitchFamily="34" charset="0"/>
              </a:rPr>
              <a:t>(ii) The part of the plant which grows above the soil: </a:t>
            </a:r>
            <a:r>
              <a:rPr lang="en-US" sz="1800" dirty="0">
                <a:solidFill>
                  <a:srgbClr val="0070C1"/>
                </a:solidFill>
                <a:latin typeface="Arial" pitchFamily="34" charset="0"/>
                <a:cs typeface="Arial" pitchFamily="34" charset="0"/>
              </a:rPr>
              <a:t>Shoot system</a:t>
            </a:r>
          </a:p>
          <a:p>
            <a:r>
              <a:rPr lang="en-US" sz="1800" dirty="0">
                <a:latin typeface="Arial" pitchFamily="34" charset="0"/>
                <a:cs typeface="Arial" pitchFamily="34" charset="0"/>
              </a:rPr>
              <a:t>(iii) The wide flat portion of the leaf: </a:t>
            </a:r>
            <a:r>
              <a:rPr lang="en-US" sz="1800" dirty="0" smtClean="0">
                <a:solidFill>
                  <a:srgbClr val="0070C1"/>
                </a:solidFill>
                <a:latin typeface="Arial" pitchFamily="34" charset="0"/>
                <a:cs typeface="Arial" pitchFamily="34" charset="0"/>
              </a:rPr>
              <a:t>Lamina</a:t>
            </a:r>
          </a:p>
          <a:p>
            <a:endParaRPr lang="en-US" sz="1800" dirty="0">
              <a:solidFill>
                <a:srgbClr val="0070C1"/>
              </a:solidFill>
              <a:latin typeface="Arial" pitchFamily="34" charset="0"/>
              <a:cs typeface="Arial" pitchFamily="34" charset="0"/>
            </a:endParaRPr>
          </a:p>
          <a:p>
            <a:r>
              <a:rPr lang="en-US" sz="1800" dirty="0">
                <a:solidFill>
                  <a:srgbClr val="C10000"/>
                </a:solidFill>
                <a:latin typeface="Arial" pitchFamily="34" charset="0"/>
                <a:cs typeface="Arial" pitchFamily="34" charset="0"/>
              </a:rPr>
              <a:t>2. What are the four functions of roots?</a:t>
            </a:r>
          </a:p>
          <a:p>
            <a:r>
              <a:rPr lang="en-US" sz="1800" dirty="0">
                <a:latin typeface="Arial" pitchFamily="34" charset="0"/>
                <a:cs typeface="Arial" pitchFamily="34" charset="0"/>
              </a:rPr>
              <a:t>a) Root fixes the plant in soil.</a:t>
            </a:r>
          </a:p>
          <a:p>
            <a:r>
              <a:rPr lang="en-US" sz="1800" dirty="0">
                <a:latin typeface="Arial" pitchFamily="34" charset="0"/>
                <a:cs typeface="Arial" pitchFamily="34" charset="0"/>
              </a:rPr>
              <a:t>b) It absorbs water and minerals from soil for the growth of entire plant.</a:t>
            </a:r>
          </a:p>
          <a:p>
            <a:r>
              <a:rPr lang="en-US" sz="1800" dirty="0">
                <a:latin typeface="Arial" pitchFamily="34" charset="0"/>
                <a:cs typeface="Arial" pitchFamily="34" charset="0"/>
              </a:rPr>
              <a:t>c) It binds the soil together and helps in soil conservation.</a:t>
            </a:r>
          </a:p>
          <a:p>
            <a:r>
              <a:rPr lang="en-US" sz="1800" dirty="0">
                <a:latin typeface="Arial" pitchFamily="34" charset="0"/>
                <a:cs typeface="Arial" pitchFamily="34" charset="0"/>
              </a:rPr>
              <a:t>d) Some modified roots store foods. </a:t>
            </a:r>
            <a:r>
              <a:rPr lang="en-US" sz="1800" dirty="0" err="1">
                <a:latin typeface="Arial" pitchFamily="34" charset="0"/>
                <a:cs typeface="Arial" pitchFamily="34" charset="0"/>
              </a:rPr>
              <a:t>i.e</a:t>
            </a:r>
            <a:r>
              <a:rPr lang="en-US" sz="1800" dirty="0">
                <a:latin typeface="Arial" pitchFamily="34" charset="0"/>
                <a:cs typeface="Arial" pitchFamily="34" charset="0"/>
              </a:rPr>
              <a:t>, Radish and Carrot</a:t>
            </a:r>
            <a:endParaRPr lang="en-IN" sz="1800" dirty="0">
              <a:latin typeface="Arial" pitchFamily="34" charset="0"/>
              <a:cs typeface="Arial" pitchFamily="34" charset="0"/>
            </a:endParaRPr>
          </a:p>
        </p:txBody>
      </p:sp>
    </p:spTree>
    <p:extLst>
      <p:ext uri="{BB962C8B-B14F-4D97-AF65-F5344CB8AC3E}">
        <p14:creationId xmlns:p14="http://schemas.microsoft.com/office/powerpoint/2010/main" val="3849541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344" y="802035"/>
            <a:ext cx="6649656" cy="3754874"/>
          </a:xfrm>
          <a:prstGeom prst="rect">
            <a:avLst/>
          </a:prstGeom>
        </p:spPr>
        <p:txBody>
          <a:bodyPr wrap="square">
            <a:spAutoFit/>
          </a:bodyPr>
          <a:lstStyle/>
          <a:p>
            <a:r>
              <a:rPr lang="en-US" dirty="0">
                <a:solidFill>
                  <a:srgbClr val="C10000"/>
                </a:solidFill>
                <a:latin typeface="+mn-lt"/>
              </a:rPr>
              <a:t>3. Mention the functions of the following:</a:t>
            </a:r>
          </a:p>
          <a:p>
            <a:r>
              <a:rPr lang="en-IN" sz="1600" dirty="0">
                <a:solidFill>
                  <a:srgbClr val="C10000"/>
                </a:solidFill>
                <a:latin typeface="+mn-lt"/>
              </a:rPr>
              <a:t>i) Spines</a:t>
            </a:r>
          </a:p>
          <a:p>
            <a:r>
              <a:rPr lang="en-US" sz="1600" dirty="0">
                <a:latin typeface="+mn-lt"/>
              </a:rPr>
              <a:t>Spines are modified leaves, which help to reduce water loss</a:t>
            </a:r>
          </a:p>
          <a:p>
            <a:r>
              <a:rPr lang="en-IN" sz="1600" dirty="0">
                <a:solidFill>
                  <a:srgbClr val="C10000"/>
                </a:solidFill>
                <a:latin typeface="+mn-lt"/>
              </a:rPr>
              <a:t>ii) Tendril</a:t>
            </a:r>
          </a:p>
          <a:p>
            <a:r>
              <a:rPr lang="en-US" sz="1600" dirty="0">
                <a:latin typeface="+mn-lt"/>
              </a:rPr>
              <a:t>In case of certain weak stemmed plants, the leaves or leaflets are modified</a:t>
            </a:r>
          </a:p>
          <a:p>
            <a:r>
              <a:rPr lang="en-US" sz="1600" dirty="0">
                <a:latin typeface="+mn-lt"/>
              </a:rPr>
              <a:t>in to wiry, coiled structures. These are called tendrils. They are sensitive to</a:t>
            </a:r>
          </a:p>
          <a:p>
            <a:r>
              <a:rPr lang="en-US" sz="1600" dirty="0">
                <a:latin typeface="+mn-lt"/>
              </a:rPr>
              <a:t>touch. As they touch any object they coil around it and support the plant to</a:t>
            </a:r>
          </a:p>
          <a:p>
            <a:r>
              <a:rPr lang="en-US" sz="1600" dirty="0">
                <a:latin typeface="+mn-lt"/>
              </a:rPr>
              <a:t>climb up. Example: Sweet pea.</a:t>
            </a:r>
          </a:p>
          <a:p>
            <a:r>
              <a:rPr lang="en-IN" sz="1600" dirty="0">
                <a:solidFill>
                  <a:srgbClr val="C10000"/>
                </a:solidFill>
                <a:latin typeface="+mn-lt"/>
              </a:rPr>
              <a:t>iii) Scale leaves</a:t>
            </a:r>
          </a:p>
          <a:p>
            <a:r>
              <a:rPr lang="en-US" sz="1600" dirty="0">
                <a:latin typeface="+mn-lt"/>
              </a:rPr>
              <a:t>Some plants like onion, ginger have thin and dry or thick and fleshy scale</a:t>
            </a:r>
          </a:p>
          <a:p>
            <a:r>
              <a:rPr lang="en-US" sz="1600" dirty="0">
                <a:latin typeface="+mn-lt"/>
              </a:rPr>
              <a:t>leaves. Their function is to protect the buds.</a:t>
            </a:r>
            <a:endParaRPr lang="en-IN" sz="1600" dirty="0">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875" y="4249918"/>
            <a:ext cx="15795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168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000" b="1" dirty="0">
              <a:latin typeface="Calibri" pitchFamily="34" charset="0"/>
              <a:cs typeface="Calibri" pitchFamily="34" charset="0"/>
            </a:endParaRPr>
          </a:p>
        </p:txBody>
      </p:sp>
      <p:sp>
        <p:nvSpPr>
          <p:cNvPr id="3" name="Text Placeholder 2"/>
          <p:cNvSpPr>
            <a:spLocks noGrp="1"/>
          </p:cNvSpPr>
          <p:nvPr>
            <p:ph type="body" idx="1"/>
          </p:nvPr>
        </p:nvSpPr>
        <p:spPr/>
        <p:txBody>
          <a:bodyPr/>
          <a:lstStyle/>
          <a:p>
            <a:pPr marL="114300" indent="0">
              <a:buNone/>
            </a:pPr>
            <a:r>
              <a:rPr lang="en-US" dirty="0" smtClean="0">
                <a:solidFill>
                  <a:srgbClr val="C10000"/>
                </a:solidFill>
                <a:latin typeface="TT216t00"/>
              </a:rPr>
              <a:t>Define </a:t>
            </a:r>
            <a:r>
              <a:rPr lang="en-US" dirty="0">
                <a:solidFill>
                  <a:srgbClr val="C10000"/>
                </a:solidFill>
                <a:latin typeface="TT216t00"/>
              </a:rPr>
              <a:t>venation. What are the different types of venation found in leaves</a:t>
            </a:r>
            <a:r>
              <a:rPr lang="en-US" dirty="0">
                <a:solidFill>
                  <a:srgbClr val="C10000"/>
                </a:solidFill>
                <a:latin typeface="Helvetica"/>
              </a:rPr>
              <a:t>?</a:t>
            </a:r>
          </a:p>
          <a:p>
            <a:pPr marL="114300" indent="0">
              <a:buNone/>
            </a:pPr>
            <a:r>
              <a:rPr lang="en-US" dirty="0">
                <a:solidFill>
                  <a:srgbClr val="000000"/>
                </a:solidFill>
                <a:latin typeface="TT216t00"/>
              </a:rPr>
              <a:t>Arrangement of veins in a lamina is called venation. They are mainly of</a:t>
            </a:r>
          </a:p>
          <a:p>
            <a:pPr marL="114300" indent="0">
              <a:buNone/>
            </a:pPr>
            <a:r>
              <a:rPr lang="en-IN" dirty="0">
                <a:solidFill>
                  <a:srgbClr val="000000"/>
                </a:solidFill>
                <a:latin typeface="TT216t00"/>
              </a:rPr>
              <a:t>Two types.</a:t>
            </a:r>
          </a:p>
          <a:p>
            <a:pPr marL="114300" indent="0">
              <a:buNone/>
            </a:pPr>
            <a:r>
              <a:rPr lang="en-US" dirty="0">
                <a:solidFill>
                  <a:srgbClr val="002060"/>
                </a:solidFill>
                <a:latin typeface="TT216t00"/>
              </a:rPr>
              <a:t>Reticulate venation: </a:t>
            </a:r>
            <a:r>
              <a:rPr lang="en-US" dirty="0">
                <a:solidFill>
                  <a:srgbClr val="000000"/>
                </a:solidFill>
                <a:latin typeface="TT216t00"/>
              </a:rPr>
              <a:t>In this type venation, veins and </a:t>
            </a:r>
            <a:r>
              <a:rPr lang="en-US" dirty="0" err="1">
                <a:solidFill>
                  <a:srgbClr val="000000"/>
                </a:solidFill>
                <a:latin typeface="TT216t00"/>
              </a:rPr>
              <a:t>veinlets</a:t>
            </a:r>
            <a:r>
              <a:rPr lang="en-US" dirty="0">
                <a:solidFill>
                  <a:srgbClr val="000000"/>
                </a:solidFill>
                <a:latin typeface="TT216t00"/>
              </a:rPr>
              <a:t> are irregularly</a:t>
            </a:r>
          </a:p>
          <a:p>
            <a:pPr marL="114300" indent="0">
              <a:buNone/>
            </a:pPr>
            <a:r>
              <a:rPr lang="en-US" dirty="0">
                <a:solidFill>
                  <a:srgbClr val="000000"/>
                </a:solidFill>
                <a:latin typeface="TT216t00"/>
              </a:rPr>
              <a:t>distributed in the lamina and forms a network. </a:t>
            </a:r>
            <a:r>
              <a:rPr lang="en-US" dirty="0" err="1">
                <a:solidFill>
                  <a:srgbClr val="000000"/>
                </a:solidFill>
                <a:latin typeface="TT216t00"/>
              </a:rPr>
              <a:t>e.g</a:t>
            </a:r>
            <a:r>
              <a:rPr lang="en-US" dirty="0">
                <a:solidFill>
                  <a:srgbClr val="000000"/>
                </a:solidFill>
                <a:latin typeface="TT216t00"/>
              </a:rPr>
              <a:t>, dicot plants like </a:t>
            </a:r>
            <a:r>
              <a:rPr lang="en-US" dirty="0" err="1">
                <a:solidFill>
                  <a:srgbClr val="000000"/>
                </a:solidFill>
                <a:latin typeface="TT216t00"/>
              </a:rPr>
              <a:t>Peepal</a:t>
            </a:r>
            <a:r>
              <a:rPr lang="en-US" dirty="0">
                <a:solidFill>
                  <a:srgbClr val="000000"/>
                </a:solidFill>
                <a:latin typeface="TT216t00"/>
              </a:rPr>
              <a:t>,</a:t>
            </a:r>
          </a:p>
          <a:p>
            <a:pPr marL="114300" indent="0">
              <a:buNone/>
            </a:pPr>
            <a:r>
              <a:rPr lang="en-IN" dirty="0">
                <a:solidFill>
                  <a:srgbClr val="000000"/>
                </a:solidFill>
                <a:latin typeface="TT216t00"/>
              </a:rPr>
              <a:t>mango and guava</a:t>
            </a:r>
          </a:p>
          <a:p>
            <a:pPr marL="114300" indent="0">
              <a:buNone/>
            </a:pPr>
            <a:r>
              <a:rPr lang="en-US" dirty="0">
                <a:solidFill>
                  <a:srgbClr val="002060"/>
                </a:solidFill>
                <a:latin typeface="TT216t00"/>
              </a:rPr>
              <a:t>Parallel venation: </a:t>
            </a:r>
            <a:r>
              <a:rPr lang="en-US" dirty="0">
                <a:solidFill>
                  <a:srgbClr val="000000"/>
                </a:solidFill>
                <a:latin typeface="TT216t00"/>
              </a:rPr>
              <a:t>In this type venation veins run parallel to each other.</a:t>
            </a:r>
          </a:p>
          <a:p>
            <a:pPr marL="114300" indent="0">
              <a:buNone/>
            </a:pPr>
            <a:r>
              <a:rPr lang="en-US" dirty="0" err="1">
                <a:solidFill>
                  <a:srgbClr val="000000"/>
                </a:solidFill>
                <a:latin typeface="TT216t00"/>
              </a:rPr>
              <a:t>e.g</a:t>
            </a:r>
            <a:r>
              <a:rPr lang="en-US" dirty="0">
                <a:solidFill>
                  <a:srgbClr val="000000"/>
                </a:solidFill>
                <a:latin typeface="TT216t00"/>
              </a:rPr>
              <a:t>, monocot plants like banana, grass, maize and wheat leaves.</a:t>
            </a:r>
            <a:endParaRPr lang="en-US" dirty="0"/>
          </a:p>
        </p:txBody>
      </p:sp>
      <p:pic>
        <p:nvPicPr>
          <p:cNvPr id="4" name="Google Shape;55;p13"/>
          <p:cNvPicPr preferRelativeResize="0"/>
          <p:nvPr/>
        </p:nvPicPr>
        <p:blipFill rotWithShape="1">
          <a:blip r:embed="rId2">
            <a:alphaModFix/>
          </a:blip>
          <a:srcRect/>
          <a:stretch/>
        </p:blipFill>
        <p:spPr>
          <a:xfrm>
            <a:off x="6950046" y="3861918"/>
            <a:ext cx="1578401" cy="783575"/>
          </a:xfrm>
          <a:prstGeom prst="rect">
            <a:avLst/>
          </a:prstGeom>
          <a:noFill/>
          <a:ln>
            <a:noFill/>
          </a:ln>
        </p:spPr>
      </p:pic>
    </p:spTree>
    <p:extLst>
      <p:ext uri="{BB962C8B-B14F-4D97-AF65-F5344CB8AC3E}">
        <p14:creationId xmlns:p14="http://schemas.microsoft.com/office/powerpoint/2010/main" val="2619548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marL="114300" indent="0">
              <a:buNone/>
            </a:pPr>
            <a:r>
              <a:rPr lang="en-US" dirty="0">
                <a:solidFill>
                  <a:srgbClr val="C10000"/>
                </a:solidFill>
                <a:latin typeface="TT216t00"/>
              </a:rPr>
              <a:t>5. Describe the modification of leaves in any one insectivorous plant.</a:t>
            </a:r>
          </a:p>
          <a:p>
            <a:pPr marL="114300" indent="0">
              <a:buNone/>
            </a:pPr>
            <a:r>
              <a:rPr lang="en-US" dirty="0">
                <a:solidFill>
                  <a:srgbClr val="000000"/>
                </a:solidFill>
                <a:latin typeface="TT216t00"/>
              </a:rPr>
              <a:t>The leaves of Venus flytrap plant have long hair. It is divided in to two</a:t>
            </a:r>
          </a:p>
          <a:p>
            <a:pPr marL="114300" indent="0">
              <a:buNone/>
            </a:pPr>
            <a:r>
              <a:rPr lang="en-US" dirty="0">
                <a:solidFill>
                  <a:srgbClr val="000000"/>
                </a:solidFill>
                <a:latin typeface="TT216t00"/>
              </a:rPr>
              <a:t>parts having a midrib in between like a hinge. When an insect visits the</a:t>
            </a:r>
          </a:p>
          <a:p>
            <a:pPr marL="114300" indent="0">
              <a:buNone/>
            </a:pPr>
            <a:r>
              <a:rPr lang="en-US" dirty="0">
                <a:solidFill>
                  <a:srgbClr val="000000"/>
                </a:solidFill>
                <a:latin typeface="TT216t00"/>
              </a:rPr>
              <a:t>leaf, it closes its two parts and trap the insect. The insect then digested</a:t>
            </a:r>
          </a:p>
          <a:p>
            <a:pPr marL="114300" indent="0">
              <a:buNone/>
            </a:pPr>
            <a:r>
              <a:rPr lang="en-US" dirty="0">
                <a:solidFill>
                  <a:srgbClr val="000000"/>
                </a:solidFill>
                <a:latin typeface="TT216t00"/>
              </a:rPr>
              <a:t>by the digestive juice secreted by the leaf</a:t>
            </a:r>
            <a:r>
              <a:rPr lang="en-US" dirty="0" smtClean="0">
                <a:solidFill>
                  <a:srgbClr val="000000"/>
                </a:solidFill>
                <a:latin typeface="TT216t00"/>
              </a:rPr>
              <a:t>.</a:t>
            </a:r>
          </a:p>
          <a:p>
            <a:pPr marL="114300" indent="0">
              <a:buNone/>
            </a:pPr>
            <a:r>
              <a:rPr lang="en-US" dirty="0">
                <a:solidFill>
                  <a:srgbClr val="C10000"/>
                </a:solidFill>
                <a:latin typeface="TT216t00"/>
              </a:rPr>
              <a:t>6. Write the two main functions of leaves.</a:t>
            </a:r>
          </a:p>
          <a:p>
            <a:pPr marL="114300" indent="0">
              <a:buNone/>
            </a:pPr>
            <a:r>
              <a:rPr lang="en-US" dirty="0">
                <a:solidFill>
                  <a:srgbClr val="000000"/>
                </a:solidFill>
                <a:latin typeface="TT216t00"/>
              </a:rPr>
              <a:t>The two main functions of leaf are photosynthesis and transpiration.</a:t>
            </a:r>
            <a:endParaRPr lang="en-US" dirty="0"/>
          </a:p>
        </p:txBody>
      </p:sp>
      <p:sp>
        <p:nvSpPr>
          <p:cNvPr id="4" name="AutoShape 2" descr="Pitcher plant is insects' bane, better looking than Venus' flytrap |  Entertainment | tulsaworld.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adderwort - Carnivorous Plant Resour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301" y="4326721"/>
            <a:ext cx="15795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413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311700" y="347241"/>
            <a:ext cx="8520600" cy="4221634"/>
          </a:xfrm>
        </p:spPr>
        <p:txBody>
          <a:bodyPr/>
          <a:lstStyle/>
          <a:p>
            <a:pPr marL="114300" indent="0">
              <a:buNone/>
            </a:pPr>
            <a:r>
              <a:rPr lang="en-IN" dirty="0">
                <a:solidFill>
                  <a:srgbClr val="C10000"/>
                </a:solidFill>
                <a:latin typeface="TT216t00"/>
              </a:rPr>
              <a:t>7. Define: (i) Photosynthesis (ii) Transpiration.</a:t>
            </a:r>
          </a:p>
          <a:p>
            <a:pPr marL="114300" indent="0">
              <a:buNone/>
            </a:pPr>
            <a:r>
              <a:rPr lang="en-US" dirty="0">
                <a:solidFill>
                  <a:srgbClr val="000000"/>
                </a:solidFill>
                <a:latin typeface="TT216t00"/>
              </a:rPr>
              <a:t>(i) </a:t>
            </a:r>
            <a:r>
              <a:rPr lang="en-US" dirty="0">
                <a:solidFill>
                  <a:srgbClr val="0070C1"/>
                </a:solidFill>
                <a:latin typeface="TT216t00"/>
              </a:rPr>
              <a:t>Photosynthesis: </a:t>
            </a:r>
            <a:r>
              <a:rPr lang="en-US" dirty="0">
                <a:solidFill>
                  <a:srgbClr val="000000"/>
                </a:solidFill>
                <a:latin typeface="TT216t00"/>
              </a:rPr>
              <a:t>The process by which a plant leaf prepares or</a:t>
            </a:r>
          </a:p>
          <a:p>
            <a:pPr marL="114300" indent="0">
              <a:buNone/>
            </a:pPr>
            <a:r>
              <a:rPr lang="en-US" dirty="0">
                <a:solidFill>
                  <a:srgbClr val="000000"/>
                </a:solidFill>
                <a:latin typeface="TT216t00"/>
              </a:rPr>
              <a:t>synthesizes food from water and carbon dioxide in the presence of</a:t>
            </a:r>
          </a:p>
          <a:p>
            <a:pPr marL="114300" indent="0">
              <a:buNone/>
            </a:pPr>
            <a:r>
              <a:rPr lang="en-US" dirty="0">
                <a:solidFill>
                  <a:srgbClr val="000000"/>
                </a:solidFill>
                <a:latin typeface="TT216t00"/>
              </a:rPr>
              <a:t>chlorophyll and sunlight is called photosynthesis.</a:t>
            </a:r>
          </a:p>
          <a:p>
            <a:pPr marL="114300" indent="0">
              <a:buNone/>
            </a:pPr>
            <a:r>
              <a:rPr lang="en-US" dirty="0">
                <a:solidFill>
                  <a:srgbClr val="000000"/>
                </a:solidFill>
                <a:latin typeface="TT216t00"/>
              </a:rPr>
              <a:t>Photosynthesis is represented as follows</a:t>
            </a:r>
          </a:p>
          <a:p>
            <a:pPr marL="114300" indent="0">
              <a:buNone/>
            </a:pPr>
            <a:r>
              <a:rPr lang="en-IN" dirty="0">
                <a:solidFill>
                  <a:srgbClr val="CD0066"/>
                </a:solidFill>
                <a:latin typeface="TT216t00"/>
              </a:rPr>
              <a:t>Carbon dioxide + Water</a:t>
            </a:r>
          </a:p>
          <a:p>
            <a:pPr marL="114300" indent="0">
              <a:buNone/>
            </a:pPr>
            <a:endParaRPr lang="en-IN" sz="1050" dirty="0">
              <a:solidFill>
                <a:srgbClr val="CD0066"/>
              </a:solidFill>
              <a:latin typeface="TTCBt00"/>
            </a:endParaRPr>
          </a:p>
          <a:p>
            <a:pPr marL="114300" indent="0">
              <a:buNone/>
            </a:pPr>
            <a:endParaRPr lang="en-IN" sz="1050" dirty="0">
              <a:solidFill>
                <a:srgbClr val="CD0066"/>
              </a:solidFill>
              <a:latin typeface="TTCBt00"/>
            </a:endParaRPr>
          </a:p>
          <a:p>
            <a:pPr marL="114300" indent="0">
              <a:buNone/>
            </a:pPr>
            <a:r>
              <a:rPr lang="en-IN" dirty="0">
                <a:solidFill>
                  <a:srgbClr val="CD0066"/>
                </a:solidFill>
                <a:latin typeface="TT216t00"/>
              </a:rPr>
              <a:t>Glucose + Oxygen</a:t>
            </a:r>
          </a:p>
          <a:p>
            <a:pPr marL="114300" indent="0">
              <a:buNone/>
            </a:pPr>
            <a:r>
              <a:rPr lang="en-US" dirty="0">
                <a:solidFill>
                  <a:srgbClr val="000000"/>
                </a:solidFill>
                <a:latin typeface="TT216t00"/>
              </a:rPr>
              <a:t>(ii) </a:t>
            </a:r>
            <a:r>
              <a:rPr lang="en-US" dirty="0">
                <a:solidFill>
                  <a:srgbClr val="0070C1"/>
                </a:solidFill>
                <a:latin typeface="TT216t00"/>
              </a:rPr>
              <a:t>Transpiration: </a:t>
            </a:r>
            <a:r>
              <a:rPr lang="en-US" dirty="0">
                <a:solidFill>
                  <a:srgbClr val="000000"/>
                </a:solidFill>
                <a:latin typeface="TT216t00"/>
              </a:rPr>
              <a:t>This is the process by which water is lost in the form of</a:t>
            </a:r>
          </a:p>
          <a:p>
            <a:pPr marL="114300" indent="0">
              <a:buNone/>
            </a:pPr>
            <a:r>
              <a:rPr lang="en-US" dirty="0">
                <a:solidFill>
                  <a:srgbClr val="000000"/>
                </a:solidFill>
                <a:latin typeface="TT216t00"/>
              </a:rPr>
              <a:t>water </a:t>
            </a:r>
            <a:r>
              <a:rPr lang="en-US" dirty="0" err="1">
                <a:solidFill>
                  <a:srgbClr val="000000"/>
                </a:solidFill>
                <a:latin typeface="TT216t00"/>
              </a:rPr>
              <a:t>vapour</a:t>
            </a:r>
            <a:r>
              <a:rPr lang="en-US" dirty="0">
                <a:solidFill>
                  <a:srgbClr val="000000"/>
                </a:solidFill>
                <a:latin typeface="TT216t00"/>
              </a:rPr>
              <a:t> by evaporation from the surface of leaves and other</a:t>
            </a:r>
          </a:p>
          <a:p>
            <a:pPr marL="114300" indent="0">
              <a:buNone/>
            </a:pPr>
            <a:r>
              <a:rPr lang="en-US" dirty="0">
                <a:solidFill>
                  <a:srgbClr val="000000"/>
                </a:solidFill>
                <a:latin typeface="TT216t00"/>
              </a:rPr>
              <a:t>aerial parts of a plant. It has a cooling effect and it develops a</a:t>
            </a:r>
          </a:p>
          <a:p>
            <a:pPr marL="114300" indent="0">
              <a:buNone/>
            </a:pPr>
            <a:r>
              <a:rPr lang="en-US" dirty="0">
                <a:solidFill>
                  <a:srgbClr val="000000"/>
                </a:solidFill>
                <a:latin typeface="TT216t00"/>
              </a:rPr>
              <a:t>suction force to make the roots absorb more water and minerals</a:t>
            </a:r>
          </a:p>
          <a:p>
            <a:pPr marL="114300" indent="0">
              <a:buNone/>
            </a:pPr>
            <a:r>
              <a:rPr lang="en-IN" dirty="0">
                <a:solidFill>
                  <a:srgbClr val="000000"/>
                </a:solidFill>
                <a:latin typeface="TT216t00"/>
              </a:rPr>
              <a:t>from soil.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876" y="4362450"/>
            <a:ext cx="15795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753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r>
              <a:rPr lang="en-IN" sz="2400" dirty="0">
                <a:solidFill>
                  <a:srgbClr val="C10000"/>
                </a:solidFill>
                <a:latin typeface="TT216t00"/>
              </a:rPr>
              <a:t>Long answer questions:</a:t>
            </a:r>
          </a:p>
          <a:p>
            <a:r>
              <a:rPr lang="en-US" dirty="0">
                <a:solidFill>
                  <a:srgbClr val="C10000"/>
                </a:solidFill>
                <a:latin typeface="TT216t00"/>
              </a:rPr>
              <a:t>1. Giving example differentiate between the following.</a:t>
            </a:r>
          </a:p>
          <a:p>
            <a:r>
              <a:rPr lang="en-US" dirty="0">
                <a:solidFill>
                  <a:srgbClr val="C10000"/>
                </a:solidFill>
                <a:latin typeface="TT216t00"/>
              </a:rPr>
              <a:t>(i) Tap root and fibrous root (ii) Simple leaf and compound leaf</a:t>
            </a:r>
          </a:p>
          <a:p>
            <a:r>
              <a:rPr lang="en-IN" dirty="0">
                <a:solidFill>
                  <a:srgbClr val="C10000"/>
                </a:solidFill>
                <a:latin typeface="TT216t00"/>
              </a:rPr>
              <a:t>(iii) Parallel venation and reticulate venation.</a:t>
            </a:r>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151" y="4315147"/>
            <a:ext cx="15795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894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Tap root and fibrous root</a:t>
            </a:r>
            <a:endParaRPr lang="en-IN" dirty="0"/>
          </a:p>
        </p:txBody>
      </p:sp>
      <p:sp>
        <p:nvSpPr>
          <p:cNvPr id="3" name="Text Placeholder 2"/>
          <p:cNvSpPr>
            <a:spLocks noGrp="1"/>
          </p:cNvSpPr>
          <p:nvPr>
            <p:ph type="body" idx="1"/>
          </p:nvPr>
        </p:nvSpPr>
        <p:spPr/>
        <p:txBody>
          <a:bodyPr/>
          <a:lstStyle/>
          <a:p>
            <a:r>
              <a:rPr lang="en-US" sz="1400" dirty="0"/>
              <a:t>Tap root system has a thick main</a:t>
            </a:r>
          </a:p>
          <a:p>
            <a:pPr marL="114300" indent="0">
              <a:buNone/>
            </a:pPr>
            <a:r>
              <a:rPr lang="en-US" sz="1400" dirty="0"/>
              <a:t>root called primary root and</a:t>
            </a:r>
          </a:p>
          <a:p>
            <a:pPr marL="114300" indent="0">
              <a:buNone/>
            </a:pPr>
            <a:r>
              <a:rPr lang="en-US" sz="1400" dirty="0"/>
              <a:t>many side branches called</a:t>
            </a:r>
          </a:p>
          <a:p>
            <a:pPr marL="114300" indent="0">
              <a:buNone/>
            </a:pPr>
            <a:r>
              <a:rPr lang="en-US" sz="1400" dirty="0" smtClean="0"/>
              <a:t>secondary </a:t>
            </a:r>
            <a:r>
              <a:rPr lang="en-US" sz="1400" dirty="0"/>
              <a:t>root</a:t>
            </a:r>
            <a:r>
              <a:rPr lang="en-US" sz="1400" dirty="0" smtClean="0"/>
              <a:t>.</a:t>
            </a:r>
          </a:p>
          <a:p>
            <a:r>
              <a:rPr lang="en-US" sz="1400" dirty="0">
                <a:latin typeface="TT216t00"/>
              </a:rPr>
              <a:t>Fibrous root system has a cluster</a:t>
            </a:r>
          </a:p>
          <a:p>
            <a:pPr marL="114300" indent="0">
              <a:buNone/>
            </a:pPr>
            <a:r>
              <a:rPr lang="en-US" sz="1400" dirty="0">
                <a:latin typeface="TT216t00"/>
              </a:rPr>
              <a:t>of </a:t>
            </a:r>
            <a:r>
              <a:rPr lang="en-US" sz="1400" dirty="0" smtClean="0">
                <a:latin typeface="TT216t00"/>
              </a:rPr>
              <a:t>roots </a:t>
            </a:r>
            <a:r>
              <a:rPr lang="en-US" sz="1400" dirty="0">
                <a:latin typeface="TT216t00"/>
              </a:rPr>
              <a:t>of the same </a:t>
            </a:r>
            <a:r>
              <a:rPr lang="en-US" sz="1400" dirty="0" smtClean="0">
                <a:latin typeface="TT216t00"/>
              </a:rPr>
              <a:t>thickness.</a:t>
            </a:r>
          </a:p>
          <a:p>
            <a:r>
              <a:rPr lang="en-US" sz="1400" dirty="0"/>
              <a:t>Tap root system found in dicot</a:t>
            </a:r>
          </a:p>
          <a:p>
            <a:pPr marL="114300" indent="0">
              <a:buNone/>
            </a:pPr>
            <a:r>
              <a:rPr lang="en-IN" sz="1400" dirty="0" smtClean="0"/>
              <a:t>Plants</a:t>
            </a:r>
          </a:p>
          <a:p>
            <a:r>
              <a:rPr lang="en-US" sz="1400" dirty="0">
                <a:latin typeface="TT216t00"/>
              </a:rPr>
              <a:t>Fibrous root system found in</a:t>
            </a:r>
          </a:p>
          <a:p>
            <a:pPr marL="114300" indent="0">
              <a:buNone/>
            </a:pPr>
            <a:r>
              <a:rPr lang="en-IN" sz="1400" dirty="0">
                <a:latin typeface="TT216t00"/>
              </a:rPr>
              <a:t>monocot plants</a:t>
            </a:r>
            <a:r>
              <a:rPr lang="en-IN" sz="1400" dirty="0" smtClean="0">
                <a:latin typeface="TT216t00"/>
              </a:rPr>
              <a:t>.</a:t>
            </a:r>
          </a:p>
          <a:p>
            <a:r>
              <a:rPr lang="pt-BR" sz="1400" dirty="0"/>
              <a:t>Ex.- Plants such as gram, pea etc</a:t>
            </a:r>
            <a:r>
              <a:rPr lang="pt-BR" sz="1400" dirty="0" smtClean="0"/>
              <a:t>.</a:t>
            </a:r>
          </a:p>
          <a:p>
            <a:r>
              <a:rPr lang="en-US" sz="1400" dirty="0"/>
              <a:t>Ex.- Plants such as maize, grass,</a:t>
            </a:r>
          </a:p>
          <a:p>
            <a:pPr marL="114300" indent="0">
              <a:buNone/>
            </a:pPr>
            <a:r>
              <a:rPr lang="en-IN" sz="1400" dirty="0"/>
              <a:t>banana etc.</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37" y="4362450"/>
            <a:ext cx="15795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5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2483</Words>
  <Application>Microsoft Office PowerPoint</Application>
  <PresentationFormat>On-screen Show (16:9)</PresentationFormat>
  <Paragraphs>269</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Tap root and fibrous root</vt:lpstr>
      <vt:lpstr>(ii) Simple leaf and compound leaf</vt:lpstr>
      <vt:lpstr>Parallel venation and reticulate venation.</vt:lpstr>
      <vt:lpstr>PowerPoint Presentation</vt:lpstr>
      <vt:lpstr>5. Give an example of the following and draw generalized diagram for the same: (i) Simple leaf and compound leaf (ii) Parallel venation and reticulate venation.</vt:lpstr>
      <vt:lpstr>(ii) Parallel venation: Example, banana Reticulate venation, Peepal</vt:lpstr>
      <vt:lpstr>6. Enlist some of the advantages of transpiration to green plants. The advantage of transpiration to green plants are Cooling effect: The water keeps on evaporating from the leaf surface during transpiration. This helps the plant to cool itself when it is hot outside. Transpirational pull: As water continuously evaporates from the leaf Surface, the roots pull up more water from the soil to make up this water Loss during the transpiration. As a result, important mineral salts are also Brought by the roots along with water from the soil. These minerals help the plant to grow. 7. Why do some plants have to trap insects? The soil in some areas are deficient in nitrates. So the plants are not able to get necessary nitrates from the soil. Some plants develop their leaves to trap insects to meet their nitrogen demand. These plants utilizes the insect’s protein by converting it in to nitrate. Some example of such type of plants are Pitcher plant, Venus flytrap and Bladderwort</vt:lpstr>
      <vt:lpstr>PowerPoint Presentation</vt:lpstr>
      <vt:lpstr>Objective Questions </vt:lpstr>
      <vt:lpstr>Objective Questions </vt:lpstr>
      <vt:lpstr> </vt:lpstr>
      <vt:lpstr> </vt:lpstr>
      <vt:lpstr> </vt:lpstr>
      <vt:lpstr> </vt:lpstr>
      <vt:lpstr> </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ASUS</cp:lastModifiedBy>
  <cp:revision>57</cp:revision>
  <dcterms:modified xsi:type="dcterms:W3CDTF">2021-05-03T04:32:00Z</dcterms:modified>
</cp:coreProperties>
</file>